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4" r:id="rId2"/>
    <p:sldId id="277" r:id="rId3"/>
    <p:sldId id="259" r:id="rId4"/>
    <p:sldId id="260" r:id="rId5"/>
    <p:sldId id="280" r:id="rId6"/>
    <p:sldId id="279" r:id="rId7"/>
    <p:sldId id="261" r:id="rId8"/>
    <p:sldId id="282" r:id="rId9"/>
    <p:sldId id="281" r:id="rId10"/>
    <p:sldId id="262" r:id="rId11"/>
    <p:sldId id="284" r:id="rId12"/>
    <p:sldId id="283" r:id="rId13"/>
    <p:sldId id="266" r:id="rId14"/>
    <p:sldId id="287" r:id="rId15"/>
    <p:sldId id="286" r:id="rId16"/>
    <p:sldId id="285" r:id="rId17"/>
    <p:sldId id="276" r:id="rId18"/>
    <p:sldId id="265" r:id="rId19"/>
    <p:sldId id="290" r:id="rId20"/>
    <p:sldId id="289" r:id="rId21"/>
    <p:sldId id="288" r:id="rId22"/>
    <p:sldId id="26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34"/>
    <p:restoredTop sz="95788"/>
  </p:normalViewPr>
  <p:slideViewPr>
    <p:cSldViewPr snapToGrid="0">
      <p:cViewPr varScale="1">
        <p:scale>
          <a:sx n="109" d="100"/>
          <a:sy n="109" d="100"/>
        </p:scale>
        <p:origin x="3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a:pPr/>
              <a:t>4/27/24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a:pPr/>
              <a:t>4/27/24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a:t>4/27/24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a:t>4/27/24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a:t>4/27/24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a:t>4/27/24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a:pPr/>
              <a:t>4/27/24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a:pPr/>
              <a:t>4/27/24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a:t>4/27/24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a:pPr/>
              <a:t>4/27/24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5B0F-A711-6041-EDDD-20BF7985C0E2}"/>
              </a:ext>
            </a:extLst>
          </p:cNvPr>
          <p:cNvSpPr>
            <a:spLocks noGrp="1"/>
          </p:cNvSpPr>
          <p:nvPr>
            <p:ph type="ctrTitle"/>
          </p:nvPr>
        </p:nvSpPr>
        <p:spPr>
          <a:xfrm>
            <a:off x="1780661" y="2027665"/>
            <a:ext cx="8630678" cy="2543262"/>
          </a:xfrm>
        </p:spPr>
        <p:txBody>
          <a:bodyPr>
            <a:normAutofit/>
          </a:bodyPr>
          <a:lstStyle/>
          <a:p>
            <a:pPr algn="l"/>
            <a:r>
              <a:rPr lang="en-US" sz="5400" dirty="0"/>
              <a:t>A HEALTHY PRESCRIPTION TO PREVENT LEADERSHIP BURNOUT</a:t>
            </a:r>
          </a:p>
        </p:txBody>
      </p:sp>
      <p:sp>
        <p:nvSpPr>
          <p:cNvPr id="3" name="Subtitle 2">
            <a:extLst>
              <a:ext uri="{FF2B5EF4-FFF2-40B4-BE49-F238E27FC236}">
                <a16:creationId xmlns:a16="http://schemas.microsoft.com/office/drawing/2014/main" id="{B3A958F8-4E49-6A67-CA9B-EAAAFF84551F}"/>
              </a:ext>
            </a:extLst>
          </p:cNvPr>
          <p:cNvSpPr>
            <a:spLocks noGrp="1"/>
          </p:cNvSpPr>
          <p:nvPr>
            <p:ph type="subTitle" idx="1"/>
          </p:nvPr>
        </p:nvSpPr>
        <p:spPr>
          <a:xfrm>
            <a:off x="1780661" y="5123611"/>
            <a:ext cx="3342860" cy="848922"/>
          </a:xfrm>
        </p:spPr>
        <p:txBody>
          <a:bodyPr>
            <a:noAutofit/>
          </a:bodyPr>
          <a:lstStyle/>
          <a:p>
            <a:pPr algn="l">
              <a:spcAft>
                <a:spcPts val="600"/>
              </a:spcAft>
            </a:pPr>
            <a:r>
              <a:rPr lang="en-US" sz="3600" dirty="0"/>
              <a:t>Daniel Houck</a:t>
            </a:r>
          </a:p>
        </p:txBody>
      </p:sp>
      <p:pic>
        <p:nvPicPr>
          <p:cNvPr id="4" name="Picture 3" descr="Shape&#10;&#10;Description automatically generated with medium confidence">
            <a:extLst>
              <a:ext uri="{FF2B5EF4-FFF2-40B4-BE49-F238E27FC236}">
                <a16:creationId xmlns:a16="http://schemas.microsoft.com/office/drawing/2014/main" id="{74EDFA01-5F93-0EF7-9D50-E714A4E118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408" b="32431"/>
          <a:stretch/>
        </p:blipFill>
        <p:spPr bwMode="auto">
          <a:xfrm>
            <a:off x="5614588" y="270287"/>
            <a:ext cx="3816993" cy="1531835"/>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18792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for Signs you might be experiencing a burnout and how to regain balance in your life">
            <a:extLst>
              <a:ext uri="{FF2B5EF4-FFF2-40B4-BE49-F238E27FC236}">
                <a16:creationId xmlns:a16="http://schemas.microsoft.com/office/drawing/2014/main" id="{79904CD9-3931-2C3B-0056-72098B1311FD}"/>
              </a:ext>
            </a:extLst>
          </p:cNvPr>
          <p:cNvPicPr>
            <a:picLocks noChangeAspect="1"/>
          </p:cNvPicPr>
          <p:nvPr/>
        </p:nvPicPr>
        <p:blipFill>
          <a:blip r:embed="rId2" cstate="print">
            <a:alphaModFix/>
            <a:extLst>
              <a:ext uri="{28A0092B-C50C-407E-A947-70E740481C1C}">
                <a14:useLocalDpi xmlns:a14="http://schemas.microsoft.com/office/drawing/2010/main" val="0"/>
              </a:ext>
            </a:extLst>
          </a:blip>
          <a:srcRect/>
          <a:stretch>
            <a:fillRect/>
          </a:stretch>
        </p:blipFill>
        <p:spPr bwMode="auto">
          <a:xfrm>
            <a:off x="2208887" y="1653390"/>
            <a:ext cx="7774226" cy="4364019"/>
          </a:xfrm>
          <a:prstGeom prst="rect">
            <a:avLst/>
          </a:prstGeom>
          <a:noFill/>
          <a:ln>
            <a:noFill/>
          </a:ln>
          <a:effectLst>
            <a:softEdge rad="127870"/>
          </a:effectLst>
        </p:spPr>
      </p:pic>
      <p:sp>
        <p:nvSpPr>
          <p:cNvPr id="4" name="TextBox 3">
            <a:extLst>
              <a:ext uri="{FF2B5EF4-FFF2-40B4-BE49-F238E27FC236}">
                <a16:creationId xmlns:a16="http://schemas.microsoft.com/office/drawing/2014/main" id="{06B463B9-D170-D2F1-FD52-7888C4EFB8D8}"/>
              </a:ext>
            </a:extLst>
          </p:cNvPr>
          <p:cNvSpPr txBox="1"/>
          <p:nvPr/>
        </p:nvSpPr>
        <p:spPr>
          <a:xfrm>
            <a:off x="2627681" y="556037"/>
            <a:ext cx="6936637" cy="923330"/>
          </a:xfrm>
          <a:prstGeom prst="rect">
            <a:avLst/>
          </a:prstGeom>
          <a:noFill/>
        </p:spPr>
        <p:txBody>
          <a:bodyPr wrap="square">
            <a:spAutoFit/>
          </a:bodyPr>
          <a:lstStyle/>
          <a:p>
            <a:pPr marL="0" indent="0" algn="ctr">
              <a:buNone/>
            </a:pPr>
            <a:r>
              <a:rPr lang="en-US" sz="5400" b="1" dirty="0"/>
              <a:t>WHAT IS BURNOUT? </a:t>
            </a:r>
          </a:p>
        </p:txBody>
      </p:sp>
    </p:spTree>
    <p:extLst>
      <p:ext uri="{BB962C8B-B14F-4D97-AF65-F5344CB8AC3E}">
        <p14:creationId xmlns:p14="http://schemas.microsoft.com/office/powerpoint/2010/main" val="1615292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B7F32-EA24-8BC1-6F5D-7C7E39A6D766}"/>
              </a:ext>
            </a:extLst>
          </p:cNvPr>
          <p:cNvSpPr>
            <a:spLocks noGrp="1"/>
          </p:cNvSpPr>
          <p:nvPr>
            <p:ph idx="1"/>
          </p:nvPr>
        </p:nvSpPr>
        <p:spPr>
          <a:xfrm>
            <a:off x="1295400" y="592666"/>
            <a:ext cx="9601200" cy="5672667"/>
          </a:xfrm>
        </p:spPr>
        <p:txBody>
          <a:bodyPr>
            <a:normAutofit/>
          </a:bodyPr>
          <a:lstStyle/>
          <a:p>
            <a:pPr marL="0" indent="0" algn="ctr">
              <a:buNone/>
            </a:pPr>
            <a:r>
              <a:rPr lang="en-US" sz="5400" b="1" dirty="0"/>
              <a:t>WHAT IS BURNOUT? </a:t>
            </a:r>
          </a:p>
          <a:p>
            <a:pPr marL="0" indent="0" algn="ctr">
              <a:buNone/>
            </a:pPr>
            <a:endParaRPr lang="en-US" sz="3600" dirty="0"/>
          </a:p>
          <a:p>
            <a:pPr marL="530352" lvl="1" indent="0">
              <a:lnSpc>
                <a:spcPct val="150000"/>
              </a:lnSpc>
              <a:buNone/>
            </a:pPr>
            <a:r>
              <a:rPr lang="en-US" sz="3600" i="0" dirty="0"/>
              <a:t>Burnout is seen as a </a:t>
            </a:r>
            <a:r>
              <a:rPr lang="en-US" sz="3600" i="0" dirty="0">
                <a:solidFill>
                  <a:srgbClr val="FF0000"/>
                </a:solidFill>
              </a:rPr>
              <a:t>three</a:t>
            </a:r>
            <a:r>
              <a:rPr lang="en-US" sz="3600" i="0" dirty="0"/>
              <a:t>-</a:t>
            </a:r>
            <a:r>
              <a:rPr lang="en-US" sz="3600" i="0" dirty="0">
                <a:solidFill>
                  <a:srgbClr val="FF0000"/>
                </a:solidFill>
              </a:rPr>
              <a:t>dimensional</a:t>
            </a:r>
            <a:r>
              <a:rPr lang="en-US" sz="3600" i="0" dirty="0"/>
              <a:t>  syndrome, with the salient features of </a:t>
            </a:r>
            <a:r>
              <a:rPr lang="en-US" sz="3600" i="0" dirty="0">
                <a:solidFill>
                  <a:srgbClr val="FF0000"/>
                </a:solidFill>
              </a:rPr>
              <a:t>exhaustion,</a:t>
            </a:r>
            <a:r>
              <a:rPr lang="en-US" sz="3600" i="0" dirty="0"/>
              <a:t> cynicism and </a:t>
            </a:r>
            <a:r>
              <a:rPr lang="en-US" sz="3600" i="0" dirty="0">
                <a:solidFill>
                  <a:srgbClr val="FF0000"/>
                </a:solidFill>
              </a:rPr>
              <a:t>inadequacy</a:t>
            </a:r>
            <a:r>
              <a:rPr lang="en-US" sz="3600" i="0" dirty="0"/>
              <a:t> and is considered both “a </a:t>
            </a:r>
            <a:r>
              <a:rPr lang="en-US" sz="3600" i="0" dirty="0">
                <a:solidFill>
                  <a:srgbClr val="FF0000"/>
                </a:solidFill>
              </a:rPr>
              <a:t>state”</a:t>
            </a:r>
            <a:r>
              <a:rPr lang="en-US" sz="3600" i="0" dirty="0"/>
              <a:t> and “a </a:t>
            </a:r>
            <a:r>
              <a:rPr lang="en-US" sz="3600" i="0" dirty="0">
                <a:solidFill>
                  <a:srgbClr val="FF0000"/>
                </a:solidFill>
              </a:rPr>
              <a:t>process</a:t>
            </a:r>
            <a:r>
              <a:rPr lang="en-US" sz="3600" i="0" dirty="0"/>
              <a:t>”</a:t>
            </a:r>
          </a:p>
          <a:p>
            <a:pPr marL="0" indent="0" algn="ctr">
              <a:buNone/>
            </a:pPr>
            <a:endParaRPr lang="en-US" sz="4400" dirty="0"/>
          </a:p>
        </p:txBody>
      </p:sp>
    </p:spTree>
    <p:extLst>
      <p:ext uri="{BB962C8B-B14F-4D97-AF65-F5344CB8AC3E}">
        <p14:creationId xmlns:p14="http://schemas.microsoft.com/office/powerpoint/2010/main" val="275973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B7F32-EA24-8BC1-6F5D-7C7E39A6D766}"/>
              </a:ext>
            </a:extLst>
          </p:cNvPr>
          <p:cNvSpPr>
            <a:spLocks noGrp="1"/>
          </p:cNvSpPr>
          <p:nvPr>
            <p:ph idx="1"/>
          </p:nvPr>
        </p:nvSpPr>
        <p:spPr>
          <a:xfrm>
            <a:off x="1371600" y="526942"/>
            <a:ext cx="9601200" cy="5982346"/>
          </a:xfrm>
        </p:spPr>
        <p:txBody>
          <a:bodyPr>
            <a:normAutofit/>
          </a:bodyPr>
          <a:lstStyle/>
          <a:p>
            <a:pPr marL="0" indent="0" algn="ctr">
              <a:buNone/>
            </a:pPr>
            <a:r>
              <a:rPr lang="en-US" sz="5400" b="1" dirty="0"/>
              <a:t>WHAT ARE THE SIGNS &amp; SYMPTOMS OF BURNOUT?</a:t>
            </a:r>
          </a:p>
          <a:p>
            <a:pPr marL="0" indent="0" algn="ctr">
              <a:buNone/>
            </a:pPr>
            <a:endParaRPr lang="en-US" b="1" dirty="0"/>
          </a:p>
          <a:p>
            <a:pPr marL="987552" lvl="2" indent="0">
              <a:buNone/>
            </a:pPr>
            <a:r>
              <a:rPr lang="en-US" sz="3600" dirty="0"/>
              <a:t>• </a:t>
            </a:r>
            <a:r>
              <a:rPr lang="en-US" sz="3600" dirty="0">
                <a:solidFill>
                  <a:srgbClr val="FF0000"/>
                </a:solidFill>
              </a:rPr>
              <a:t>Physical</a:t>
            </a:r>
            <a:r>
              <a:rPr lang="en-US" sz="3600" dirty="0"/>
              <a:t> symptoms</a:t>
            </a:r>
          </a:p>
        </p:txBody>
      </p:sp>
    </p:spTree>
    <p:extLst>
      <p:ext uri="{BB962C8B-B14F-4D97-AF65-F5344CB8AC3E}">
        <p14:creationId xmlns:p14="http://schemas.microsoft.com/office/powerpoint/2010/main" val="259818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B7F32-EA24-8BC1-6F5D-7C7E39A6D766}"/>
              </a:ext>
            </a:extLst>
          </p:cNvPr>
          <p:cNvSpPr>
            <a:spLocks noGrp="1"/>
          </p:cNvSpPr>
          <p:nvPr>
            <p:ph idx="1"/>
          </p:nvPr>
        </p:nvSpPr>
        <p:spPr>
          <a:xfrm>
            <a:off x="1371600" y="526942"/>
            <a:ext cx="9601200" cy="5982346"/>
          </a:xfrm>
        </p:spPr>
        <p:txBody>
          <a:bodyPr>
            <a:normAutofit/>
          </a:bodyPr>
          <a:lstStyle/>
          <a:p>
            <a:pPr marL="0" indent="0" algn="ctr">
              <a:buNone/>
            </a:pPr>
            <a:r>
              <a:rPr lang="en-US" sz="5400" b="1" dirty="0"/>
              <a:t>WHAT ARE THE SIGNS &amp; SYMPTOMS OF BURNOUT?</a:t>
            </a:r>
          </a:p>
          <a:p>
            <a:pPr marL="0" indent="0" algn="ctr">
              <a:buNone/>
            </a:pPr>
            <a:endParaRPr lang="en-US" b="1" dirty="0"/>
          </a:p>
          <a:p>
            <a:pPr marL="987552" lvl="2" indent="0">
              <a:buNone/>
            </a:pPr>
            <a:r>
              <a:rPr lang="en-US" sz="3600" dirty="0"/>
              <a:t>• </a:t>
            </a:r>
            <a:r>
              <a:rPr lang="en-US" sz="3600" dirty="0">
                <a:solidFill>
                  <a:srgbClr val="FF0000"/>
                </a:solidFill>
              </a:rPr>
              <a:t>Physical</a:t>
            </a:r>
            <a:r>
              <a:rPr lang="en-US" sz="3600" dirty="0"/>
              <a:t> symptoms</a:t>
            </a:r>
          </a:p>
          <a:p>
            <a:pPr marL="987552" lvl="2" indent="0">
              <a:buNone/>
            </a:pPr>
            <a:endParaRPr lang="en-US" sz="3600" dirty="0"/>
          </a:p>
          <a:p>
            <a:pPr marL="987552" lvl="2" indent="0">
              <a:buNone/>
            </a:pPr>
            <a:r>
              <a:rPr lang="en-US" sz="3600" dirty="0"/>
              <a:t>• Emotional </a:t>
            </a:r>
            <a:r>
              <a:rPr lang="en-US" sz="3600" dirty="0">
                <a:solidFill>
                  <a:srgbClr val="FF0000"/>
                </a:solidFill>
              </a:rPr>
              <a:t>symptoms</a:t>
            </a:r>
          </a:p>
        </p:txBody>
      </p:sp>
    </p:spTree>
    <p:extLst>
      <p:ext uri="{BB962C8B-B14F-4D97-AF65-F5344CB8AC3E}">
        <p14:creationId xmlns:p14="http://schemas.microsoft.com/office/powerpoint/2010/main" val="3455157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B7F32-EA24-8BC1-6F5D-7C7E39A6D766}"/>
              </a:ext>
            </a:extLst>
          </p:cNvPr>
          <p:cNvSpPr>
            <a:spLocks noGrp="1"/>
          </p:cNvSpPr>
          <p:nvPr>
            <p:ph idx="1"/>
          </p:nvPr>
        </p:nvSpPr>
        <p:spPr>
          <a:xfrm>
            <a:off x="1371600" y="526942"/>
            <a:ext cx="9601200" cy="5982346"/>
          </a:xfrm>
        </p:spPr>
        <p:txBody>
          <a:bodyPr>
            <a:normAutofit/>
          </a:bodyPr>
          <a:lstStyle/>
          <a:p>
            <a:pPr marL="0" indent="0" algn="ctr">
              <a:buNone/>
            </a:pPr>
            <a:r>
              <a:rPr lang="en-US" sz="5400" b="1" dirty="0"/>
              <a:t>WHAT ARE THE SIGNS &amp; SYMPTOMS OF BURNOUT?</a:t>
            </a:r>
          </a:p>
          <a:p>
            <a:pPr marL="0" indent="0" algn="ctr">
              <a:buNone/>
            </a:pPr>
            <a:endParaRPr lang="en-US" b="1" dirty="0"/>
          </a:p>
          <a:p>
            <a:pPr marL="987552" lvl="2" indent="0">
              <a:buNone/>
            </a:pPr>
            <a:r>
              <a:rPr lang="en-US" sz="3600" dirty="0"/>
              <a:t>• </a:t>
            </a:r>
            <a:r>
              <a:rPr lang="en-US" sz="3600" dirty="0">
                <a:solidFill>
                  <a:srgbClr val="FF0000"/>
                </a:solidFill>
              </a:rPr>
              <a:t>Physical</a:t>
            </a:r>
            <a:r>
              <a:rPr lang="en-US" sz="3600" dirty="0"/>
              <a:t> symptoms</a:t>
            </a:r>
          </a:p>
          <a:p>
            <a:pPr marL="987552" lvl="2" indent="0">
              <a:buNone/>
            </a:pPr>
            <a:endParaRPr lang="en-US" sz="3600" dirty="0"/>
          </a:p>
          <a:p>
            <a:pPr marL="987552" lvl="2" indent="0">
              <a:buNone/>
            </a:pPr>
            <a:r>
              <a:rPr lang="en-US" sz="3600" dirty="0"/>
              <a:t>• Emotional </a:t>
            </a:r>
            <a:r>
              <a:rPr lang="en-US" sz="3600" dirty="0">
                <a:solidFill>
                  <a:srgbClr val="FF0000"/>
                </a:solidFill>
              </a:rPr>
              <a:t>symptoms</a:t>
            </a:r>
          </a:p>
          <a:p>
            <a:pPr marL="987552" lvl="2" indent="0">
              <a:buNone/>
            </a:pPr>
            <a:endParaRPr lang="en-US" sz="3600" dirty="0"/>
          </a:p>
          <a:p>
            <a:pPr marL="987552" lvl="2" indent="0">
              <a:buNone/>
            </a:pPr>
            <a:r>
              <a:rPr lang="en-US" sz="3600" dirty="0"/>
              <a:t>• </a:t>
            </a:r>
            <a:r>
              <a:rPr lang="en-US" sz="3600" dirty="0">
                <a:solidFill>
                  <a:srgbClr val="FF0000"/>
                </a:solidFill>
              </a:rPr>
              <a:t>Behavioral</a:t>
            </a:r>
            <a:r>
              <a:rPr lang="en-US" sz="3600" dirty="0"/>
              <a:t> signs</a:t>
            </a:r>
          </a:p>
        </p:txBody>
      </p:sp>
    </p:spTree>
    <p:extLst>
      <p:ext uri="{BB962C8B-B14F-4D97-AF65-F5344CB8AC3E}">
        <p14:creationId xmlns:p14="http://schemas.microsoft.com/office/powerpoint/2010/main" val="16015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FB3D-436B-208E-3588-517D62AD80FB}"/>
              </a:ext>
            </a:extLst>
          </p:cNvPr>
          <p:cNvSpPr>
            <a:spLocks noGrp="1"/>
          </p:cNvSpPr>
          <p:nvPr>
            <p:ph type="title"/>
          </p:nvPr>
        </p:nvSpPr>
        <p:spPr>
          <a:xfrm>
            <a:off x="1371600" y="491067"/>
            <a:ext cx="9601200" cy="5977466"/>
          </a:xfrm>
        </p:spPr>
        <p:txBody>
          <a:bodyPr>
            <a:normAutofit/>
          </a:bodyPr>
          <a:lstStyle/>
          <a:p>
            <a:r>
              <a:rPr lang="en-US" sz="5400" b="1" dirty="0"/>
              <a:t>FACTORS THAT CAN CONTRIBUTE TO BURNOUT:</a:t>
            </a:r>
            <a:br>
              <a:rPr lang="en-US" sz="5400" b="1" dirty="0"/>
            </a:br>
            <a:br>
              <a:rPr lang="en-US" sz="2000" b="1" dirty="0"/>
            </a:br>
            <a:br>
              <a:rPr lang="en-US" sz="2000" dirty="0"/>
            </a:br>
            <a:br>
              <a:rPr lang="en-US" sz="2000" dirty="0"/>
            </a:br>
            <a:r>
              <a:rPr lang="en-US" sz="2000" dirty="0"/>
              <a:t>	</a:t>
            </a:r>
            <a:r>
              <a:rPr lang="en-US" sz="3600" dirty="0"/>
              <a:t>Work &amp; </a:t>
            </a:r>
            <a:r>
              <a:rPr lang="en-US" sz="3600" dirty="0">
                <a:solidFill>
                  <a:srgbClr val="FF0000"/>
                </a:solidFill>
              </a:rPr>
              <a:t>ministry</a:t>
            </a:r>
            <a:r>
              <a:rPr lang="en-US" sz="3600" dirty="0"/>
              <a:t> related causes</a:t>
            </a:r>
            <a:br>
              <a:rPr lang="en-US" sz="3600" dirty="0"/>
            </a:br>
            <a:br>
              <a:rPr lang="en-US" sz="3600" dirty="0"/>
            </a:br>
            <a:r>
              <a:rPr lang="en-US" sz="3600" dirty="0"/>
              <a:t>	</a:t>
            </a:r>
            <a:br>
              <a:rPr lang="en-US" sz="3600" dirty="0"/>
            </a:br>
            <a:br>
              <a:rPr lang="en-US" sz="3600" dirty="0"/>
            </a:br>
            <a:r>
              <a:rPr lang="en-US" sz="3600" dirty="0"/>
              <a:t>	</a:t>
            </a:r>
            <a:endParaRPr lang="en-US" sz="3600" dirty="0">
              <a:solidFill>
                <a:srgbClr val="FF0000"/>
              </a:solidFill>
            </a:endParaRPr>
          </a:p>
        </p:txBody>
      </p:sp>
    </p:spTree>
    <p:extLst>
      <p:ext uri="{BB962C8B-B14F-4D97-AF65-F5344CB8AC3E}">
        <p14:creationId xmlns:p14="http://schemas.microsoft.com/office/powerpoint/2010/main" val="193207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FB3D-436B-208E-3588-517D62AD80FB}"/>
              </a:ext>
            </a:extLst>
          </p:cNvPr>
          <p:cNvSpPr>
            <a:spLocks noGrp="1"/>
          </p:cNvSpPr>
          <p:nvPr>
            <p:ph type="title"/>
          </p:nvPr>
        </p:nvSpPr>
        <p:spPr>
          <a:xfrm>
            <a:off x="1371600" y="491067"/>
            <a:ext cx="9601200" cy="5977466"/>
          </a:xfrm>
        </p:spPr>
        <p:txBody>
          <a:bodyPr>
            <a:normAutofit/>
          </a:bodyPr>
          <a:lstStyle/>
          <a:p>
            <a:r>
              <a:rPr lang="en-US" sz="5400" b="1" dirty="0"/>
              <a:t>FACTORS THAT CAN CONTRIBUTE TO BURNOUT:</a:t>
            </a:r>
            <a:br>
              <a:rPr lang="en-US" sz="5400" b="1" dirty="0"/>
            </a:br>
            <a:br>
              <a:rPr lang="en-US" sz="2000" b="1" dirty="0"/>
            </a:br>
            <a:br>
              <a:rPr lang="en-US" sz="2000" dirty="0"/>
            </a:br>
            <a:br>
              <a:rPr lang="en-US" sz="2000" dirty="0"/>
            </a:br>
            <a:r>
              <a:rPr lang="en-US" sz="2000" dirty="0"/>
              <a:t>	</a:t>
            </a:r>
            <a:r>
              <a:rPr lang="en-US" sz="3600" dirty="0"/>
              <a:t>Work &amp; </a:t>
            </a:r>
            <a:r>
              <a:rPr lang="en-US" sz="3600" dirty="0">
                <a:solidFill>
                  <a:srgbClr val="FF0000"/>
                </a:solidFill>
              </a:rPr>
              <a:t>ministry</a:t>
            </a:r>
            <a:r>
              <a:rPr lang="en-US" sz="3600" dirty="0"/>
              <a:t> related causes</a:t>
            </a:r>
            <a:br>
              <a:rPr lang="en-US" sz="3600" dirty="0"/>
            </a:br>
            <a:br>
              <a:rPr lang="en-US" sz="3600" dirty="0"/>
            </a:br>
            <a:r>
              <a:rPr lang="en-US" sz="3600" dirty="0"/>
              <a:t>	</a:t>
            </a:r>
            <a:r>
              <a:rPr lang="en-US" sz="3600" dirty="0">
                <a:solidFill>
                  <a:srgbClr val="FF0000"/>
                </a:solidFill>
              </a:rPr>
              <a:t>Lifestyle</a:t>
            </a:r>
            <a:r>
              <a:rPr lang="en-US" sz="3600" dirty="0"/>
              <a:t> causes</a:t>
            </a:r>
            <a:br>
              <a:rPr lang="en-US" sz="3600" dirty="0"/>
            </a:br>
            <a:br>
              <a:rPr lang="en-US" sz="3600" dirty="0"/>
            </a:br>
            <a:r>
              <a:rPr lang="en-US" sz="3600" dirty="0"/>
              <a:t>	</a:t>
            </a:r>
            <a:endParaRPr lang="en-US" sz="3600" dirty="0">
              <a:solidFill>
                <a:srgbClr val="FF0000"/>
              </a:solidFill>
            </a:endParaRPr>
          </a:p>
        </p:txBody>
      </p:sp>
    </p:spTree>
    <p:extLst>
      <p:ext uri="{BB962C8B-B14F-4D97-AF65-F5344CB8AC3E}">
        <p14:creationId xmlns:p14="http://schemas.microsoft.com/office/powerpoint/2010/main" val="29980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FB3D-436B-208E-3588-517D62AD80FB}"/>
              </a:ext>
            </a:extLst>
          </p:cNvPr>
          <p:cNvSpPr>
            <a:spLocks noGrp="1"/>
          </p:cNvSpPr>
          <p:nvPr>
            <p:ph type="title"/>
          </p:nvPr>
        </p:nvSpPr>
        <p:spPr>
          <a:xfrm>
            <a:off x="1371600" y="491067"/>
            <a:ext cx="9601200" cy="5977466"/>
          </a:xfrm>
        </p:spPr>
        <p:txBody>
          <a:bodyPr>
            <a:normAutofit/>
          </a:bodyPr>
          <a:lstStyle/>
          <a:p>
            <a:r>
              <a:rPr lang="en-US" sz="5400" b="1" dirty="0"/>
              <a:t>FACTORS THAT CAN CONTRIBUTE TO BURNOUT:</a:t>
            </a:r>
            <a:br>
              <a:rPr lang="en-US" sz="5400" b="1" dirty="0"/>
            </a:br>
            <a:br>
              <a:rPr lang="en-US" sz="2000" b="1" dirty="0"/>
            </a:br>
            <a:br>
              <a:rPr lang="en-US" sz="2000" dirty="0"/>
            </a:br>
            <a:br>
              <a:rPr lang="en-US" sz="2000" dirty="0"/>
            </a:br>
            <a:r>
              <a:rPr lang="en-US" sz="2000" dirty="0"/>
              <a:t>	</a:t>
            </a:r>
            <a:r>
              <a:rPr lang="en-US" sz="3600" dirty="0"/>
              <a:t>Work &amp; </a:t>
            </a:r>
            <a:r>
              <a:rPr lang="en-US" sz="3600" dirty="0">
                <a:solidFill>
                  <a:srgbClr val="FF0000"/>
                </a:solidFill>
              </a:rPr>
              <a:t>ministry</a:t>
            </a:r>
            <a:r>
              <a:rPr lang="en-US" sz="3600" dirty="0"/>
              <a:t> related causes</a:t>
            </a:r>
            <a:br>
              <a:rPr lang="en-US" sz="3600" dirty="0"/>
            </a:br>
            <a:br>
              <a:rPr lang="en-US" sz="3600" dirty="0"/>
            </a:br>
            <a:r>
              <a:rPr lang="en-US" sz="3600" dirty="0"/>
              <a:t>	</a:t>
            </a:r>
            <a:r>
              <a:rPr lang="en-US" sz="3600" dirty="0">
                <a:solidFill>
                  <a:srgbClr val="FF0000"/>
                </a:solidFill>
              </a:rPr>
              <a:t>Lifestyle</a:t>
            </a:r>
            <a:r>
              <a:rPr lang="en-US" sz="3600" dirty="0"/>
              <a:t> causes</a:t>
            </a:r>
            <a:br>
              <a:rPr lang="en-US" sz="3600" dirty="0"/>
            </a:br>
            <a:br>
              <a:rPr lang="en-US" sz="3600" dirty="0"/>
            </a:br>
            <a:r>
              <a:rPr lang="en-US" sz="3600" dirty="0"/>
              <a:t>	Personality </a:t>
            </a:r>
            <a:r>
              <a:rPr lang="en-US" sz="3600" dirty="0">
                <a:solidFill>
                  <a:srgbClr val="FF0000"/>
                </a:solidFill>
              </a:rPr>
              <a:t>traits</a:t>
            </a:r>
          </a:p>
        </p:txBody>
      </p:sp>
    </p:spTree>
    <p:extLst>
      <p:ext uri="{BB962C8B-B14F-4D97-AF65-F5344CB8AC3E}">
        <p14:creationId xmlns:p14="http://schemas.microsoft.com/office/powerpoint/2010/main" val="3407447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4DD9-E78E-1F3E-AD0D-ED88E872951F}"/>
              </a:ext>
            </a:extLst>
          </p:cNvPr>
          <p:cNvSpPr>
            <a:spLocks noGrp="1"/>
          </p:cNvSpPr>
          <p:nvPr>
            <p:ph type="title"/>
          </p:nvPr>
        </p:nvSpPr>
        <p:spPr>
          <a:xfrm>
            <a:off x="1255776" y="146304"/>
            <a:ext cx="10448544" cy="6510527"/>
          </a:xfrm>
        </p:spPr>
        <p:txBody>
          <a:bodyPr>
            <a:noAutofit/>
          </a:bodyPr>
          <a:lstStyle/>
          <a:p>
            <a:r>
              <a:rPr lang="en-US" sz="5400" b="1" dirty="0"/>
              <a:t>SIGNS YOU NEED A BREATHER – YOU HAVE </a:t>
            </a:r>
            <a:r>
              <a:rPr lang="en-US" sz="5400" b="1" dirty="0">
                <a:solidFill>
                  <a:srgbClr val="FF0000"/>
                </a:solidFill>
              </a:rPr>
              <a:t>PERMISSION</a:t>
            </a:r>
            <a:r>
              <a:rPr lang="en-US" sz="5400" b="1" dirty="0"/>
              <a:t> TO BREATH!</a:t>
            </a:r>
            <a:br>
              <a:rPr lang="en-US" sz="5400" b="1" dirty="0"/>
            </a:br>
            <a:br>
              <a:rPr lang="en-US" sz="1200" b="1" dirty="0"/>
            </a:br>
            <a:r>
              <a:rPr lang="en-US" sz="3600" dirty="0"/>
              <a:t>1. You speak more from your </a:t>
            </a:r>
            <a:r>
              <a:rPr lang="en-US" sz="3600" dirty="0">
                <a:solidFill>
                  <a:srgbClr val="FF0000"/>
                </a:solidFill>
              </a:rPr>
              <a:t>head</a:t>
            </a:r>
            <a:r>
              <a:rPr lang="en-US" sz="3600" dirty="0"/>
              <a:t> than from your    </a:t>
            </a:r>
            <a:br>
              <a:rPr lang="en-US" sz="3600" dirty="0"/>
            </a:br>
            <a:r>
              <a:rPr lang="en-US" sz="3600" dirty="0"/>
              <a:t>     </a:t>
            </a:r>
            <a:r>
              <a:rPr lang="en-US" sz="3600" dirty="0">
                <a:solidFill>
                  <a:srgbClr val="FF0000"/>
                </a:solidFill>
              </a:rPr>
              <a:t>heart</a:t>
            </a:r>
            <a:br>
              <a:rPr lang="en-US" sz="3600" dirty="0">
                <a:solidFill>
                  <a:srgbClr val="FF0000"/>
                </a:solidFill>
              </a:rPr>
            </a:br>
            <a:endParaRPr lang="en-US" sz="6000" dirty="0">
              <a:solidFill>
                <a:srgbClr val="FF0000"/>
              </a:solidFill>
            </a:endParaRPr>
          </a:p>
        </p:txBody>
      </p:sp>
    </p:spTree>
    <p:extLst>
      <p:ext uri="{BB962C8B-B14F-4D97-AF65-F5344CB8AC3E}">
        <p14:creationId xmlns:p14="http://schemas.microsoft.com/office/powerpoint/2010/main" val="3969079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4DD9-E78E-1F3E-AD0D-ED88E872951F}"/>
              </a:ext>
            </a:extLst>
          </p:cNvPr>
          <p:cNvSpPr>
            <a:spLocks noGrp="1"/>
          </p:cNvSpPr>
          <p:nvPr>
            <p:ph type="title"/>
          </p:nvPr>
        </p:nvSpPr>
        <p:spPr>
          <a:xfrm>
            <a:off x="1255776" y="146304"/>
            <a:ext cx="10448544" cy="6510527"/>
          </a:xfrm>
        </p:spPr>
        <p:txBody>
          <a:bodyPr>
            <a:noAutofit/>
          </a:bodyPr>
          <a:lstStyle/>
          <a:p>
            <a:r>
              <a:rPr lang="en-US" sz="5400" b="1" dirty="0"/>
              <a:t>SIGNS YOU NEED A BREATHER – YOU HAVE </a:t>
            </a:r>
            <a:r>
              <a:rPr lang="en-US" sz="5400" b="1" dirty="0">
                <a:solidFill>
                  <a:srgbClr val="FF0000"/>
                </a:solidFill>
              </a:rPr>
              <a:t>PERMISSION</a:t>
            </a:r>
            <a:r>
              <a:rPr lang="en-US" sz="5400" b="1" dirty="0"/>
              <a:t> TO BREATH!</a:t>
            </a:r>
            <a:br>
              <a:rPr lang="en-US" sz="5400" b="1" dirty="0"/>
            </a:br>
            <a:br>
              <a:rPr lang="en-US" sz="1200" b="1" dirty="0"/>
            </a:br>
            <a:r>
              <a:rPr lang="en-US" sz="3600" dirty="0"/>
              <a:t>1. You speak more from your </a:t>
            </a:r>
            <a:r>
              <a:rPr lang="en-US" sz="3600" dirty="0">
                <a:solidFill>
                  <a:srgbClr val="FF0000"/>
                </a:solidFill>
              </a:rPr>
              <a:t>head</a:t>
            </a:r>
            <a:r>
              <a:rPr lang="en-US" sz="3600" dirty="0"/>
              <a:t> than from your    </a:t>
            </a:r>
            <a:br>
              <a:rPr lang="en-US" sz="3600" dirty="0"/>
            </a:br>
            <a:r>
              <a:rPr lang="en-US" sz="3600" dirty="0"/>
              <a:t>     </a:t>
            </a:r>
            <a:r>
              <a:rPr lang="en-US" sz="3600" dirty="0">
                <a:solidFill>
                  <a:srgbClr val="FF0000"/>
                </a:solidFill>
              </a:rPr>
              <a:t>heart</a:t>
            </a:r>
            <a:br>
              <a:rPr lang="en-US" sz="3600" dirty="0">
                <a:solidFill>
                  <a:srgbClr val="FF0000"/>
                </a:solidFill>
              </a:rPr>
            </a:br>
            <a:br>
              <a:rPr lang="en-US" sz="3600" dirty="0"/>
            </a:br>
            <a:r>
              <a:rPr lang="en-US" sz="3600" dirty="0"/>
              <a:t>2. You talk about </a:t>
            </a:r>
            <a:r>
              <a:rPr lang="en-US" sz="3600" dirty="0">
                <a:solidFill>
                  <a:srgbClr val="FF0000"/>
                </a:solidFill>
              </a:rPr>
              <a:t>yesterday</a:t>
            </a:r>
            <a:r>
              <a:rPr lang="en-US" sz="3600" dirty="0"/>
              <a:t> more than </a:t>
            </a:r>
            <a:r>
              <a:rPr lang="en-US" sz="3600" dirty="0">
                <a:solidFill>
                  <a:srgbClr val="FF0000"/>
                </a:solidFill>
              </a:rPr>
              <a:t>today</a:t>
            </a:r>
            <a:br>
              <a:rPr lang="en-US" sz="3600" dirty="0"/>
            </a:br>
            <a:endParaRPr lang="en-US" sz="6000" dirty="0">
              <a:solidFill>
                <a:srgbClr val="FF0000"/>
              </a:solidFill>
            </a:endParaRPr>
          </a:p>
        </p:txBody>
      </p:sp>
    </p:spTree>
    <p:extLst>
      <p:ext uri="{BB962C8B-B14F-4D97-AF65-F5344CB8AC3E}">
        <p14:creationId xmlns:p14="http://schemas.microsoft.com/office/powerpoint/2010/main" val="1141262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4DD9-E78E-1F3E-AD0D-ED88E872951F}"/>
              </a:ext>
            </a:extLst>
          </p:cNvPr>
          <p:cNvSpPr>
            <a:spLocks noGrp="1"/>
          </p:cNvSpPr>
          <p:nvPr>
            <p:ph type="title"/>
          </p:nvPr>
        </p:nvSpPr>
        <p:spPr>
          <a:xfrm>
            <a:off x="1255776" y="146304"/>
            <a:ext cx="10448544" cy="6510527"/>
          </a:xfrm>
        </p:spPr>
        <p:txBody>
          <a:bodyPr>
            <a:noAutofit/>
          </a:bodyPr>
          <a:lstStyle/>
          <a:p>
            <a:r>
              <a:rPr lang="en-US" sz="5400" b="1" dirty="0"/>
              <a:t>SIGNS YOU NEED A BREATHER – YOU HAVE </a:t>
            </a:r>
            <a:r>
              <a:rPr lang="en-US" sz="5400" b="1" dirty="0">
                <a:solidFill>
                  <a:srgbClr val="FF0000"/>
                </a:solidFill>
              </a:rPr>
              <a:t>PERMISSION</a:t>
            </a:r>
            <a:r>
              <a:rPr lang="en-US" sz="5400" b="1" dirty="0"/>
              <a:t> TO BREATH!</a:t>
            </a:r>
            <a:br>
              <a:rPr lang="en-US" sz="5400" b="1" dirty="0"/>
            </a:br>
            <a:br>
              <a:rPr lang="en-US" sz="1200" b="1" dirty="0"/>
            </a:br>
            <a:r>
              <a:rPr lang="en-US" sz="3600" dirty="0"/>
              <a:t>1. You speak more from your </a:t>
            </a:r>
            <a:r>
              <a:rPr lang="en-US" sz="3600" dirty="0">
                <a:solidFill>
                  <a:srgbClr val="FF0000"/>
                </a:solidFill>
              </a:rPr>
              <a:t>head</a:t>
            </a:r>
            <a:r>
              <a:rPr lang="en-US" sz="3600" dirty="0"/>
              <a:t> than from your    </a:t>
            </a:r>
            <a:br>
              <a:rPr lang="en-US" sz="3600" dirty="0"/>
            </a:br>
            <a:r>
              <a:rPr lang="en-US" sz="3600" dirty="0"/>
              <a:t>     </a:t>
            </a:r>
            <a:r>
              <a:rPr lang="en-US" sz="3600" dirty="0">
                <a:solidFill>
                  <a:srgbClr val="FF0000"/>
                </a:solidFill>
              </a:rPr>
              <a:t>heart</a:t>
            </a:r>
            <a:br>
              <a:rPr lang="en-US" sz="3600" dirty="0">
                <a:solidFill>
                  <a:srgbClr val="FF0000"/>
                </a:solidFill>
              </a:rPr>
            </a:br>
            <a:br>
              <a:rPr lang="en-US" sz="3600" dirty="0"/>
            </a:br>
            <a:r>
              <a:rPr lang="en-US" sz="3600" dirty="0"/>
              <a:t>2. You talk about </a:t>
            </a:r>
            <a:r>
              <a:rPr lang="en-US" sz="3600" dirty="0">
                <a:solidFill>
                  <a:srgbClr val="FF0000"/>
                </a:solidFill>
              </a:rPr>
              <a:t>yesterday</a:t>
            </a:r>
            <a:r>
              <a:rPr lang="en-US" sz="3600" dirty="0"/>
              <a:t> more than </a:t>
            </a:r>
            <a:r>
              <a:rPr lang="en-US" sz="3600" dirty="0">
                <a:solidFill>
                  <a:srgbClr val="FF0000"/>
                </a:solidFill>
              </a:rPr>
              <a:t>today</a:t>
            </a:r>
            <a:br>
              <a:rPr lang="en-US" sz="3600" dirty="0"/>
            </a:br>
            <a:br>
              <a:rPr lang="en-US" sz="3600" dirty="0"/>
            </a:br>
            <a:r>
              <a:rPr lang="en-US" sz="3600" dirty="0"/>
              <a:t>3. You talk about </a:t>
            </a:r>
            <a:r>
              <a:rPr lang="en-US" sz="3600" dirty="0">
                <a:solidFill>
                  <a:srgbClr val="FF0000"/>
                </a:solidFill>
              </a:rPr>
              <a:t>change,</a:t>
            </a:r>
            <a:r>
              <a:rPr lang="en-US" sz="3600" dirty="0"/>
              <a:t> but things stay the same – </a:t>
            </a:r>
            <a:br>
              <a:rPr lang="en-US" sz="3600" dirty="0"/>
            </a:br>
            <a:r>
              <a:rPr lang="en-US" sz="3600" dirty="0"/>
              <a:t>     or become </a:t>
            </a:r>
            <a:r>
              <a:rPr lang="en-US" sz="3600" dirty="0">
                <a:solidFill>
                  <a:srgbClr val="FF0000"/>
                </a:solidFill>
              </a:rPr>
              <a:t>worse</a:t>
            </a:r>
            <a:endParaRPr lang="en-US" sz="6000" dirty="0">
              <a:solidFill>
                <a:srgbClr val="FF0000"/>
              </a:solidFill>
            </a:endParaRPr>
          </a:p>
        </p:txBody>
      </p:sp>
    </p:spTree>
    <p:extLst>
      <p:ext uri="{BB962C8B-B14F-4D97-AF65-F5344CB8AC3E}">
        <p14:creationId xmlns:p14="http://schemas.microsoft.com/office/powerpoint/2010/main" val="778500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C530-E858-1857-3E74-1D5C53A9021E}"/>
              </a:ext>
            </a:extLst>
          </p:cNvPr>
          <p:cNvSpPr>
            <a:spLocks noGrp="1"/>
          </p:cNvSpPr>
          <p:nvPr>
            <p:ph type="title"/>
          </p:nvPr>
        </p:nvSpPr>
        <p:spPr>
          <a:xfrm>
            <a:off x="880534" y="980423"/>
            <a:ext cx="11040533" cy="993326"/>
          </a:xfrm>
        </p:spPr>
        <p:txBody>
          <a:bodyPr>
            <a:noAutofit/>
          </a:bodyPr>
          <a:lstStyle/>
          <a:p>
            <a:r>
              <a:rPr lang="en-US" sz="5400" b="1" dirty="0"/>
              <a:t>REGAINING BALANCE IN YOUR LIFE:</a:t>
            </a:r>
          </a:p>
        </p:txBody>
      </p:sp>
      <p:sp>
        <p:nvSpPr>
          <p:cNvPr id="3" name="Title 1">
            <a:extLst>
              <a:ext uri="{FF2B5EF4-FFF2-40B4-BE49-F238E27FC236}">
                <a16:creationId xmlns:a16="http://schemas.microsoft.com/office/drawing/2014/main" id="{22ECE08A-E464-A634-5E7F-69448C993303}"/>
              </a:ext>
            </a:extLst>
          </p:cNvPr>
          <p:cNvSpPr txBox="1">
            <a:spLocks/>
          </p:cNvSpPr>
          <p:nvPr/>
        </p:nvSpPr>
        <p:spPr>
          <a:xfrm>
            <a:off x="880534" y="1973749"/>
            <a:ext cx="11040533" cy="3903829"/>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sz="4000" dirty="0"/>
          </a:p>
          <a:p>
            <a:pPr>
              <a:lnSpc>
                <a:spcPct val="120000"/>
              </a:lnSpc>
            </a:pPr>
            <a:r>
              <a:rPr lang="en-US" sz="4000" dirty="0"/>
              <a:t>1. </a:t>
            </a:r>
            <a:r>
              <a:rPr lang="en-US" sz="4000" dirty="0">
                <a:solidFill>
                  <a:srgbClr val="FF0000"/>
                </a:solidFill>
              </a:rPr>
              <a:t>Enthusiasm </a:t>
            </a:r>
            <a:r>
              <a:rPr lang="en-US" sz="4000" dirty="0"/>
              <a:t> needs to be tempered by </a:t>
            </a:r>
            <a:r>
              <a:rPr lang="en-US" sz="4000" dirty="0">
                <a:solidFill>
                  <a:srgbClr val="FF0000"/>
                </a:solidFill>
              </a:rPr>
              <a:t>realism</a:t>
            </a:r>
            <a:r>
              <a:rPr lang="en-US" sz="4000" dirty="0">
                <a:solidFill>
                  <a:schemeClr val="tx1"/>
                </a:solidFill>
              </a:rPr>
              <a:t>.</a:t>
            </a:r>
          </a:p>
          <a:p>
            <a:pPr>
              <a:lnSpc>
                <a:spcPct val="120000"/>
              </a:lnSpc>
            </a:pPr>
            <a:endParaRPr lang="en-US" sz="4000" dirty="0"/>
          </a:p>
        </p:txBody>
      </p:sp>
    </p:spTree>
    <p:extLst>
      <p:ext uri="{BB962C8B-B14F-4D97-AF65-F5344CB8AC3E}">
        <p14:creationId xmlns:p14="http://schemas.microsoft.com/office/powerpoint/2010/main" val="1876351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C530-E858-1857-3E74-1D5C53A9021E}"/>
              </a:ext>
            </a:extLst>
          </p:cNvPr>
          <p:cNvSpPr>
            <a:spLocks noGrp="1"/>
          </p:cNvSpPr>
          <p:nvPr>
            <p:ph type="title"/>
          </p:nvPr>
        </p:nvSpPr>
        <p:spPr>
          <a:xfrm>
            <a:off x="880534" y="980423"/>
            <a:ext cx="11040533" cy="993326"/>
          </a:xfrm>
        </p:spPr>
        <p:txBody>
          <a:bodyPr>
            <a:noAutofit/>
          </a:bodyPr>
          <a:lstStyle/>
          <a:p>
            <a:r>
              <a:rPr lang="en-US" sz="5400" b="1" dirty="0"/>
              <a:t>REGAINING BALANCE IN YOUR LIFE:</a:t>
            </a:r>
          </a:p>
        </p:txBody>
      </p:sp>
      <p:sp>
        <p:nvSpPr>
          <p:cNvPr id="3" name="Title 1">
            <a:extLst>
              <a:ext uri="{FF2B5EF4-FFF2-40B4-BE49-F238E27FC236}">
                <a16:creationId xmlns:a16="http://schemas.microsoft.com/office/drawing/2014/main" id="{22ECE08A-E464-A634-5E7F-69448C993303}"/>
              </a:ext>
            </a:extLst>
          </p:cNvPr>
          <p:cNvSpPr txBox="1">
            <a:spLocks/>
          </p:cNvSpPr>
          <p:nvPr/>
        </p:nvSpPr>
        <p:spPr>
          <a:xfrm>
            <a:off x="880534" y="1973749"/>
            <a:ext cx="11040533" cy="3903829"/>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sz="4000" dirty="0"/>
          </a:p>
          <a:p>
            <a:pPr>
              <a:lnSpc>
                <a:spcPct val="120000"/>
              </a:lnSpc>
            </a:pPr>
            <a:r>
              <a:rPr lang="en-US" sz="4000" dirty="0"/>
              <a:t>1. </a:t>
            </a:r>
            <a:r>
              <a:rPr lang="en-US" sz="4000" dirty="0">
                <a:solidFill>
                  <a:srgbClr val="FF0000"/>
                </a:solidFill>
              </a:rPr>
              <a:t>Enthusiasm </a:t>
            </a:r>
            <a:r>
              <a:rPr lang="en-US" sz="4000" dirty="0"/>
              <a:t> needs to be tempered by </a:t>
            </a:r>
            <a:r>
              <a:rPr lang="en-US" sz="4000" dirty="0">
                <a:solidFill>
                  <a:srgbClr val="FF0000"/>
                </a:solidFill>
              </a:rPr>
              <a:t>realism</a:t>
            </a:r>
            <a:r>
              <a:rPr lang="en-US" sz="4000" dirty="0">
                <a:solidFill>
                  <a:schemeClr val="tx1"/>
                </a:solidFill>
              </a:rPr>
              <a:t>.</a:t>
            </a:r>
          </a:p>
          <a:p>
            <a:pPr>
              <a:lnSpc>
                <a:spcPct val="120000"/>
              </a:lnSpc>
            </a:pPr>
            <a:r>
              <a:rPr lang="en-US" sz="4000" dirty="0"/>
              <a:t>2. </a:t>
            </a:r>
            <a:r>
              <a:rPr lang="en-US" sz="4000" dirty="0">
                <a:solidFill>
                  <a:srgbClr val="FF0000"/>
                </a:solidFill>
              </a:rPr>
              <a:t>Stagnation </a:t>
            </a:r>
            <a:r>
              <a:rPr lang="en-US" sz="4000" dirty="0"/>
              <a:t> is best met by </a:t>
            </a:r>
            <a:r>
              <a:rPr lang="en-US" sz="4000" dirty="0">
                <a:solidFill>
                  <a:srgbClr val="FF0000"/>
                </a:solidFill>
              </a:rPr>
              <a:t>churning</a:t>
            </a:r>
            <a:r>
              <a:rPr lang="en-US" sz="4000" dirty="0"/>
              <a:t>  the </a:t>
            </a:r>
            <a:r>
              <a:rPr lang="en-US" sz="4000" dirty="0">
                <a:solidFill>
                  <a:srgbClr val="FF0000"/>
                </a:solidFill>
              </a:rPr>
              <a:t>waters</a:t>
            </a:r>
            <a:r>
              <a:rPr lang="en-US" sz="4000" dirty="0">
                <a:solidFill>
                  <a:schemeClr val="tx1"/>
                </a:solidFill>
              </a:rPr>
              <a:t>.</a:t>
            </a:r>
          </a:p>
          <a:p>
            <a:pPr>
              <a:lnSpc>
                <a:spcPct val="120000"/>
              </a:lnSpc>
            </a:pPr>
            <a:endParaRPr lang="en-US" sz="4000" dirty="0"/>
          </a:p>
        </p:txBody>
      </p:sp>
    </p:spTree>
    <p:extLst>
      <p:ext uri="{BB962C8B-B14F-4D97-AF65-F5344CB8AC3E}">
        <p14:creationId xmlns:p14="http://schemas.microsoft.com/office/powerpoint/2010/main" val="2075220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C530-E858-1857-3E74-1D5C53A9021E}"/>
              </a:ext>
            </a:extLst>
          </p:cNvPr>
          <p:cNvSpPr>
            <a:spLocks noGrp="1"/>
          </p:cNvSpPr>
          <p:nvPr>
            <p:ph type="title"/>
          </p:nvPr>
        </p:nvSpPr>
        <p:spPr>
          <a:xfrm>
            <a:off x="880534" y="980423"/>
            <a:ext cx="11040533" cy="993326"/>
          </a:xfrm>
        </p:spPr>
        <p:txBody>
          <a:bodyPr>
            <a:noAutofit/>
          </a:bodyPr>
          <a:lstStyle/>
          <a:p>
            <a:r>
              <a:rPr lang="en-US" sz="5400" b="1" dirty="0"/>
              <a:t>REGAINING BALANCE IN YOUR LIFE:</a:t>
            </a:r>
          </a:p>
        </p:txBody>
      </p:sp>
      <p:sp>
        <p:nvSpPr>
          <p:cNvPr id="3" name="Title 1">
            <a:extLst>
              <a:ext uri="{FF2B5EF4-FFF2-40B4-BE49-F238E27FC236}">
                <a16:creationId xmlns:a16="http://schemas.microsoft.com/office/drawing/2014/main" id="{22ECE08A-E464-A634-5E7F-69448C993303}"/>
              </a:ext>
            </a:extLst>
          </p:cNvPr>
          <p:cNvSpPr txBox="1">
            <a:spLocks/>
          </p:cNvSpPr>
          <p:nvPr/>
        </p:nvSpPr>
        <p:spPr>
          <a:xfrm>
            <a:off x="880534" y="1973749"/>
            <a:ext cx="11040533" cy="3903829"/>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sz="4000" dirty="0"/>
          </a:p>
          <a:p>
            <a:pPr>
              <a:lnSpc>
                <a:spcPct val="120000"/>
              </a:lnSpc>
            </a:pPr>
            <a:r>
              <a:rPr lang="en-US" sz="4000" dirty="0"/>
              <a:t>1. </a:t>
            </a:r>
            <a:r>
              <a:rPr lang="en-US" sz="4000" dirty="0">
                <a:solidFill>
                  <a:srgbClr val="FF0000"/>
                </a:solidFill>
              </a:rPr>
              <a:t>Enthusiasm </a:t>
            </a:r>
            <a:r>
              <a:rPr lang="en-US" sz="4000" dirty="0"/>
              <a:t> needs to be tempered by </a:t>
            </a:r>
            <a:r>
              <a:rPr lang="en-US" sz="4000" dirty="0">
                <a:solidFill>
                  <a:srgbClr val="FF0000"/>
                </a:solidFill>
              </a:rPr>
              <a:t>realism</a:t>
            </a:r>
            <a:r>
              <a:rPr lang="en-US" sz="4000" dirty="0">
                <a:solidFill>
                  <a:schemeClr val="tx1"/>
                </a:solidFill>
              </a:rPr>
              <a:t>.</a:t>
            </a:r>
          </a:p>
          <a:p>
            <a:pPr>
              <a:lnSpc>
                <a:spcPct val="120000"/>
              </a:lnSpc>
            </a:pPr>
            <a:r>
              <a:rPr lang="en-US" sz="4000" dirty="0"/>
              <a:t>2. </a:t>
            </a:r>
            <a:r>
              <a:rPr lang="en-US" sz="4000" dirty="0">
                <a:solidFill>
                  <a:srgbClr val="FF0000"/>
                </a:solidFill>
              </a:rPr>
              <a:t>Stagnation </a:t>
            </a:r>
            <a:r>
              <a:rPr lang="en-US" sz="4000" dirty="0"/>
              <a:t> is best met by </a:t>
            </a:r>
            <a:r>
              <a:rPr lang="en-US" sz="4000" dirty="0">
                <a:solidFill>
                  <a:srgbClr val="FF0000"/>
                </a:solidFill>
              </a:rPr>
              <a:t>churning</a:t>
            </a:r>
            <a:r>
              <a:rPr lang="en-US" sz="4000" dirty="0"/>
              <a:t>  the </a:t>
            </a:r>
            <a:r>
              <a:rPr lang="en-US" sz="4000" dirty="0">
                <a:solidFill>
                  <a:srgbClr val="FF0000"/>
                </a:solidFill>
              </a:rPr>
              <a:t>waters</a:t>
            </a:r>
            <a:r>
              <a:rPr lang="en-US" sz="4000" dirty="0">
                <a:solidFill>
                  <a:schemeClr val="tx1"/>
                </a:solidFill>
              </a:rPr>
              <a:t>.</a:t>
            </a:r>
          </a:p>
          <a:p>
            <a:pPr>
              <a:lnSpc>
                <a:spcPct val="120000"/>
              </a:lnSpc>
            </a:pPr>
            <a:r>
              <a:rPr lang="en-US" sz="4000" dirty="0"/>
              <a:t>3. </a:t>
            </a:r>
            <a:r>
              <a:rPr lang="en-US" sz="4000" dirty="0">
                <a:solidFill>
                  <a:srgbClr val="FF0000"/>
                </a:solidFill>
              </a:rPr>
              <a:t>Frustration </a:t>
            </a:r>
            <a:r>
              <a:rPr lang="en-US" sz="4000" dirty="0"/>
              <a:t>creates </a:t>
            </a:r>
            <a:r>
              <a:rPr lang="en-US" sz="4000" dirty="0">
                <a:solidFill>
                  <a:srgbClr val="FF0000"/>
                </a:solidFill>
              </a:rPr>
              <a:t>energy</a:t>
            </a:r>
            <a:r>
              <a:rPr lang="en-US" sz="4000" dirty="0">
                <a:solidFill>
                  <a:schemeClr val="tx1"/>
                </a:solidFill>
              </a:rPr>
              <a:t>.</a:t>
            </a:r>
            <a:endParaRPr lang="en-US" sz="4000" dirty="0"/>
          </a:p>
          <a:p>
            <a:pPr>
              <a:lnSpc>
                <a:spcPct val="120000"/>
              </a:lnSpc>
            </a:pPr>
            <a:endParaRPr lang="en-US" sz="4000" dirty="0"/>
          </a:p>
        </p:txBody>
      </p:sp>
    </p:spTree>
    <p:extLst>
      <p:ext uri="{BB962C8B-B14F-4D97-AF65-F5344CB8AC3E}">
        <p14:creationId xmlns:p14="http://schemas.microsoft.com/office/powerpoint/2010/main" val="755471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C530-E858-1857-3E74-1D5C53A9021E}"/>
              </a:ext>
            </a:extLst>
          </p:cNvPr>
          <p:cNvSpPr>
            <a:spLocks noGrp="1"/>
          </p:cNvSpPr>
          <p:nvPr>
            <p:ph type="title"/>
          </p:nvPr>
        </p:nvSpPr>
        <p:spPr>
          <a:xfrm>
            <a:off x="880534" y="980423"/>
            <a:ext cx="11040533" cy="993326"/>
          </a:xfrm>
        </p:spPr>
        <p:txBody>
          <a:bodyPr>
            <a:noAutofit/>
          </a:bodyPr>
          <a:lstStyle/>
          <a:p>
            <a:r>
              <a:rPr lang="en-US" sz="5400" b="1" dirty="0"/>
              <a:t>REGAINING BALANCE IN YOUR LIFE:</a:t>
            </a:r>
          </a:p>
        </p:txBody>
      </p:sp>
      <p:sp>
        <p:nvSpPr>
          <p:cNvPr id="3" name="Title 1">
            <a:extLst>
              <a:ext uri="{FF2B5EF4-FFF2-40B4-BE49-F238E27FC236}">
                <a16:creationId xmlns:a16="http://schemas.microsoft.com/office/drawing/2014/main" id="{22ECE08A-E464-A634-5E7F-69448C993303}"/>
              </a:ext>
            </a:extLst>
          </p:cNvPr>
          <p:cNvSpPr txBox="1">
            <a:spLocks/>
          </p:cNvSpPr>
          <p:nvPr/>
        </p:nvSpPr>
        <p:spPr>
          <a:xfrm>
            <a:off x="880534" y="1973749"/>
            <a:ext cx="11040533" cy="3903829"/>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sz="4000" dirty="0"/>
          </a:p>
          <a:p>
            <a:pPr>
              <a:lnSpc>
                <a:spcPct val="120000"/>
              </a:lnSpc>
            </a:pPr>
            <a:r>
              <a:rPr lang="en-US" sz="4000" dirty="0"/>
              <a:t>1. </a:t>
            </a:r>
            <a:r>
              <a:rPr lang="en-US" sz="4000" dirty="0">
                <a:solidFill>
                  <a:srgbClr val="FF0000"/>
                </a:solidFill>
              </a:rPr>
              <a:t>Enthusiasm </a:t>
            </a:r>
            <a:r>
              <a:rPr lang="en-US" sz="4000" dirty="0"/>
              <a:t> needs to be tempered by </a:t>
            </a:r>
            <a:r>
              <a:rPr lang="en-US" sz="4000" dirty="0">
                <a:solidFill>
                  <a:srgbClr val="FF0000"/>
                </a:solidFill>
              </a:rPr>
              <a:t>realism</a:t>
            </a:r>
            <a:r>
              <a:rPr lang="en-US" sz="4000" dirty="0">
                <a:solidFill>
                  <a:schemeClr val="tx1"/>
                </a:solidFill>
              </a:rPr>
              <a:t>.</a:t>
            </a:r>
          </a:p>
          <a:p>
            <a:pPr>
              <a:lnSpc>
                <a:spcPct val="120000"/>
              </a:lnSpc>
            </a:pPr>
            <a:r>
              <a:rPr lang="en-US" sz="4000" dirty="0"/>
              <a:t>2. </a:t>
            </a:r>
            <a:r>
              <a:rPr lang="en-US" sz="4000" dirty="0">
                <a:solidFill>
                  <a:srgbClr val="FF0000"/>
                </a:solidFill>
              </a:rPr>
              <a:t>Stagnation </a:t>
            </a:r>
            <a:r>
              <a:rPr lang="en-US" sz="4000" dirty="0"/>
              <a:t> is best met by </a:t>
            </a:r>
            <a:r>
              <a:rPr lang="en-US" sz="4000" dirty="0">
                <a:solidFill>
                  <a:srgbClr val="FF0000"/>
                </a:solidFill>
              </a:rPr>
              <a:t>churning</a:t>
            </a:r>
            <a:r>
              <a:rPr lang="en-US" sz="4000" dirty="0"/>
              <a:t>  the </a:t>
            </a:r>
            <a:r>
              <a:rPr lang="en-US" sz="4000" dirty="0">
                <a:solidFill>
                  <a:srgbClr val="FF0000"/>
                </a:solidFill>
              </a:rPr>
              <a:t>waters</a:t>
            </a:r>
            <a:r>
              <a:rPr lang="en-US" sz="4000" dirty="0">
                <a:solidFill>
                  <a:schemeClr val="tx1"/>
                </a:solidFill>
              </a:rPr>
              <a:t>.</a:t>
            </a:r>
          </a:p>
          <a:p>
            <a:pPr>
              <a:lnSpc>
                <a:spcPct val="120000"/>
              </a:lnSpc>
            </a:pPr>
            <a:r>
              <a:rPr lang="en-US" sz="4000" dirty="0"/>
              <a:t>3. </a:t>
            </a:r>
            <a:r>
              <a:rPr lang="en-US" sz="4000" dirty="0">
                <a:solidFill>
                  <a:srgbClr val="FF0000"/>
                </a:solidFill>
              </a:rPr>
              <a:t>Frustration </a:t>
            </a:r>
            <a:r>
              <a:rPr lang="en-US" sz="4000" dirty="0"/>
              <a:t>creates </a:t>
            </a:r>
            <a:r>
              <a:rPr lang="en-US" sz="4000" dirty="0">
                <a:solidFill>
                  <a:srgbClr val="FF0000"/>
                </a:solidFill>
              </a:rPr>
              <a:t>energy</a:t>
            </a:r>
            <a:r>
              <a:rPr lang="en-US" sz="4000" dirty="0">
                <a:solidFill>
                  <a:schemeClr val="tx1"/>
                </a:solidFill>
              </a:rPr>
              <a:t>.</a:t>
            </a:r>
            <a:endParaRPr lang="en-US" sz="4000" dirty="0"/>
          </a:p>
          <a:p>
            <a:pPr>
              <a:lnSpc>
                <a:spcPct val="120000"/>
              </a:lnSpc>
            </a:pPr>
            <a:r>
              <a:rPr lang="en-US" sz="4000" dirty="0"/>
              <a:t>4. </a:t>
            </a:r>
            <a:r>
              <a:rPr lang="en-US" sz="4000" dirty="0">
                <a:solidFill>
                  <a:srgbClr val="FF0000"/>
                </a:solidFill>
              </a:rPr>
              <a:t>Apathy</a:t>
            </a:r>
            <a:r>
              <a:rPr lang="en-US" sz="4000" dirty="0"/>
              <a:t> can be turned into </a:t>
            </a:r>
            <a:r>
              <a:rPr lang="en-US" sz="4000" dirty="0">
                <a:solidFill>
                  <a:srgbClr val="FF0000"/>
                </a:solidFill>
              </a:rPr>
              <a:t>involvement</a:t>
            </a:r>
            <a:r>
              <a:rPr lang="en-US" sz="4000" dirty="0"/>
              <a:t>.</a:t>
            </a:r>
          </a:p>
        </p:txBody>
      </p:sp>
    </p:spTree>
    <p:extLst>
      <p:ext uri="{BB962C8B-B14F-4D97-AF65-F5344CB8AC3E}">
        <p14:creationId xmlns:p14="http://schemas.microsoft.com/office/powerpoint/2010/main" val="3347616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C530-E858-1857-3E74-1D5C53A9021E}"/>
              </a:ext>
            </a:extLst>
          </p:cNvPr>
          <p:cNvSpPr>
            <a:spLocks noGrp="1"/>
          </p:cNvSpPr>
          <p:nvPr>
            <p:ph type="title"/>
          </p:nvPr>
        </p:nvSpPr>
        <p:spPr>
          <a:xfrm>
            <a:off x="1371600" y="395206"/>
            <a:ext cx="9601200" cy="2384569"/>
          </a:xfrm>
        </p:spPr>
        <p:txBody>
          <a:bodyPr>
            <a:noAutofit/>
          </a:bodyPr>
          <a:lstStyle/>
          <a:p>
            <a:r>
              <a:rPr lang="en-US" sz="5400" b="1" dirty="0"/>
              <a:t>THREE PLACES TO FIND ENERGY THAT ARE AVAILABLE TO ANYONE (JOHN MAXWELL):</a:t>
            </a:r>
          </a:p>
        </p:txBody>
      </p:sp>
      <p:sp>
        <p:nvSpPr>
          <p:cNvPr id="3" name="Title 1">
            <a:extLst>
              <a:ext uri="{FF2B5EF4-FFF2-40B4-BE49-F238E27FC236}">
                <a16:creationId xmlns:a16="http://schemas.microsoft.com/office/drawing/2014/main" id="{22ECE08A-E464-A634-5E7F-69448C993303}"/>
              </a:ext>
            </a:extLst>
          </p:cNvPr>
          <p:cNvSpPr txBox="1">
            <a:spLocks/>
          </p:cNvSpPr>
          <p:nvPr/>
        </p:nvSpPr>
        <p:spPr>
          <a:xfrm>
            <a:off x="1371600" y="2150533"/>
            <a:ext cx="9601200" cy="431226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endParaRPr lang="en-US" dirty="0"/>
          </a:p>
          <a:p>
            <a:endParaRPr lang="en-US" dirty="0"/>
          </a:p>
          <a:p>
            <a:r>
              <a:rPr lang="en-US" sz="4000" dirty="0"/>
              <a:t>1. PURPOSE.</a:t>
            </a:r>
          </a:p>
          <a:p>
            <a:endParaRPr lang="en-US" sz="4000" dirty="0"/>
          </a:p>
          <a:p>
            <a:r>
              <a:rPr lang="en-US" sz="4000" dirty="0"/>
              <a:t>2. </a:t>
            </a:r>
            <a:r>
              <a:rPr lang="en-US" sz="4000" dirty="0">
                <a:solidFill>
                  <a:srgbClr val="FF0000"/>
                </a:solidFill>
              </a:rPr>
              <a:t>PASSION</a:t>
            </a:r>
            <a:r>
              <a:rPr lang="en-US" sz="4000" dirty="0">
                <a:solidFill>
                  <a:schemeClr val="tx1"/>
                </a:solidFill>
              </a:rPr>
              <a:t>.</a:t>
            </a:r>
            <a:endParaRPr lang="en-US" sz="4000" dirty="0">
              <a:solidFill>
                <a:srgbClr val="FF0000"/>
              </a:solidFill>
            </a:endParaRPr>
          </a:p>
          <a:p>
            <a:endParaRPr lang="en-US" sz="4000" dirty="0"/>
          </a:p>
          <a:p>
            <a:r>
              <a:rPr lang="en-US" sz="4000" dirty="0"/>
              <a:t>3. PEOPLE.</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17472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9ED0-425F-7281-D44D-183B5245BBBB}"/>
              </a:ext>
            </a:extLst>
          </p:cNvPr>
          <p:cNvSpPr>
            <a:spLocks noGrp="1"/>
          </p:cNvSpPr>
          <p:nvPr>
            <p:ph type="title"/>
          </p:nvPr>
        </p:nvSpPr>
        <p:spPr>
          <a:xfrm>
            <a:off x="336441" y="292609"/>
            <a:ext cx="4731503" cy="6199632"/>
          </a:xfrm>
        </p:spPr>
        <p:txBody>
          <a:bodyPr/>
          <a:lstStyle/>
          <a:p>
            <a:pPr algn="r"/>
            <a:br>
              <a:rPr lang="en-US" sz="5400" b="1" dirty="0">
                <a:solidFill>
                  <a:schemeClr val="bg1"/>
                </a:solidFill>
              </a:rPr>
            </a:br>
            <a:br>
              <a:rPr lang="en-US" sz="5400" b="1" dirty="0">
                <a:solidFill>
                  <a:schemeClr val="bg1"/>
                </a:solidFill>
              </a:rPr>
            </a:br>
            <a:r>
              <a:rPr lang="en-US" sz="5400" b="1" dirty="0">
                <a:solidFill>
                  <a:schemeClr val="bg1"/>
                </a:solidFill>
              </a:rPr>
              <a:t>MANAGE STRESS BEFORE IT REACHES BURNOUT:</a:t>
            </a:r>
          </a:p>
        </p:txBody>
      </p:sp>
      <p:sp>
        <p:nvSpPr>
          <p:cNvPr id="3" name="Content Placeholder 2">
            <a:extLst>
              <a:ext uri="{FF2B5EF4-FFF2-40B4-BE49-F238E27FC236}">
                <a16:creationId xmlns:a16="http://schemas.microsoft.com/office/drawing/2014/main" id="{B9652F00-0C91-6CF7-B3CC-2C97A9247733}"/>
              </a:ext>
            </a:extLst>
          </p:cNvPr>
          <p:cNvSpPr>
            <a:spLocks noGrp="1"/>
          </p:cNvSpPr>
          <p:nvPr>
            <p:ph idx="1"/>
          </p:nvPr>
        </p:nvSpPr>
        <p:spPr>
          <a:xfrm>
            <a:off x="5718875" y="822961"/>
            <a:ext cx="6473125" cy="5120640"/>
          </a:xfrm>
        </p:spPr>
        <p:txBody>
          <a:bodyPr>
            <a:noAutofit/>
          </a:bodyPr>
          <a:lstStyle/>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Keep your </a:t>
            </a:r>
            <a:r>
              <a:rPr lang="en-US" sz="3600" dirty="0">
                <a:solidFill>
                  <a:srgbClr val="FF0000"/>
                </a:solidFill>
                <a:effectLst/>
                <a:ea typeface="Aptos" panose="020B0004020202020204" pitchFamily="34" charset="0"/>
                <a:cs typeface="Times New Roman" panose="02020603050405020304" pitchFamily="18" charset="0"/>
              </a:rPr>
              <a:t>balance</a:t>
            </a:r>
            <a:r>
              <a:rPr lang="en-US" sz="3600" dirty="0">
                <a:solidFill>
                  <a:schemeClr val="tx1"/>
                </a:solidFill>
                <a:effectLst/>
                <a:ea typeface="Aptos" panose="020B0004020202020204" pitchFamily="34" charset="0"/>
                <a:cs typeface="Times New Roman" panose="02020603050405020304" pitchFamily="18" charset="0"/>
              </a:rPr>
              <a:t>.</a:t>
            </a:r>
          </a:p>
          <a:p>
            <a:pPr marL="0" marR="0" lvl="0" indent="0">
              <a:lnSpc>
                <a:spcPct val="100000"/>
              </a:lnSpc>
              <a:spcBef>
                <a:spcPts val="0"/>
              </a:spcBef>
              <a:spcAft>
                <a:spcPts val="0"/>
              </a:spcAft>
              <a:buNone/>
            </a:pPr>
            <a:endParaRPr lang="en-US" sz="3600" dirty="0">
              <a:solidFill>
                <a:schemeClr val="tx1"/>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09817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9ED0-425F-7281-D44D-183B5245BBBB}"/>
              </a:ext>
            </a:extLst>
          </p:cNvPr>
          <p:cNvSpPr>
            <a:spLocks noGrp="1"/>
          </p:cNvSpPr>
          <p:nvPr>
            <p:ph type="title"/>
          </p:nvPr>
        </p:nvSpPr>
        <p:spPr>
          <a:xfrm>
            <a:off x="336441" y="292609"/>
            <a:ext cx="4731503" cy="6199632"/>
          </a:xfrm>
        </p:spPr>
        <p:txBody>
          <a:bodyPr/>
          <a:lstStyle/>
          <a:p>
            <a:pPr algn="r"/>
            <a:br>
              <a:rPr lang="en-US" sz="5400" b="1" dirty="0">
                <a:solidFill>
                  <a:schemeClr val="bg1"/>
                </a:solidFill>
              </a:rPr>
            </a:br>
            <a:br>
              <a:rPr lang="en-US" sz="5400" b="1" dirty="0">
                <a:solidFill>
                  <a:schemeClr val="bg1"/>
                </a:solidFill>
              </a:rPr>
            </a:br>
            <a:r>
              <a:rPr lang="en-US" sz="5400" b="1" dirty="0">
                <a:solidFill>
                  <a:schemeClr val="bg1"/>
                </a:solidFill>
              </a:rPr>
              <a:t>MANAGE STRESS BEFORE IT REACHES BURNOUT:</a:t>
            </a:r>
          </a:p>
        </p:txBody>
      </p:sp>
      <p:sp>
        <p:nvSpPr>
          <p:cNvPr id="3" name="Content Placeholder 2">
            <a:extLst>
              <a:ext uri="{FF2B5EF4-FFF2-40B4-BE49-F238E27FC236}">
                <a16:creationId xmlns:a16="http://schemas.microsoft.com/office/drawing/2014/main" id="{B9652F00-0C91-6CF7-B3CC-2C97A9247733}"/>
              </a:ext>
            </a:extLst>
          </p:cNvPr>
          <p:cNvSpPr>
            <a:spLocks noGrp="1"/>
          </p:cNvSpPr>
          <p:nvPr>
            <p:ph idx="1"/>
          </p:nvPr>
        </p:nvSpPr>
        <p:spPr>
          <a:xfrm>
            <a:off x="5718875" y="822961"/>
            <a:ext cx="6473125" cy="5120640"/>
          </a:xfrm>
        </p:spPr>
        <p:txBody>
          <a:bodyPr>
            <a:noAutofit/>
          </a:bodyPr>
          <a:lstStyle/>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Keep your </a:t>
            </a:r>
            <a:r>
              <a:rPr lang="en-US" sz="3600" dirty="0">
                <a:solidFill>
                  <a:srgbClr val="FF0000"/>
                </a:solidFill>
                <a:effectLst/>
                <a:ea typeface="Aptos" panose="020B0004020202020204" pitchFamily="34" charset="0"/>
                <a:cs typeface="Times New Roman" panose="02020603050405020304" pitchFamily="18" charset="0"/>
              </a:rPr>
              <a:t>balance</a:t>
            </a:r>
            <a:r>
              <a:rPr lang="en-US" sz="3600" dirty="0">
                <a:solidFill>
                  <a:schemeClr val="tx1"/>
                </a:solidFill>
                <a:effectLst/>
                <a:ea typeface="Aptos" panose="020B0004020202020204" pitchFamily="34" charset="0"/>
                <a:cs typeface="Times New Roman" panose="02020603050405020304" pitchFamily="18" charset="0"/>
              </a:rPr>
              <a:t>.</a:t>
            </a:r>
          </a:p>
          <a:p>
            <a:pPr marL="742950" marR="0" lvl="0" indent="-742950">
              <a:lnSpc>
                <a:spcPct val="100000"/>
              </a:lnSpc>
              <a:spcBef>
                <a:spcPts val="0"/>
              </a:spcBef>
              <a:spcAft>
                <a:spcPts val="0"/>
              </a:spcAft>
              <a:buAutoNum type="arabicPeriod"/>
            </a:pPr>
            <a:endParaRPr lang="en-US" sz="3600" dirty="0">
              <a:solidFill>
                <a:schemeClr val="tx1"/>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Cast your </a:t>
            </a:r>
            <a:r>
              <a:rPr lang="en-US" sz="3600" dirty="0">
                <a:solidFill>
                  <a:srgbClr val="FF0000"/>
                </a:solidFill>
                <a:effectLst/>
                <a:ea typeface="Aptos" panose="020B0004020202020204" pitchFamily="34" charset="0"/>
                <a:cs typeface="Times New Roman" panose="02020603050405020304" pitchFamily="18" charset="0"/>
              </a:rPr>
              <a:t>cares</a:t>
            </a:r>
            <a:r>
              <a:rPr lang="en-US" sz="3600" dirty="0">
                <a:solidFill>
                  <a:srgbClr val="808080"/>
                </a:solidFill>
                <a:effectLst/>
                <a:ea typeface="Aptos" panose="020B0004020202020204" pitchFamily="34" charset="0"/>
                <a:cs typeface="Times New Roman" panose="02020603050405020304" pitchFamily="18" charset="0"/>
              </a:rPr>
              <a:t> on the Lord.</a:t>
            </a:r>
          </a:p>
          <a:p>
            <a:pPr marL="742950" marR="0" lvl="0" indent="-742950">
              <a:lnSpc>
                <a:spcPct val="100000"/>
              </a:lnSpc>
              <a:spcBef>
                <a:spcPts val="0"/>
              </a:spcBef>
              <a:spcAft>
                <a:spcPts val="0"/>
              </a:spcAft>
              <a:buAutoNum type="arabicPeriod"/>
            </a:pPr>
            <a:endParaRPr lang="en-US" sz="3600" dirty="0">
              <a:solidFill>
                <a:srgbClr val="808080"/>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95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9ED0-425F-7281-D44D-183B5245BBBB}"/>
              </a:ext>
            </a:extLst>
          </p:cNvPr>
          <p:cNvSpPr>
            <a:spLocks noGrp="1"/>
          </p:cNvSpPr>
          <p:nvPr>
            <p:ph type="title"/>
          </p:nvPr>
        </p:nvSpPr>
        <p:spPr>
          <a:xfrm>
            <a:off x="336441" y="292609"/>
            <a:ext cx="4731503" cy="6199632"/>
          </a:xfrm>
        </p:spPr>
        <p:txBody>
          <a:bodyPr/>
          <a:lstStyle/>
          <a:p>
            <a:pPr algn="r"/>
            <a:br>
              <a:rPr lang="en-US" sz="5400" b="1" dirty="0">
                <a:solidFill>
                  <a:schemeClr val="bg1"/>
                </a:solidFill>
              </a:rPr>
            </a:br>
            <a:br>
              <a:rPr lang="en-US" sz="5400" b="1" dirty="0">
                <a:solidFill>
                  <a:schemeClr val="bg1"/>
                </a:solidFill>
              </a:rPr>
            </a:br>
            <a:r>
              <a:rPr lang="en-US" sz="5400" b="1" dirty="0">
                <a:solidFill>
                  <a:schemeClr val="bg1"/>
                </a:solidFill>
              </a:rPr>
              <a:t>MANAGE STRESS BEFORE IT REACHES BURNOUT:</a:t>
            </a:r>
          </a:p>
        </p:txBody>
      </p:sp>
      <p:sp>
        <p:nvSpPr>
          <p:cNvPr id="3" name="Content Placeholder 2">
            <a:extLst>
              <a:ext uri="{FF2B5EF4-FFF2-40B4-BE49-F238E27FC236}">
                <a16:creationId xmlns:a16="http://schemas.microsoft.com/office/drawing/2014/main" id="{B9652F00-0C91-6CF7-B3CC-2C97A9247733}"/>
              </a:ext>
            </a:extLst>
          </p:cNvPr>
          <p:cNvSpPr>
            <a:spLocks noGrp="1"/>
          </p:cNvSpPr>
          <p:nvPr>
            <p:ph idx="1"/>
          </p:nvPr>
        </p:nvSpPr>
        <p:spPr>
          <a:xfrm>
            <a:off x="5718875" y="822961"/>
            <a:ext cx="6473125" cy="5120640"/>
          </a:xfrm>
        </p:spPr>
        <p:txBody>
          <a:bodyPr>
            <a:noAutofit/>
          </a:bodyPr>
          <a:lstStyle/>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Keep your </a:t>
            </a:r>
            <a:r>
              <a:rPr lang="en-US" sz="3600" dirty="0">
                <a:solidFill>
                  <a:srgbClr val="FF0000"/>
                </a:solidFill>
                <a:effectLst/>
                <a:ea typeface="Aptos" panose="020B0004020202020204" pitchFamily="34" charset="0"/>
                <a:cs typeface="Times New Roman" panose="02020603050405020304" pitchFamily="18" charset="0"/>
              </a:rPr>
              <a:t>balance</a:t>
            </a:r>
            <a:r>
              <a:rPr lang="en-US" sz="3600" dirty="0">
                <a:solidFill>
                  <a:schemeClr val="tx1"/>
                </a:solidFill>
                <a:effectLst/>
                <a:ea typeface="Aptos" panose="020B0004020202020204" pitchFamily="34" charset="0"/>
                <a:cs typeface="Times New Roman" panose="02020603050405020304" pitchFamily="18" charset="0"/>
              </a:rPr>
              <a:t>.</a:t>
            </a:r>
          </a:p>
          <a:p>
            <a:pPr marL="742950" marR="0" lvl="0" indent="-742950">
              <a:lnSpc>
                <a:spcPct val="100000"/>
              </a:lnSpc>
              <a:spcBef>
                <a:spcPts val="0"/>
              </a:spcBef>
              <a:spcAft>
                <a:spcPts val="0"/>
              </a:spcAft>
              <a:buAutoNum type="arabicPeriod"/>
            </a:pPr>
            <a:endParaRPr lang="en-US" sz="3600" dirty="0">
              <a:solidFill>
                <a:schemeClr val="tx1"/>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Cast your </a:t>
            </a:r>
            <a:r>
              <a:rPr lang="en-US" sz="3600" dirty="0">
                <a:solidFill>
                  <a:srgbClr val="FF0000"/>
                </a:solidFill>
                <a:effectLst/>
                <a:ea typeface="Aptos" panose="020B0004020202020204" pitchFamily="34" charset="0"/>
                <a:cs typeface="Times New Roman" panose="02020603050405020304" pitchFamily="18" charset="0"/>
              </a:rPr>
              <a:t>cares</a:t>
            </a:r>
            <a:r>
              <a:rPr lang="en-US" sz="3600" dirty="0">
                <a:solidFill>
                  <a:srgbClr val="808080"/>
                </a:solidFill>
                <a:effectLst/>
                <a:ea typeface="Aptos" panose="020B0004020202020204" pitchFamily="34" charset="0"/>
                <a:cs typeface="Times New Roman" panose="02020603050405020304" pitchFamily="18" charset="0"/>
              </a:rPr>
              <a:t> on the Lord.</a:t>
            </a:r>
          </a:p>
          <a:p>
            <a:pPr marL="742950" marR="0" lvl="0" indent="-742950">
              <a:lnSpc>
                <a:spcPct val="100000"/>
              </a:lnSpc>
              <a:spcBef>
                <a:spcPts val="0"/>
              </a:spcBef>
              <a:spcAft>
                <a:spcPts val="0"/>
              </a:spcAft>
              <a:buAutoNum type="arabicPeriod"/>
            </a:pPr>
            <a:endParaRPr lang="en-US" sz="3600" dirty="0">
              <a:solidFill>
                <a:srgbClr val="808080"/>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Learn how to </a:t>
            </a:r>
            <a:r>
              <a:rPr lang="en-US" sz="3600" dirty="0">
                <a:solidFill>
                  <a:srgbClr val="FF0000"/>
                </a:solidFill>
                <a:effectLst/>
                <a:ea typeface="Aptos" panose="020B0004020202020204" pitchFamily="34" charset="0"/>
                <a:cs typeface="Times New Roman" panose="02020603050405020304" pitchFamily="18" charset="0"/>
              </a:rPr>
              <a:t>pray</a:t>
            </a:r>
            <a:r>
              <a:rPr lang="en-US" sz="3600" dirty="0">
                <a:solidFill>
                  <a:srgbClr val="808080"/>
                </a:solidFill>
                <a:effectLst/>
                <a:ea typeface="Aptos" panose="020B0004020202020204" pitchFamily="34" charset="0"/>
                <a:cs typeface="Times New Roman" panose="02020603050405020304" pitchFamily="18" charset="0"/>
              </a:rPr>
              <a:t> </a:t>
            </a:r>
            <a:r>
              <a:rPr lang="en-US" sz="3600" dirty="0">
                <a:solidFill>
                  <a:srgbClr val="FF0000"/>
                </a:solidFill>
                <a:effectLst/>
                <a:ea typeface="Aptos" panose="020B0004020202020204" pitchFamily="34" charset="0"/>
                <a:cs typeface="Times New Roman" panose="02020603050405020304" pitchFamily="18" charset="0"/>
              </a:rPr>
              <a:t>through</a:t>
            </a:r>
            <a:r>
              <a:rPr lang="en-US" sz="3600" dirty="0">
                <a:solidFill>
                  <a:srgbClr val="808080"/>
                </a:solidFill>
                <a:effectLst/>
                <a:ea typeface="Aptos" panose="020B0004020202020204" pitchFamily="34" charset="0"/>
                <a:cs typeface="Times New Roman" panose="02020603050405020304" pitchFamily="18" charset="0"/>
              </a:rPr>
              <a:t> the "slings and </a:t>
            </a:r>
            <a:r>
              <a:rPr lang="en-US" sz="3600" dirty="0">
                <a:solidFill>
                  <a:srgbClr val="FF0000"/>
                </a:solidFill>
                <a:effectLst/>
                <a:ea typeface="Aptos" panose="020B0004020202020204" pitchFamily="34" charset="0"/>
                <a:cs typeface="Times New Roman" panose="02020603050405020304" pitchFamily="18" charset="0"/>
              </a:rPr>
              <a:t>arrows</a:t>
            </a:r>
            <a:r>
              <a:rPr lang="en-US" sz="3600" dirty="0">
                <a:solidFill>
                  <a:srgbClr val="808080"/>
                </a:solidFill>
                <a:effectLst/>
                <a:ea typeface="Aptos" panose="020B0004020202020204" pitchFamily="34" charset="0"/>
                <a:cs typeface="Times New Roman" panose="02020603050405020304" pitchFamily="18" charset="0"/>
              </a:rPr>
              <a:t> " aimed at you.</a:t>
            </a:r>
          </a:p>
          <a:p>
            <a:pPr marL="0" marR="0" lvl="0" indent="0">
              <a:lnSpc>
                <a:spcPct val="100000"/>
              </a:lnSpc>
              <a:spcBef>
                <a:spcPts val="0"/>
              </a:spcBef>
              <a:spcAft>
                <a:spcPts val="0"/>
              </a:spcAft>
              <a:buNone/>
            </a:pPr>
            <a:endParaRPr lang="en-US" sz="3600" dirty="0">
              <a:solidFill>
                <a:srgbClr val="808080"/>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86555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9ED0-425F-7281-D44D-183B5245BBBB}"/>
              </a:ext>
            </a:extLst>
          </p:cNvPr>
          <p:cNvSpPr>
            <a:spLocks noGrp="1"/>
          </p:cNvSpPr>
          <p:nvPr>
            <p:ph type="title"/>
          </p:nvPr>
        </p:nvSpPr>
        <p:spPr>
          <a:xfrm>
            <a:off x="336441" y="292609"/>
            <a:ext cx="4731503" cy="6199632"/>
          </a:xfrm>
        </p:spPr>
        <p:txBody>
          <a:bodyPr/>
          <a:lstStyle/>
          <a:p>
            <a:pPr algn="r"/>
            <a:br>
              <a:rPr lang="en-US" sz="5400" b="1" dirty="0">
                <a:solidFill>
                  <a:schemeClr val="bg1"/>
                </a:solidFill>
              </a:rPr>
            </a:br>
            <a:br>
              <a:rPr lang="en-US" sz="5400" b="1" dirty="0">
                <a:solidFill>
                  <a:schemeClr val="bg1"/>
                </a:solidFill>
              </a:rPr>
            </a:br>
            <a:r>
              <a:rPr lang="en-US" sz="5400" b="1" dirty="0">
                <a:solidFill>
                  <a:schemeClr val="bg1"/>
                </a:solidFill>
              </a:rPr>
              <a:t>MANAGE STRESS BEFORE IT REACHES BURNOUT:</a:t>
            </a:r>
          </a:p>
        </p:txBody>
      </p:sp>
      <p:sp>
        <p:nvSpPr>
          <p:cNvPr id="3" name="Content Placeholder 2">
            <a:extLst>
              <a:ext uri="{FF2B5EF4-FFF2-40B4-BE49-F238E27FC236}">
                <a16:creationId xmlns:a16="http://schemas.microsoft.com/office/drawing/2014/main" id="{B9652F00-0C91-6CF7-B3CC-2C97A9247733}"/>
              </a:ext>
            </a:extLst>
          </p:cNvPr>
          <p:cNvSpPr>
            <a:spLocks noGrp="1"/>
          </p:cNvSpPr>
          <p:nvPr>
            <p:ph idx="1"/>
          </p:nvPr>
        </p:nvSpPr>
        <p:spPr>
          <a:xfrm>
            <a:off x="5718875" y="822961"/>
            <a:ext cx="6473125" cy="5120640"/>
          </a:xfrm>
        </p:spPr>
        <p:txBody>
          <a:bodyPr>
            <a:noAutofit/>
          </a:bodyPr>
          <a:lstStyle/>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Keep your </a:t>
            </a:r>
            <a:r>
              <a:rPr lang="en-US" sz="3600" dirty="0">
                <a:solidFill>
                  <a:srgbClr val="FF0000"/>
                </a:solidFill>
                <a:effectLst/>
                <a:ea typeface="Aptos" panose="020B0004020202020204" pitchFamily="34" charset="0"/>
                <a:cs typeface="Times New Roman" panose="02020603050405020304" pitchFamily="18" charset="0"/>
              </a:rPr>
              <a:t>balance</a:t>
            </a:r>
            <a:r>
              <a:rPr lang="en-US" sz="3600" dirty="0">
                <a:solidFill>
                  <a:schemeClr val="tx1"/>
                </a:solidFill>
                <a:effectLst/>
                <a:ea typeface="Aptos" panose="020B0004020202020204" pitchFamily="34" charset="0"/>
                <a:cs typeface="Times New Roman" panose="02020603050405020304" pitchFamily="18" charset="0"/>
              </a:rPr>
              <a:t>.</a:t>
            </a:r>
          </a:p>
          <a:p>
            <a:pPr marL="742950" marR="0" lvl="0" indent="-742950">
              <a:lnSpc>
                <a:spcPct val="100000"/>
              </a:lnSpc>
              <a:spcBef>
                <a:spcPts val="0"/>
              </a:spcBef>
              <a:spcAft>
                <a:spcPts val="0"/>
              </a:spcAft>
              <a:buAutoNum type="arabicPeriod"/>
            </a:pPr>
            <a:endParaRPr lang="en-US" sz="3600" dirty="0">
              <a:solidFill>
                <a:schemeClr val="tx1"/>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Cast your </a:t>
            </a:r>
            <a:r>
              <a:rPr lang="en-US" sz="3600" dirty="0">
                <a:solidFill>
                  <a:srgbClr val="FF0000"/>
                </a:solidFill>
                <a:effectLst/>
                <a:ea typeface="Aptos" panose="020B0004020202020204" pitchFamily="34" charset="0"/>
                <a:cs typeface="Times New Roman" panose="02020603050405020304" pitchFamily="18" charset="0"/>
              </a:rPr>
              <a:t>cares</a:t>
            </a:r>
            <a:r>
              <a:rPr lang="en-US" sz="3600" dirty="0">
                <a:solidFill>
                  <a:srgbClr val="808080"/>
                </a:solidFill>
                <a:effectLst/>
                <a:ea typeface="Aptos" panose="020B0004020202020204" pitchFamily="34" charset="0"/>
                <a:cs typeface="Times New Roman" panose="02020603050405020304" pitchFamily="18" charset="0"/>
              </a:rPr>
              <a:t> on the Lord.</a:t>
            </a:r>
          </a:p>
          <a:p>
            <a:pPr marL="742950" marR="0" lvl="0" indent="-742950">
              <a:lnSpc>
                <a:spcPct val="100000"/>
              </a:lnSpc>
              <a:spcBef>
                <a:spcPts val="0"/>
              </a:spcBef>
              <a:spcAft>
                <a:spcPts val="0"/>
              </a:spcAft>
              <a:buAutoNum type="arabicPeriod"/>
            </a:pPr>
            <a:endParaRPr lang="en-US" sz="3600" dirty="0">
              <a:solidFill>
                <a:srgbClr val="808080"/>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Learn how to </a:t>
            </a:r>
            <a:r>
              <a:rPr lang="en-US" sz="3600" dirty="0">
                <a:solidFill>
                  <a:srgbClr val="FF0000"/>
                </a:solidFill>
                <a:effectLst/>
                <a:ea typeface="Aptos" panose="020B0004020202020204" pitchFamily="34" charset="0"/>
                <a:cs typeface="Times New Roman" panose="02020603050405020304" pitchFamily="18" charset="0"/>
              </a:rPr>
              <a:t>pray</a:t>
            </a:r>
            <a:r>
              <a:rPr lang="en-US" sz="3600" dirty="0">
                <a:solidFill>
                  <a:srgbClr val="808080"/>
                </a:solidFill>
                <a:effectLst/>
                <a:ea typeface="Aptos" panose="020B0004020202020204" pitchFamily="34" charset="0"/>
                <a:cs typeface="Times New Roman" panose="02020603050405020304" pitchFamily="18" charset="0"/>
              </a:rPr>
              <a:t> </a:t>
            </a:r>
            <a:r>
              <a:rPr lang="en-US" sz="3600" dirty="0">
                <a:solidFill>
                  <a:srgbClr val="FF0000"/>
                </a:solidFill>
                <a:effectLst/>
                <a:ea typeface="Aptos" panose="020B0004020202020204" pitchFamily="34" charset="0"/>
                <a:cs typeface="Times New Roman" panose="02020603050405020304" pitchFamily="18" charset="0"/>
              </a:rPr>
              <a:t>through</a:t>
            </a:r>
            <a:r>
              <a:rPr lang="en-US" sz="3600" dirty="0">
                <a:solidFill>
                  <a:srgbClr val="808080"/>
                </a:solidFill>
                <a:effectLst/>
                <a:ea typeface="Aptos" panose="020B0004020202020204" pitchFamily="34" charset="0"/>
                <a:cs typeface="Times New Roman" panose="02020603050405020304" pitchFamily="18" charset="0"/>
              </a:rPr>
              <a:t> the "slings and </a:t>
            </a:r>
            <a:r>
              <a:rPr lang="en-US" sz="3600" dirty="0">
                <a:solidFill>
                  <a:srgbClr val="FF0000"/>
                </a:solidFill>
                <a:effectLst/>
                <a:ea typeface="Aptos" panose="020B0004020202020204" pitchFamily="34" charset="0"/>
                <a:cs typeface="Times New Roman" panose="02020603050405020304" pitchFamily="18" charset="0"/>
              </a:rPr>
              <a:t>arrows</a:t>
            </a:r>
            <a:r>
              <a:rPr lang="en-US" sz="3600" dirty="0">
                <a:solidFill>
                  <a:srgbClr val="808080"/>
                </a:solidFill>
                <a:effectLst/>
                <a:ea typeface="Aptos" panose="020B0004020202020204" pitchFamily="34" charset="0"/>
                <a:cs typeface="Times New Roman" panose="02020603050405020304" pitchFamily="18" charset="0"/>
              </a:rPr>
              <a:t> " aimed at you.</a:t>
            </a:r>
          </a:p>
          <a:p>
            <a:pPr marL="742950" marR="0" lvl="0" indent="-742950">
              <a:lnSpc>
                <a:spcPct val="100000"/>
              </a:lnSpc>
              <a:spcBef>
                <a:spcPts val="0"/>
              </a:spcBef>
              <a:spcAft>
                <a:spcPts val="0"/>
              </a:spcAft>
              <a:buAutoNum type="arabicPeriod"/>
            </a:pPr>
            <a:endParaRPr lang="en-US" sz="3600" dirty="0">
              <a:solidFill>
                <a:srgbClr val="808080"/>
              </a:solidFill>
              <a:effectLst/>
              <a:ea typeface="Aptos" panose="020B0004020202020204" pitchFamily="34" charset="0"/>
              <a:cs typeface="Times New Roman" panose="02020603050405020304" pitchFamily="18" charset="0"/>
            </a:endParaRPr>
          </a:p>
          <a:p>
            <a:pPr marL="742950" marR="0" lvl="0" indent="-742950">
              <a:lnSpc>
                <a:spcPct val="100000"/>
              </a:lnSpc>
              <a:spcBef>
                <a:spcPts val="0"/>
              </a:spcBef>
              <a:spcAft>
                <a:spcPts val="0"/>
              </a:spcAft>
              <a:buAutoNum type="arabicPeriod"/>
            </a:pPr>
            <a:r>
              <a:rPr lang="en-US" sz="3600" dirty="0">
                <a:solidFill>
                  <a:srgbClr val="808080"/>
                </a:solidFill>
                <a:effectLst/>
                <a:ea typeface="Aptos" panose="020B0004020202020204" pitchFamily="34" charset="0"/>
                <a:cs typeface="Times New Roman" panose="02020603050405020304" pitchFamily="18" charset="0"/>
              </a:rPr>
              <a:t>Guard your </a:t>
            </a:r>
            <a:r>
              <a:rPr lang="en-US" sz="3600" dirty="0">
                <a:solidFill>
                  <a:srgbClr val="FF0000"/>
                </a:solidFill>
                <a:effectLst/>
                <a:ea typeface="Aptos" panose="020B0004020202020204" pitchFamily="34" charset="0"/>
                <a:cs typeface="Times New Roman" panose="02020603050405020304" pitchFamily="18" charset="0"/>
              </a:rPr>
              <a:t>thought</a:t>
            </a:r>
            <a:r>
              <a:rPr lang="en-US" sz="3600" dirty="0">
                <a:solidFill>
                  <a:srgbClr val="808080"/>
                </a:solidFill>
                <a:effectLst/>
                <a:ea typeface="Aptos" panose="020B0004020202020204" pitchFamily="34" charset="0"/>
                <a:cs typeface="Times New Roman" panose="02020603050405020304" pitchFamily="18" charset="0"/>
              </a:rPr>
              <a:t> </a:t>
            </a:r>
            <a:r>
              <a:rPr lang="en-US" sz="3600" dirty="0">
                <a:solidFill>
                  <a:srgbClr val="FF0000"/>
                </a:solidFill>
                <a:effectLst/>
                <a:ea typeface="Aptos" panose="020B0004020202020204" pitchFamily="34" charset="0"/>
                <a:cs typeface="Times New Roman" panose="02020603050405020304" pitchFamily="18" charset="0"/>
              </a:rPr>
              <a:t>life</a:t>
            </a:r>
            <a:r>
              <a:rPr lang="en-US" sz="3600" dirty="0">
                <a:solidFill>
                  <a:schemeClr val="bg1">
                    <a:lumMod val="50000"/>
                  </a:schemeClr>
                </a:solidFill>
                <a:effectLst/>
                <a:ea typeface="Aptos" panose="020B0004020202020204" pitchFamily="34" charset="0"/>
                <a:cs typeface="Times New Roman" panose="02020603050405020304" pitchFamily="18" charset="0"/>
              </a:rPr>
              <a:t>.</a:t>
            </a:r>
            <a:endParaRPr lang="en-US" sz="3600" dirty="0">
              <a:solidFill>
                <a:srgbClr val="FF0000"/>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6094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B834C-36D7-D102-46F7-CF85DB1E2D8D}"/>
              </a:ext>
            </a:extLst>
          </p:cNvPr>
          <p:cNvSpPr>
            <a:spLocks noGrp="1"/>
          </p:cNvSpPr>
          <p:nvPr>
            <p:ph type="title"/>
          </p:nvPr>
        </p:nvSpPr>
        <p:spPr>
          <a:xfrm>
            <a:off x="1371600" y="685800"/>
            <a:ext cx="10407112" cy="1485900"/>
          </a:xfrm>
        </p:spPr>
        <p:txBody>
          <a:bodyPr>
            <a:normAutofit/>
          </a:bodyPr>
          <a:lstStyle/>
          <a:p>
            <a:r>
              <a:rPr lang="en-US" sz="5400" b="1" dirty="0"/>
              <a:t>RESOURCES:</a:t>
            </a:r>
          </a:p>
        </p:txBody>
      </p:sp>
      <p:sp>
        <p:nvSpPr>
          <p:cNvPr id="3" name="Content Placeholder 2">
            <a:extLst>
              <a:ext uri="{FF2B5EF4-FFF2-40B4-BE49-F238E27FC236}">
                <a16:creationId xmlns:a16="http://schemas.microsoft.com/office/drawing/2014/main" id="{FB7D1575-A281-AFF8-84CE-3122DE224FC4}"/>
              </a:ext>
            </a:extLst>
          </p:cNvPr>
          <p:cNvSpPr>
            <a:spLocks noGrp="1"/>
          </p:cNvSpPr>
          <p:nvPr>
            <p:ph idx="1"/>
          </p:nvPr>
        </p:nvSpPr>
        <p:spPr>
          <a:xfrm>
            <a:off x="1371600" y="1456841"/>
            <a:ext cx="9601200" cy="5052447"/>
          </a:xfrm>
        </p:spPr>
        <p:txBody>
          <a:bodyPr>
            <a:normAutofit fontScale="92500" lnSpcReduction="10000"/>
          </a:bodyPr>
          <a:lstStyle/>
          <a:p>
            <a:pPr marL="0" indent="0">
              <a:buNone/>
            </a:pPr>
            <a:r>
              <a:rPr lang="en-US" sz="4000" dirty="0">
                <a:solidFill>
                  <a:schemeClr val="bg1">
                    <a:lumMod val="50000"/>
                  </a:schemeClr>
                </a:solidFill>
              </a:rPr>
              <a:t>www.maxwellleadership.com</a:t>
            </a:r>
          </a:p>
          <a:p>
            <a:pPr marL="0" indent="0">
              <a:buNone/>
            </a:pPr>
            <a:r>
              <a:rPr lang="en-US" sz="4000" dirty="0">
                <a:solidFill>
                  <a:schemeClr val="bg1">
                    <a:lumMod val="50000"/>
                  </a:schemeClr>
                </a:solidFill>
              </a:rPr>
              <a:t>www.success.com</a:t>
            </a:r>
          </a:p>
          <a:p>
            <a:pPr marL="0" indent="0">
              <a:buNone/>
            </a:pPr>
            <a:r>
              <a:rPr lang="en-US" sz="4000" dirty="0">
                <a:solidFill>
                  <a:schemeClr val="bg1">
                    <a:lumMod val="50000"/>
                  </a:schemeClr>
                </a:solidFill>
              </a:rPr>
              <a:t>www.careynieuwhof.com</a:t>
            </a:r>
          </a:p>
          <a:p>
            <a:pPr marL="0" indent="0">
              <a:buNone/>
            </a:pPr>
            <a:r>
              <a:rPr lang="en-US" sz="4000" i="1" dirty="0">
                <a:solidFill>
                  <a:schemeClr val="bg1">
                    <a:lumMod val="50000"/>
                  </a:schemeClr>
                </a:solidFill>
              </a:rPr>
              <a:t>The 21 Irrefutable Laws of Leadership: Follow Them and People Will Follow You </a:t>
            </a:r>
            <a:r>
              <a:rPr lang="en-US" sz="4000" dirty="0">
                <a:solidFill>
                  <a:schemeClr val="bg1">
                    <a:lumMod val="50000"/>
                  </a:schemeClr>
                </a:solidFill>
              </a:rPr>
              <a:t>By John C. Maxwell</a:t>
            </a:r>
          </a:p>
          <a:p>
            <a:pPr marL="0" indent="0">
              <a:buNone/>
            </a:pPr>
            <a:r>
              <a:rPr lang="en-US" sz="4000" i="1" dirty="0">
                <a:solidFill>
                  <a:schemeClr val="bg1">
                    <a:lumMod val="50000"/>
                  </a:schemeClr>
                </a:solidFill>
              </a:rPr>
              <a:t>Overcoming the 7 Greatest Challenges That No One Expects and Everyone Experiences </a:t>
            </a:r>
            <a:r>
              <a:rPr lang="en-US" sz="4000" dirty="0">
                <a:solidFill>
                  <a:schemeClr val="bg1">
                    <a:lumMod val="50000"/>
                  </a:schemeClr>
                </a:solidFill>
              </a:rPr>
              <a:t>By Carey Nieuwhof</a:t>
            </a:r>
          </a:p>
          <a:p>
            <a:pPr marL="457200" indent="-457200">
              <a:buFont typeface="+mj-lt"/>
              <a:buAutoNum type="arabicPeriod"/>
            </a:pPr>
            <a:endParaRPr lang="en-US" sz="4000" dirty="0"/>
          </a:p>
          <a:p>
            <a:pPr marL="457200" indent="-457200">
              <a:buAutoNum type="arabicPeriod" startAt="2"/>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13530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5B0F-A711-6041-EDDD-20BF7985C0E2}"/>
              </a:ext>
            </a:extLst>
          </p:cNvPr>
          <p:cNvSpPr>
            <a:spLocks noGrp="1"/>
          </p:cNvSpPr>
          <p:nvPr>
            <p:ph type="ctrTitle"/>
          </p:nvPr>
        </p:nvSpPr>
        <p:spPr>
          <a:xfrm>
            <a:off x="1780661" y="2027665"/>
            <a:ext cx="8630678" cy="2543262"/>
          </a:xfrm>
        </p:spPr>
        <p:txBody>
          <a:bodyPr>
            <a:normAutofit/>
          </a:bodyPr>
          <a:lstStyle/>
          <a:p>
            <a:pPr algn="l"/>
            <a:r>
              <a:rPr lang="en-US" sz="5400" dirty="0"/>
              <a:t>A HEALTHY PRESCRIPTION TO PREVENT LEADERSHIP BURNOUT</a:t>
            </a:r>
          </a:p>
        </p:txBody>
      </p:sp>
      <p:sp>
        <p:nvSpPr>
          <p:cNvPr id="3" name="Subtitle 2">
            <a:extLst>
              <a:ext uri="{FF2B5EF4-FFF2-40B4-BE49-F238E27FC236}">
                <a16:creationId xmlns:a16="http://schemas.microsoft.com/office/drawing/2014/main" id="{B3A958F8-4E49-6A67-CA9B-EAAAFF84551F}"/>
              </a:ext>
            </a:extLst>
          </p:cNvPr>
          <p:cNvSpPr>
            <a:spLocks noGrp="1"/>
          </p:cNvSpPr>
          <p:nvPr>
            <p:ph type="subTitle" idx="1"/>
          </p:nvPr>
        </p:nvSpPr>
        <p:spPr>
          <a:xfrm>
            <a:off x="1780661" y="5123611"/>
            <a:ext cx="3342860" cy="848922"/>
          </a:xfrm>
        </p:spPr>
        <p:txBody>
          <a:bodyPr>
            <a:noAutofit/>
          </a:bodyPr>
          <a:lstStyle/>
          <a:p>
            <a:pPr algn="l">
              <a:spcAft>
                <a:spcPts val="600"/>
              </a:spcAft>
            </a:pPr>
            <a:r>
              <a:rPr lang="en-US" sz="3600" dirty="0"/>
              <a:t>Daniel Houck</a:t>
            </a:r>
          </a:p>
        </p:txBody>
      </p:sp>
      <p:pic>
        <p:nvPicPr>
          <p:cNvPr id="4" name="Picture 3" descr="Shape&#10;&#10;Description automatically generated with medium confidence">
            <a:extLst>
              <a:ext uri="{FF2B5EF4-FFF2-40B4-BE49-F238E27FC236}">
                <a16:creationId xmlns:a16="http://schemas.microsoft.com/office/drawing/2014/main" id="{74EDFA01-5F93-0EF7-9D50-E714A4E118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408" b="32431"/>
          <a:stretch/>
        </p:blipFill>
        <p:spPr bwMode="auto">
          <a:xfrm>
            <a:off x="5614588" y="270287"/>
            <a:ext cx="3816993" cy="1531835"/>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90180354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637</TotalTime>
  <Words>608</Words>
  <Application>Microsoft Macintosh PowerPoint</Application>
  <PresentationFormat>Widescreen</PresentationFormat>
  <Paragraphs>88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Aptos</vt:lpstr>
      <vt:lpstr>Franklin Gothic Book</vt:lpstr>
      <vt:lpstr>Crop</vt:lpstr>
      <vt:lpstr>A HEALTHY PRESCRIPTION TO PREVENT LEADERSHIP BURNOUT</vt:lpstr>
      <vt:lpstr>PowerPoint Presentation</vt:lpstr>
      <vt:lpstr>PowerPoint Presentation</vt:lpstr>
      <vt:lpstr>PowerPoint Presentation</vt:lpstr>
      <vt:lpstr>PowerPoint Presentation</vt:lpstr>
      <vt:lpstr>PowerPoint Presentation</vt:lpstr>
      <vt:lpstr>FACTORS THAT CAN CONTRIBUTE TO BURNOUT:     Work &amp; ministry related causes      </vt:lpstr>
      <vt:lpstr>FACTORS THAT CAN CONTRIBUTE TO BURNOUT:     Work &amp; ministry related causes   Lifestyle causes   </vt:lpstr>
      <vt:lpstr>FACTORS THAT CAN CONTRIBUTE TO BURNOUT:     Work &amp; ministry related causes   Lifestyle causes   Personality traits</vt:lpstr>
      <vt:lpstr>SIGNS YOU NEED A BREATHER – YOU HAVE PERMISSION TO BREATH!  1. You speak more from your head than from your          heart </vt:lpstr>
      <vt:lpstr>SIGNS YOU NEED A BREATHER – YOU HAVE PERMISSION TO BREATH!  1. You speak more from your head than from your          heart  2. You talk about yesterday more than today </vt:lpstr>
      <vt:lpstr>SIGNS YOU NEED A BREATHER – YOU HAVE PERMISSION TO BREATH!  1. You speak more from your head than from your          heart  2. You talk about yesterday more than today  3. You talk about change, but things stay the same –       or become worse</vt:lpstr>
      <vt:lpstr>REGAINING BALANCE IN YOUR LIFE:</vt:lpstr>
      <vt:lpstr>REGAINING BALANCE IN YOUR LIFE:</vt:lpstr>
      <vt:lpstr>REGAINING BALANCE IN YOUR LIFE:</vt:lpstr>
      <vt:lpstr>REGAINING BALANCE IN YOUR LIFE:</vt:lpstr>
      <vt:lpstr>THREE PLACES TO FIND ENERGY THAT ARE AVAILABLE TO ANYONE (JOHN MAXWELL):</vt:lpstr>
      <vt:lpstr>  MANAGE STRESS BEFORE IT REACHES BURNOUT:</vt:lpstr>
      <vt:lpstr>  MANAGE STRESS BEFORE IT REACHES BURNOUT:</vt:lpstr>
      <vt:lpstr>  MANAGE STRESS BEFORE IT REACHES BURNOUT:</vt:lpstr>
      <vt:lpstr>  MANAGE STRESS BEFORE IT REACHES BURNOUT:</vt:lpstr>
      <vt:lpstr>RESOURCES:</vt:lpstr>
      <vt:lpstr>A HEALTHY PRESCRIPTION TO PREVENT LEADERSHIP BURNOUT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Houck</dc:creator>
  <cp:lastModifiedBy>Daniel Houck</cp:lastModifiedBy>
  <cp:revision>7</cp:revision>
  <dcterms:created xsi:type="dcterms:W3CDTF">2023-04-21T13:01:01Z</dcterms:created>
  <dcterms:modified xsi:type="dcterms:W3CDTF">2024-04-27T14:58:59Z</dcterms:modified>
</cp:coreProperties>
</file>