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7" r:id="rId2"/>
    <p:sldId id="293" r:id="rId3"/>
    <p:sldId id="294" r:id="rId4"/>
    <p:sldId id="295" r:id="rId5"/>
    <p:sldId id="312" r:id="rId6"/>
    <p:sldId id="300" r:id="rId7"/>
    <p:sldId id="301" r:id="rId8"/>
    <p:sldId id="299" r:id="rId9"/>
    <p:sldId id="304" r:id="rId10"/>
    <p:sldId id="305" r:id="rId11"/>
    <p:sldId id="313" r:id="rId12"/>
    <p:sldId id="314" r:id="rId13"/>
    <p:sldId id="316" r:id="rId14"/>
    <p:sldId id="315" r:id="rId15"/>
    <p:sldId id="302" r:id="rId16"/>
    <p:sldId id="303" r:id="rId17"/>
    <p:sldId id="319" r:id="rId18"/>
    <p:sldId id="318" r:id="rId19"/>
    <p:sldId id="320" r:id="rId20"/>
    <p:sldId id="317" r:id="rId21"/>
    <p:sldId id="321" r:id="rId22"/>
    <p:sldId id="306" r:id="rId23"/>
    <p:sldId id="307" r:id="rId24"/>
    <p:sldId id="308" r:id="rId25"/>
    <p:sldId id="309" r:id="rId26"/>
    <p:sldId id="310" r:id="rId27"/>
    <p:sldId id="322" r:id="rId28"/>
    <p:sldId id="323" r:id="rId29"/>
    <p:sldId id="311" r:id="rId30"/>
  </p:sldIdLst>
  <p:sldSz cx="18288000" cy="11430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C06"/>
    <a:srgbClr val="EEA530"/>
    <a:srgbClr val="CC94AF"/>
    <a:srgbClr val="ECACCF"/>
    <a:srgbClr val="C17D9D"/>
    <a:srgbClr val="E1CEB2"/>
    <a:srgbClr val="006E99"/>
    <a:srgbClr val="0079A8"/>
    <a:srgbClr val="00B9FF"/>
    <a:srgbClr val="30B2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15" autoAdjust="0"/>
    <p:restoredTop sz="94660"/>
  </p:normalViewPr>
  <p:slideViewPr>
    <p:cSldViewPr snapToGrid="0">
      <p:cViewPr varScale="1">
        <p:scale>
          <a:sx n="82" d="100"/>
          <a:sy n="82" d="100"/>
        </p:scale>
        <p:origin x="3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870605"/>
            <a:ext cx="13716000" cy="3979333"/>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6003397"/>
            <a:ext cx="13716000" cy="275960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39840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75240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849564"/>
            <a:ext cx="15773400" cy="4754562"/>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7649106"/>
            <a:ext cx="15773400" cy="2500312"/>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038E31-EDBE-4B30-A1FD-029248CE5BF7}" type="datetimeFigureOut">
              <a:rPr lang="en-US" smtClean="0"/>
              <a:t>4/28/24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167209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3042708"/>
            <a:ext cx="77724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3042708"/>
            <a:ext cx="77724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038E31-EDBE-4B30-A1FD-029248CE5BF7}" type="datetimeFigureOut">
              <a:rPr lang="en-US" smtClean="0"/>
              <a:t>4/28/24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123417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08542"/>
            <a:ext cx="15773400" cy="22092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801938"/>
            <a:ext cx="7736681" cy="137318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4175125"/>
            <a:ext cx="7736681"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801938"/>
            <a:ext cx="7774782" cy="1373187"/>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4175125"/>
            <a:ext cx="7774782"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038E31-EDBE-4B30-A1FD-029248CE5BF7}" type="datetimeFigureOut">
              <a:rPr lang="en-US" smtClean="0"/>
              <a:t>4/28/24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20724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038E31-EDBE-4B30-A1FD-029248CE5BF7}" type="datetimeFigureOut">
              <a:rPr lang="en-US" smtClean="0"/>
              <a:t>4/28/24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00226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38E31-EDBE-4B30-A1FD-029248CE5BF7}" type="datetimeFigureOut">
              <a:rPr lang="en-US" smtClean="0"/>
              <a:t>4/28/24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83774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62000"/>
            <a:ext cx="5898356" cy="26670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645709"/>
            <a:ext cx="9258300" cy="812270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429000"/>
            <a:ext cx="5898356" cy="6352647"/>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377552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62000"/>
            <a:ext cx="5898356" cy="26670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645709"/>
            <a:ext cx="9258300" cy="812270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429000"/>
            <a:ext cx="5898356" cy="6352647"/>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0A038E31-EDBE-4B30-A1FD-029248CE5BF7}" type="datetimeFigureOut">
              <a:rPr lang="en-US" smtClean="0"/>
              <a:t>4/28/24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214411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400736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608542"/>
            <a:ext cx="3943350" cy="96863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608542"/>
            <a:ext cx="11601450" cy="96863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38E31-EDBE-4B30-A1FD-029248CE5BF7}" type="datetimeFigureOut">
              <a:rPr lang="en-US" smtClean="0"/>
              <a:t>4/28/24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76D50-CEE8-4CBC-98FA-5CA133433B75}" type="slidenum">
              <a:rPr lang="en-US" smtClean="0"/>
              <a:t>‹#›</a:t>
            </a:fld>
            <a:endParaRPr lang="en-US"/>
          </a:p>
        </p:txBody>
      </p:sp>
    </p:spTree>
    <p:extLst>
      <p:ext uri="{BB962C8B-B14F-4D97-AF65-F5344CB8AC3E}">
        <p14:creationId xmlns:p14="http://schemas.microsoft.com/office/powerpoint/2010/main" val="633129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608542"/>
            <a:ext cx="15773400" cy="22092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3042708"/>
            <a:ext cx="15773400" cy="725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10593917"/>
            <a:ext cx="4114800" cy="608542"/>
          </a:xfrm>
          <a:prstGeom prst="rect">
            <a:avLst/>
          </a:prstGeom>
        </p:spPr>
        <p:txBody>
          <a:bodyPr vert="horz" lIns="91440" tIns="45720" rIns="91440" bIns="45720" rtlCol="0" anchor="ctr"/>
          <a:lstStyle>
            <a:lvl1pPr algn="l">
              <a:defRPr sz="1800">
                <a:solidFill>
                  <a:schemeClr val="tx1">
                    <a:tint val="75000"/>
                  </a:schemeClr>
                </a:solidFill>
              </a:defRPr>
            </a:lvl1pPr>
          </a:lstStyle>
          <a:p>
            <a:fld id="{0A038E31-EDBE-4B30-A1FD-029248CE5BF7}" type="datetimeFigureOut">
              <a:rPr lang="en-US" smtClean="0"/>
              <a:t>4/28/24</a:t>
            </a:fld>
            <a:endParaRPr lang="en-US"/>
          </a:p>
        </p:txBody>
      </p:sp>
      <p:sp>
        <p:nvSpPr>
          <p:cNvPr id="5" name="Footer Placeholder 4"/>
          <p:cNvSpPr>
            <a:spLocks noGrp="1"/>
          </p:cNvSpPr>
          <p:nvPr>
            <p:ph type="ftr" sz="quarter" idx="3"/>
          </p:nvPr>
        </p:nvSpPr>
        <p:spPr>
          <a:xfrm>
            <a:off x="6057900" y="10593917"/>
            <a:ext cx="6172200" cy="608542"/>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10593917"/>
            <a:ext cx="4114800" cy="608542"/>
          </a:xfrm>
          <a:prstGeom prst="rect">
            <a:avLst/>
          </a:prstGeom>
        </p:spPr>
        <p:txBody>
          <a:bodyPr vert="horz" lIns="91440" tIns="45720" rIns="91440" bIns="45720" rtlCol="0" anchor="ctr"/>
          <a:lstStyle>
            <a:lvl1pPr algn="r">
              <a:defRPr sz="1800">
                <a:solidFill>
                  <a:schemeClr val="tx1">
                    <a:tint val="75000"/>
                  </a:schemeClr>
                </a:solidFill>
              </a:defRPr>
            </a:lvl1pPr>
          </a:lstStyle>
          <a:p>
            <a:fld id="{7D376D50-CEE8-4CBC-98FA-5CA133433B75}" type="slidenum">
              <a:rPr lang="en-US" smtClean="0"/>
              <a:t>‹#›</a:t>
            </a:fld>
            <a:endParaRPr lang="en-US"/>
          </a:p>
        </p:txBody>
      </p:sp>
    </p:spTree>
    <p:extLst>
      <p:ext uri="{BB962C8B-B14F-4D97-AF65-F5344CB8AC3E}">
        <p14:creationId xmlns:p14="http://schemas.microsoft.com/office/powerpoint/2010/main" val="7577799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1449878"/>
          </a:xfrm>
          <a:prstGeom prst="rect">
            <a:avLst/>
          </a:prstGeom>
        </p:spPr>
      </p:pic>
    </p:spTree>
    <p:extLst>
      <p:ext uri="{BB962C8B-B14F-4D97-AF65-F5344CB8AC3E}">
        <p14:creationId xmlns:p14="http://schemas.microsoft.com/office/powerpoint/2010/main" val="90108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77512" y="4248091"/>
            <a:ext cx="13932976"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And I, brethren, when I came to you, did not come with excellence of speech or of wisdom declaring to you the testimony of God. </a:t>
            </a:r>
            <a:r>
              <a:rPr lang="en-US" sz="3600" b="1" baseline="30000" dirty="0">
                <a:solidFill>
                  <a:srgbClr val="FFEC06"/>
                </a:solidFill>
                <a:ea typeface="Calibri" panose="020F0502020204030204" pitchFamily="34" charset="0"/>
                <a:cs typeface="Times New Roman" panose="02020603050405020304" pitchFamily="18" charset="0"/>
              </a:rPr>
              <a:t>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For I determined not to know anything among you except Jesus Christ and Him crucified.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135351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8"/>
            <a:ext cx="18287999"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66349" y="4248091"/>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that your faith should not be in the wisdom of men but in the power of God.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254895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66349" y="4868614"/>
            <a:ext cx="13955301" cy="1692771"/>
          </a:xfrm>
          <a:prstGeom prst="rect">
            <a:avLst/>
          </a:prstGeom>
          <a:noFill/>
        </p:spPr>
        <p:txBody>
          <a:bodyPr wrap="square" rtlCol="0">
            <a:spAutoFit/>
          </a:bodyPr>
          <a:lstStyle/>
          <a:p>
            <a:pPr marL="0" marR="0" indent="0">
              <a:spcBef>
                <a:spcPts val="0"/>
              </a:spcBef>
              <a:spcAft>
                <a:spcPts val="0"/>
              </a:spcAft>
            </a:pP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“If the Holy Spirit was withdrawn from the church today, 95 percent of what we do would go on and no one would know the difference.”</a:t>
            </a:r>
          </a:p>
          <a:p>
            <a:pPr algn="r"/>
            <a:r>
              <a:rPr lang="en-US" sz="3200" i="1" dirty="0">
                <a:solidFill>
                  <a:schemeClr val="bg1"/>
                </a:solidFill>
              </a:rPr>
              <a:t>A.W. Tozer</a:t>
            </a:r>
          </a:p>
        </p:txBody>
      </p:sp>
    </p:spTree>
    <p:extLst>
      <p:ext uri="{BB962C8B-B14F-4D97-AF65-F5344CB8AC3E}">
        <p14:creationId xmlns:p14="http://schemas.microsoft.com/office/powerpoint/2010/main" val="7769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1449878"/>
          </a:xfrm>
          <a:prstGeom prst="rect">
            <a:avLst/>
          </a:prstGeom>
        </p:spPr>
      </p:pic>
    </p:spTree>
    <p:extLst>
      <p:ext uri="{BB962C8B-B14F-4D97-AF65-F5344CB8AC3E}">
        <p14:creationId xmlns:p14="http://schemas.microsoft.com/office/powerpoint/2010/main" val="401798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85449" y="2326301"/>
            <a:ext cx="13932976"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And I, brethren, </a:t>
            </a:r>
            <a:r>
              <a:rPr lang="en-US" sz="3600" dirty="0">
                <a:solidFill>
                  <a:srgbClr val="FFEC06"/>
                </a:solidFill>
                <a:effectLst/>
                <a:ea typeface="Calibri" panose="020F0502020204030204" pitchFamily="34" charset="0"/>
                <a:cs typeface="Arial" panose="020B0604020202020204" pitchFamily="34" charset="0"/>
              </a:rPr>
              <a:t>when I came to you, did not come with excellence of speech or of wisdom declaring to you the testimony of God. </a:t>
            </a:r>
            <a:r>
              <a:rPr lang="en-US" sz="3600" b="1" baseline="30000" dirty="0">
                <a:solidFill>
                  <a:srgbClr val="FFEC06"/>
                </a:solidFill>
                <a:ea typeface="Calibri" panose="020F0502020204030204" pitchFamily="34" charset="0"/>
                <a:cs typeface="Times New Roman" panose="02020603050405020304" pitchFamily="18" charset="0"/>
              </a:rPr>
              <a:t>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For I determined not to know anything among you except Jesus Christ and Him crucified.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7789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85449" y="2326301"/>
            <a:ext cx="13932976"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And I, brethren, </a:t>
            </a:r>
            <a:r>
              <a:rPr lang="en-US" sz="3600" dirty="0">
                <a:solidFill>
                  <a:srgbClr val="FFEC06"/>
                </a:solidFill>
                <a:effectLst/>
                <a:ea typeface="Calibri" panose="020F0502020204030204" pitchFamily="34" charset="0"/>
                <a:cs typeface="Arial" panose="020B0604020202020204" pitchFamily="34" charset="0"/>
              </a:rPr>
              <a:t>when I came to you, did not come with excellence of speech or of wisdom declaring to you the testimony of God. </a:t>
            </a:r>
            <a:r>
              <a:rPr lang="en-US" sz="3600" b="1" baseline="30000" dirty="0">
                <a:solidFill>
                  <a:srgbClr val="FFEC06"/>
                </a:solidFill>
                <a:ea typeface="Calibri" panose="020F0502020204030204" pitchFamily="34" charset="0"/>
                <a:cs typeface="Times New Roman" panose="02020603050405020304" pitchFamily="18" charset="0"/>
              </a:rPr>
              <a:t>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For I determined not to know anything among you except Jesus Christ and Him crucified.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
        <p:nvSpPr>
          <p:cNvPr id="2" name="TextBox 1">
            <a:extLst>
              <a:ext uri="{FF2B5EF4-FFF2-40B4-BE49-F238E27FC236}">
                <a16:creationId xmlns:a16="http://schemas.microsoft.com/office/drawing/2014/main" id="{E8995BF5-B28A-84E9-AB44-FE769ACE0BC3}"/>
              </a:ext>
            </a:extLst>
          </p:cNvPr>
          <p:cNvSpPr txBox="1"/>
          <p:nvPr/>
        </p:nvSpPr>
        <p:spPr>
          <a:xfrm>
            <a:off x="3824207" y="6179823"/>
            <a:ext cx="10639586" cy="1569660"/>
          </a:xfrm>
          <a:prstGeom prst="rect">
            <a:avLst/>
          </a:prstGeom>
          <a:noFill/>
        </p:spPr>
        <p:txBody>
          <a:bodyPr wrap="square" rtlCol="0">
            <a:spAutoFit/>
          </a:bodyPr>
          <a:lstStyle/>
          <a:p>
            <a:pPr algn="ctr"/>
            <a:r>
              <a:rPr lang="en-US" sz="4400" dirty="0">
                <a:solidFill>
                  <a:schemeClr val="bg1"/>
                </a:solidFill>
                <a:effectLst/>
                <a:ea typeface="Calibri" panose="020F0502020204030204" pitchFamily="34" charset="0"/>
                <a:cs typeface="Arial" panose="020B0604020202020204" pitchFamily="34" charset="0"/>
              </a:rPr>
              <a:t>SPIRIT EMPOWERED LEADERS</a:t>
            </a:r>
          </a:p>
          <a:p>
            <a:pPr algn="ctr"/>
            <a:r>
              <a:rPr lang="en-US" sz="4400" dirty="0">
                <a:solidFill>
                  <a:schemeClr val="bg1"/>
                </a:solidFill>
                <a:effectLst/>
                <a:ea typeface="Calibri" panose="020F0502020204030204" pitchFamily="34" charset="0"/>
                <a:cs typeface="Arial" panose="020B0604020202020204" pitchFamily="34" charset="0"/>
              </a:rPr>
              <a:t>DO NOT TRUST IN HUMAN GIFTING</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84242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341828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that your faith should not be in the wisdom of men but in the power of God.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241754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that your faith should not be in the wisdom of men but in the power of God.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
        <p:nvSpPr>
          <p:cNvPr id="2" name="TextBox 1">
            <a:extLst>
              <a:ext uri="{FF2B5EF4-FFF2-40B4-BE49-F238E27FC236}">
                <a16:creationId xmlns:a16="http://schemas.microsoft.com/office/drawing/2014/main" id="{E8995BF5-B28A-84E9-AB44-FE769ACE0BC3}"/>
              </a:ext>
            </a:extLst>
          </p:cNvPr>
          <p:cNvSpPr txBox="1"/>
          <p:nvPr/>
        </p:nvSpPr>
        <p:spPr>
          <a:xfrm>
            <a:off x="3824207" y="6179823"/>
            <a:ext cx="10639586" cy="1569660"/>
          </a:xfrm>
          <a:prstGeom prst="rect">
            <a:avLst/>
          </a:prstGeom>
          <a:noFill/>
        </p:spPr>
        <p:txBody>
          <a:bodyPr wrap="square" rtlCol="0">
            <a:spAutoFit/>
          </a:bodyPr>
          <a:lstStyle/>
          <a:p>
            <a:pPr algn="ctr"/>
            <a:r>
              <a:rPr lang="en-US" sz="4400" dirty="0">
                <a:solidFill>
                  <a:schemeClr val="bg1"/>
                </a:solidFill>
                <a:effectLst/>
                <a:ea typeface="Calibri" panose="020F0502020204030204" pitchFamily="34" charset="0"/>
                <a:cs typeface="Arial" panose="020B0604020202020204" pitchFamily="34" charset="0"/>
              </a:rPr>
              <a:t>SPIRIT EMPOWERED LEADERS</a:t>
            </a:r>
          </a:p>
          <a:p>
            <a:pPr algn="ctr"/>
            <a:r>
              <a:rPr lang="en-US" sz="4400" kern="0" dirty="0">
                <a:solidFill>
                  <a:schemeClr val="bg1"/>
                </a:solidFill>
                <a:ea typeface="Times New Roman" panose="02020603050405020304" pitchFamily="18" charset="0"/>
                <a:cs typeface="Arial" panose="020B0604020202020204" pitchFamily="34" charset="0"/>
              </a:rPr>
              <a:t>ARE DESPERATE FOR GOD TO MOVE</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323768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66349" y="3060427"/>
            <a:ext cx="13955301" cy="1815882"/>
          </a:xfrm>
          <a:prstGeom prst="rect">
            <a:avLst/>
          </a:prstGeom>
          <a:noFill/>
        </p:spPr>
        <p:txBody>
          <a:bodyPr wrap="square" rtlCol="0">
            <a:spAutoFit/>
          </a:bodyPr>
          <a:lstStyle/>
          <a:p>
            <a:pPr marL="0" marR="0" indent="0">
              <a:spcBef>
                <a:spcPts val="0"/>
              </a:spcBef>
              <a:spcAft>
                <a:spcPts val="0"/>
              </a:spcAft>
            </a:pP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“The great sin of the church </a:t>
            </a:r>
            <a:r>
              <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rPr>
              <a:t>is </a:t>
            </a: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not that we’ve lost our power, but that we’ve become content to live without it.”</a:t>
            </a:r>
          </a:p>
          <a:p>
            <a:endParaRPr lang="en-US" sz="800" i="1" dirty="0">
              <a:solidFill>
                <a:schemeClr val="bg1"/>
              </a:solidFill>
            </a:endParaRPr>
          </a:p>
          <a:p>
            <a:pPr algn="r">
              <a:spcAft>
                <a:spcPts val="1800"/>
              </a:spcAft>
            </a:pPr>
            <a:r>
              <a:rPr lang="en-US" sz="3200" i="1" dirty="0">
                <a:solidFill>
                  <a:schemeClr val="bg1"/>
                </a:solidFill>
              </a:rPr>
              <a:t>Charles Finney</a:t>
            </a:r>
            <a:endPar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143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66349" y="3060427"/>
            <a:ext cx="13955301" cy="5309146"/>
          </a:xfrm>
          <a:prstGeom prst="rect">
            <a:avLst/>
          </a:prstGeom>
          <a:noFill/>
        </p:spPr>
        <p:txBody>
          <a:bodyPr wrap="square" rtlCol="0">
            <a:spAutoFit/>
          </a:bodyPr>
          <a:lstStyle/>
          <a:p>
            <a:pPr marL="0" marR="0" indent="0">
              <a:spcBef>
                <a:spcPts val="0"/>
              </a:spcBef>
              <a:spcAft>
                <a:spcPts val="0"/>
              </a:spcAft>
            </a:pP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“The great sin of the church </a:t>
            </a:r>
            <a:r>
              <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rPr>
              <a:t>is </a:t>
            </a: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not that we’ve lost our power, but that we’ve become content to live without it.”</a:t>
            </a:r>
          </a:p>
          <a:p>
            <a:endParaRPr lang="en-US" sz="800" i="1" dirty="0">
              <a:solidFill>
                <a:schemeClr val="bg1"/>
              </a:solidFill>
            </a:endParaRPr>
          </a:p>
          <a:p>
            <a:pPr algn="r">
              <a:spcAft>
                <a:spcPts val="1800"/>
              </a:spcAft>
            </a:pPr>
            <a:r>
              <a:rPr lang="en-US" sz="3200" i="1" dirty="0">
                <a:solidFill>
                  <a:schemeClr val="bg1"/>
                </a:solidFill>
              </a:rPr>
              <a:t>Charles Finney</a:t>
            </a:r>
            <a:endPar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spcAft>
                <a:spcPts val="0"/>
              </a:spcAft>
            </a:pPr>
            <a:endPar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spcAft>
                <a:spcPts val="0"/>
              </a:spcAft>
            </a:pPr>
            <a:r>
              <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“My fear is not that our great movement, known as the Methodists, will eventually cease to exist or one day die from the earth. My fear is that our people will become content to live without the fire, the power, the excitement, the supernatural element that makes us great.”</a:t>
            </a:r>
          </a:p>
          <a:p>
            <a:pPr algn="r"/>
            <a:r>
              <a:rPr lang="en-US" sz="3200" i="1" dirty="0">
                <a:solidFill>
                  <a:schemeClr val="bg1"/>
                </a:solidFill>
              </a:rPr>
              <a:t>John Wesley</a:t>
            </a:r>
          </a:p>
        </p:txBody>
      </p:sp>
    </p:spTree>
    <p:extLst>
      <p:ext uri="{BB962C8B-B14F-4D97-AF65-F5344CB8AC3E}">
        <p14:creationId xmlns:p14="http://schemas.microsoft.com/office/powerpoint/2010/main" val="328143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368639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66349" y="4037617"/>
            <a:ext cx="13955301" cy="3354765"/>
          </a:xfrm>
          <a:prstGeom prst="rect">
            <a:avLst/>
          </a:prstGeom>
          <a:noFill/>
        </p:spPr>
        <p:txBody>
          <a:bodyPr wrap="square" rtlCol="0">
            <a:spAutoFit/>
          </a:bodyPr>
          <a:lstStyle/>
          <a:p>
            <a:pPr marL="0" marR="0" indent="0">
              <a:spcBef>
                <a:spcPts val="0"/>
              </a:spcBef>
              <a:spcAft>
                <a:spcPts val="0"/>
              </a:spcAft>
            </a:pPr>
            <a:r>
              <a:rPr lang="en-US" sz="3600" dirty="0">
                <a:solidFill>
                  <a:schemeClr val="bg1"/>
                </a:solidFill>
                <a:effectLst/>
                <a:ea typeface="Calibri" panose="020F0502020204030204" pitchFamily="34" charset="0"/>
                <a:cs typeface="Calibri" panose="020F0502020204030204" pitchFamily="34" charset="0"/>
              </a:rPr>
              <a:t>“</a:t>
            </a:r>
            <a:r>
              <a:rPr lang="en-US" sz="3600" kern="0" dirty="0">
                <a:solidFill>
                  <a:schemeClr val="bg1"/>
                </a:solidFill>
                <a:effectLst/>
                <a:ea typeface="Calibri" panose="020F0502020204030204" pitchFamily="34" charset="0"/>
              </a:rPr>
              <a:t>What the Church needs today is not more machinery or better, not new organizations and novel methods, but men whom the Holy Ghost can use: men of prayer, men mighty in prayer. The Holy Ghost does not flow through methods, but through men. He does not come on machinery, but on men. He does not anoint plans, but men of prayer.”</a:t>
            </a:r>
            <a:r>
              <a:rPr lang="en-US" sz="3600" dirty="0">
                <a:solidFill>
                  <a:schemeClr val="bg1"/>
                </a:solidFill>
                <a:effectLst/>
              </a:rPr>
              <a:t> </a:t>
            </a:r>
            <a:endParaRPr lang="en-US" sz="3600" dirty="0">
              <a:solidFill>
                <a:schemeClr val="bg1"/>
              </a:solidFill>
              <a:effectLst/>
              <a:ea typeface="Calibri" panose="020F0502020204030204" pitchFamily="34" charset="0"/>
              <a:cs typeface="Calibri" panose="020F0502020204030204" pitchFamily="34" charset="0"/>
            </a:endParaRPr>
          </a:p>
          <a:p>
            <a:pPr algn="r"/>
            <a:r>
              <a:rPr lang="en-US" sz="3200" i="1" dirty="0">
                <a:solidFill>
                  <a:schemeClr val="bg1"/>
                </a:solidFill>
              </a:rPr>
              <a:t>E.M. Bounds</a:t>
            </a:r>
          </a:p>
        </p:txBody>
      </p:sp>
    </p:spTree>
    <p:extLst>
      <p:ext uri="{BB962C8B-B14F-4D97-AF65-F5344CB8AC3E}">
        <p14:creationId xmlns:p14="http://schemas.microsoft.com/office/powerpoint/2010/main" val="20253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8"/>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85449" y="2326301"/>
            <a:ext cx="13932976"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And I, brethren, when I came to you, did not come with excellence of speech or of wisdom declaring to you the testimony of God. </a:t>
            </a:r>
            <a:r>
              <a:rPr lang="en-US" sz="3600" b="1" baseline="30000" dirty="0">
                <a:solidFill>
                  <a:srgbClr val="FFEC06"/>
                </a:solidFill>
                <a:ea typeface="Calibri" panose="020F0502020204030204" pitchFamily="34" charset="0"/>
                <a:cs typeface="Times New Roman" panose="02020603050405020304" pitchFamily="18" charset="0"/>
              </a:rPr>
              <a:t>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rgbClr val="FFEC06"/>
                </a:solidFill>
                <a:effectLst/>
                <a:ea typeface="Calibri" panose="020F0502020204030204" pitchFamily="34" charset="0"/>
                <a:cs typeface="Arial" panose="020B0604020202020204" pitchFamily="34" charset="0"/>
              </a:rPr>
              <a:t>For I determined not to know anything among you except Jesus Christ and Him crucified.</a:t>
            </a:r>
            <a:endParaRPr lang="en-US" sz="3600" kern="0" dirty="0">
              <a:solidFill>
                <a:srgbClr val="FFEC06"/>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425360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85449" y="2326301"/>
            <a:ext cx="13932976"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ea typeface="Calibri" panose="020F0502020204030204" pitchFamily="34" charset="0"/>
                <a:cs typeface="Arial" panose="020B0604020202020204" pitchFamily="34" charset="0"/>
              </a:rPr>
              <a:t>And I, brethren, when I came to you, did not come with excellence of speech or of wisdom declaring to you the testimony of God. </a:t>
            </a:r>
            <a:r>
              <a:rPr lang="en-US" sz="3600" b="1" baseline="30000" dirty="0">
                <a:solidFill>
                  <a:srgbClr val="FFEC06"/>
                </a:solidFill>
                <a:ea typeface="Calibri" panose="020F0502020204030204" pitchFamily="34" charset="0"/>
                <a:cs typeface="Times New Roman" panose="02020603050405020304" pitchFamily="18" charset="0"/>
              </a:rPr>
              <a:t>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rgbClr val="FFEC06"/>
                </a:solidFill>
                <a:effectLst/>
                <a:ea typeface="Calibri" panose="020F0502020204030204" pitchFamily="34" charset="0"/>
                <a:cs typeface="Arial" panose="020B0604020202020204" pitchFamily="34" charset="0"/>
              </a:rPr>
              <a:t>For I determined not to know anything among you except Jesus Christ and Him crucified.</a:t>
            </a:r>
            <a:endParaRPr lang="en-US" sz="3600" kern="0" dirty="0">
              <a:solidFill>
                <a:srgbClr val="FFEC06"/>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
        <p:nvSpPr>
          <p:cNvPr id="2" name="TextBox 1">
            <a:extLst>
              <a:ext uri="{FF2B5EF4-FFF2-40B4-BE49-F238E27FC236}">
                <a16:creationId xmlns:a16="http://schemas.microsoft.com/office/drawing/2014/main" id="{E8995BF5-B28A-84E9-AB44-FE769ACE0BC3}"/>
              </a:ext>
            </a:extLst>
          </p:cNvPr>
          <p:cNvSpPr txBox="1"/>
          <p:nvPr/>
        </p:nvSpPr>
        <p:spPr>
          <a:xfrm>
            <a:off x="3824207" y="6179823"/>
            <a:ext cx="10639586" cy="1569660"/>
          </a:xfrm>
          <a:prstGeom prst="rect">
            <a:avLst/>
          </a:prstGeom>
          <a:noFill/>
        </p:spPr>
        <p:txBody>
          <a:bodyPr wrap="square" rtlCol="0">
            <a:spAutoFit/>
          </a:bodyPr>
          <a:lstStyle/>
          <a:p>
            <a:pPr algn="ctr"/>
            <a:r>
              <a:rPr lang="en-US" sz="4400" dirty="0">
                <a:solidFill>
                  <a:schemeClr val="bg1"/>
                </a:solidFill>
                <a:effectLst/>
                <a:ea typeface="Calibri" panose="020F0502020204030204" pitchFamily="34" charset="0"/>
                <a:cs typeface="Arial" panose="020B0604020202020204" pitchFamily="34" charset="0"/>
              </a:rPr>
              <a:t>SPIRIT EMPOWERED LEADERS</a:t>
            </a:r>
          </a:p>
          <a:p>
            <a:pPr algn="ctr"/>
            <a:r>
              <a:rPr lang="en-US" sz="4400" kern="0" dirty="0">
                <a:solidFill>
                  <a:schemeClr val="bg1"/>
                </a:solidFill>
                <a:ea typeface="Times New Roman" panose="02020603050405020304" pitchFamily="18" charset="0"/>
                <a:cs typeface="Arial" panose="020B0604020202020204" pitchFamily="34" charset="0"/>
              </a:rPr>
              <a:t>ARE COMMITTED TO THE WORD OF GOD</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8850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259547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8"/>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77512" y="3699063"/>
            <a:ext cx="13932976" cy="4031873"/>
          </a:xfrm>
          <a:prstGeom prst="rect">
            <a:avLst/>
          </a:prstGeom>
          <a:noFill/>
        </p:spPr>
        <p:txBody>
          <a:bodyPr wrap="square" rtlCol="0">
            <a:spAutoFit/>
          </a:bodyPr>
          <a:lstStyle/>
          <a:p>
            <a:pPr marL="0" marR="0" algn="l"/>
            <a:r>
              <a:rPr lang="en-US" sz="3600" b="1" baseline="30000" dirty="0">
                <a:solidFill>
                  <a:srgbClr val="FFEC06"/>
                </a:solidFill>
                <a:ea typeface="Calibri" panose="020F0502020204030204" pitchFamily="34" charset="0"/>
                <a:cs typeface="Times New Roman" panose="02020603050405020304" pitchFamily="18" charset="0"/>
              </a:rPr>
              <a:t>1</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latin typeface="Calibri" panose="020F0502020204030204" pitchFamily="34" charset="0"/>
                <a:cs typeface="Calibri" panose="020F0502020204030204" pitchFamily="34" charset="0"/>
              </a:rPr>
              <a:t>In the beginning was the Word, and the Word was with God, and the Word was God. </a:t>
            </a:r>
            <a:r>
              <a:rPr lang="en-US" sz="3600" b="1" baseline="30000" dirty="0">
                <a:solidFill>
                  <a:srgbClr val="FFEC06"/>
                </a:solidFill>
                <a:ea typeface="Calibri" panose="020F0502020204030204" pitchFamily="34" charset="0"/>
                <a:cs typeface="Times New Roman" panose="02020603050405020304" pitchFamily="18" charset="0"/>
              </a:rPr>
              <a:t> 2</a:t>
            </a:r>
            <a:r>
              <a:rPr lang="en-US" sz="3600" dirty="0">
                <a:solidFill>
                  <a:srgbClr val="EEA530"/>
                </a:solidFill>
                <a:ea typeface="Calibri" panose="020F0502020204030204" pitchFamily="34" charset="0"/>
                <a:cs typeface="Times New Roman" panose="02020603050405020304" pitchFamily="18" charset="0"/>
              </a:rPr>
              <a:t> </a:t>
            </a:r>
            <a:r>
              <a:rPr lang="en-US" sz="3600" dirty="0">
                <a:solidFill>
                  <a:schemeClr val="bg1"/>
                </a:solidFill>
                <a:effectLst/>
                <a:latin typeface="Calibri" panose="020F0502020204030204" pitchFamily="34" charset="0"/>
                <a:cs typeface="Calibri" panose="020F0502020204030204" pitchFamily="34" charset="0"/>
              </a:rPr>
              <a:t>He was in the beginning with God.</a:t>
            </a:r>
          </a:p>
          <a:p>
            <a:endParaRPr lang="en-US" sz="3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3600" b="1" baseline="30000" dirty="0">
                <a:solidFill>
                  <a:srgbClr val="FFEC06"/>
                </a:solidFill>
                <a:ea typeface="Calibri" panose="020F0502020204030204" pitchFamily="34" charset="0"/>
                <a:cs typeface="Times New Roman" panose="02020603050405020304" pitchFamily="18" charset="0"/>
              </a:rPr>
              <a:t>14</a:t>
            </a:r>
            <a:r>
              <a:rPr lang="en-US" sz="3600" dirty="0">
                <a:solidFill>
                  <a:srgbClr val="EEA530"/>
                </a:solidFill>
                <a:ea typeface="Calibri" panose="020F0502020204030204" pitchFamily="34" charset="0"/>
                <a:cs typeface="Times New Roman" panose="02020603050405020304" pitchFamily="18" charset="0"/>
              </a:rPr>
              <a:t> </a:t>
            </a:r>
            <a:r>
              <a:rPr lang="en-US" sz="3600" b="0" i="0" u="none" strike="noStrike" dirty="0">
                <a:solidFill>
                  <a:schemeClr val="bg1"/>
                </a:solidFill>
                <a:effectLst/>
                <a:latin typeface="Calibri" panose="020F0502020204030204" pitchFamily="34" charset="0"/>
                <a:cs typeface="Calibri" panose="020F0502020204030204" pitchFamily="34" charset="0"/>
              </a:rPr>
              <a:t>And the Word became flesh and dwelt among us, and we beheld His glory, the glory as of the only begotten of the Father, full of grace and truth.</a:t>
            </a:r>
            <a:endParaRPr lang="en-US" sz="36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endParaRPr lang="en-US" sz="800" i="1" dirty="0">
              <a:solidFill>
                <a:schemeClr val="bg1"/>
              </a:solidFill>
            </a:endParaRPr>
          </a:p>
          <a:p>
            <a:pPr algn="r">
              <a:spcAft>
                <a:spcPts val="1800"/>
              </a:spcAft>
            </a:pPr>
            <a:r>
              <a:rPr lang="en-US" sz="3200" i="1" dirty="0">
                <a:solidFill>
                  <a:schemeClr val="bg1"/>
                </a:solidFill>
              </a:rPr>
              <a:t>John 1:1-2, 14</a:t>
            </a:r>
          </a:p>
        </p:txBody>
      </p:sp>
    </p:spTree>
    <p:extLst>
      <p:ext uri="{BB962C8B-B14F-4D97-AF65-F5344CB8AC3E}">
        <p14:creationId xmlns:p14="http://schemas.microsoft.com/office/powerpoint/2010/main" val="331821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208698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5" name="TextBox 4">
            <a:extLst>
              <a:ext uri="{FF2B5EF4-FFF2-40B4-BE49-F238E27FC236}">
                <a16:creationId xmlns:a16="http://schemas.microsoft.com/office/drawing/2014/main" id="{9D728B1C-73DD-4339-B21C-3F69382F63DD}"/>
              </a:ext>
            </a:extLst>
          </p:cNvPr>
          <p:cNvSpPr txBox="1"/>
          <p:nvPr/>
        </p:nvSpPr>
        <p:spPr>
          <a:xfrm>
            <a:off x="2177512" y="4821528"/>
            <a:ext cx="13932976" cy="646331"/>
          </a:xfrm>
          <a:prstGeom prst="rect">
            <a:avLst/>
          </a:prstGeom>
          <a:noFill/>
        </p:spPr>
        <p:txBody>
          <a:bodyPr wrap="square" rtlCol="0">
            <a:spAutoFit/>
          </a:bodyPr>
          <a:lstStyle/>
          <a:p>
            <a:pPr algn="ctr"/>
            <a:r>
              <a:rPr lang="en-US" sz="3600" dirty="0">
                <a:solidFill>
                  <a:schemeClr val="bg1"/>
                </a:solidFill>
                <a:effectLst/>
                <a:ea typeface="Calibri" panose="020F0502020204030204" pitchFamily="34" charset="0"/>
                <a:cs typeface="Arial" panose="020B0604020202020204" pitchFamily="34" charset="0"/>
              </a:rPr>
              <a:t>The four most important words any preacher can utter are…</a:t>
            </a:r>
            <a:endParaRPr lang="en-US" sz="800" i="1" dirty="0">
              <a:solidFill>
                <a:schemeClr val="bg1"/>
              </a:solidFill>
            </a:endParaRPr>
          </a:p>
        </p:txBody>
      </p:sp>
      <p:sp>
        <p:nvSpPr>
          <p:cNvPr id="2" name="TextBox 1">
            <a:extLst>
              <a:ext uri="{FF2B5EF4-FFF2-40B4-BE49-F238E27FC236}">
                <a16:creationId xmlns:a16="http://schemas.microsoft.com/office/drawing/2014/main" id="{E8995BF5-B28A-84E9-AB44-FE769ACE0BC3}"/>
              </a:ext>
            </a:extLst>
          </p:cNvPr>
          <p:cNvSpPr txBox="1"/>
          <p:nvPr/>
        </p:nvSpPr>
        <p:spPr>
          <a:xfrm>
            <a:off x="3824207" y="5715000"/>
            <a:ext cx="10639586" cy="892552"/>
          </a:xfrm>
          <a:prstGeom prst="rect">
            <a:avLst/>
          </a:prstGeom>
          <a:noFill/>
        </p:spPr>
        <p:txBody>
          <a:bodyPr wrap="square" rtlCol="0">
            <a:spAutoFit/>
          </a:bodyPr>
          <a:lstStyle/>
          <a:p>
            <a:pPr algn="ctr"/>
            <a:r>
              <a:rPr lang="en-US" sz="4400" kern="0" dirty="0">
                <a:solidFill>
                  <a:schemeClr val="bg1"/>
                </a:solidFill>
                <a:ea typeface="Times New Roman" panose="02020603050405020304" pitchFamily="18" charset="0"/>
                <a:cs typeface="Arial" panose="020B0604020202020204" pitchFamily="34" charset="0"/>
              </a:rPr>
              <a:t>“OPEN YOUR BIBLES TO…”</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277320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93905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that your faith should not be in the wisdom of men but in the power of God.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172596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that your faith should not be in the wisdom of men but in the power of God.</a:t>
            </a:r>
            <a:endParaRPr lang="en-US" sz="3600" kern="0" dirty="0">
              <a:solidFill>
                <a:schemeClr val="bg1"/>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
        <p:nvSpPr>
          <p:cNvPr id="2" name="TextBox 1">
            <a:extLst>
              <a:ext uri="{FF2B5EF4-FFF2-40B4-BE49-F238E27FC236}">
                <a16:creationId xmlns:a16="http://schemas.microsoft.com/office/drawing/2014/main" id="{E8995BF5-B28A-84E9-AB44-FE769ACE0BC3}"/>
              </a:ext>
            </a:extLst>
          </p:cNvPr>
          <p:cNvSpPr txBox="1"/>
          <p:nvPr/>
        </p:nvSpPr>
        <p:spPr>
          <a:xfrm>
            <a:off x="2772259" y="6179824"/>
            <a:ext cx="12743481" cy="1569660"/>
          </a:xfrm>
          <a:prstGeom prst="rect">
            <a:avLst/>
          </a:prstGeom>
          <a:noFill/>
        </p:spPr>
        <p:txBody>
          <a:bodyPr wrap="square" rtlCol="0">
            <a:spAutoFit/>
          </a:bodyPr>
          <a:lstStyle/>
          <a:p>
            <a:pPr algn="ctr"/>
            <a:r>
              <a:rPr lang="en-US" sz="4400" dirty="0">
                <a:solidFill>
                  <a:schemeClr val="bg1"/>
                </a:solidFill>
                <a:effectLst/>
                <a:ea typeface="Calibri" panose="020F0502020204030204" pitchFamily="34" charset="0"/>
                <a:cs typeface="Arial" panose="020B0604020202020204" pitchFamily="34" charset="0"/>
              </a:rPr>
              <a:t>SPIRIT EMPOWERED LEADERS</a:t>
            </a:r>
          </a:p>
          <a:p>
            <a:pPr algn="ctr"/>
            <a:r>
              <a:rPr lang="en-US" sz="4400" kern="0" dirty="0">
                <a:solidFill>
                  <a:schemeClr val="bg1"/>
                </a:solidFill>
                <a:ea typeface="Times New Roman" panose="02020603050405020304" pitchFamily="18" charset="0"/>
                <a:cs typeface="Arial" panose="020B0604020202020204" pitchFamily="34" charset="0"/>
              </a:rPr>
              <a:t>SEE THEMSELVES MERELY AS TOOLS FOR GOD TO USE</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155022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040289" y="4263000"/>
            <a:ext cx="14207422"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20</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But in a great house there are not only vessels of gold and silver, but also of wood and clay, some for honor and some for dishonor. </a:t>
            </a:r>
            <a:r>
              <a:rPr lang="en-US" sz="3600" b="1" baseline="30000" dirty="0">
                <a:solidFill>
                  <a:srgbClr val="FFEC06"/>
                </a:solidFill>
                <a:ea typeface="Calibri" panose="020F0502020204030204" pitchFamily="34" charset="0"/>
                <a:cs typeface="Times New Roman" panose="02020603050405020304" pitchFamily="18" charset="0"/>
              </a:rPr>
              <a:t>21 </a:t>
            </a:r>
            <a:r>
              <a:rPr lang="en-US" sz="3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Therefore if anyone </a:t>
            </a:r>
            <a:r>
              <a:rPr lang="en-US" sz="3600" kern="0" dirty="0">
                <a:solidFill>
                  <a:srgbClr val="FFEC06"/>
                </a:solidFill>
                <a:effectLst/>
                <a:latin typeface="Calibri" panose="020F0502020204030204" pitchFamily="34" charset="0"/>
                <a:ea typeface="Calibri" panose="020F0502020204030204" pitchFamily="34" charset="0"/>
                <a:cs typeface="Calibri" panose="020F0502020204030204" pitchFamily="34" charset="0"/>
              </a:rPr>
              <a:t>cleanses himself from the latter, </a:t>
            </a:r>
            <a:r>
              <a:rPr lang="en-US" sz="3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he will be a vessel for honor, sanctified and useful for the Master, prepared for every good work.</a:t>
            </a:r>
            <a:endParaRPr lang="en-US" sz="36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endParaRPr lang="en-US" sz="800" i="1" dirty="0">
              <a:solidFill>
                <a:schemeClr val="bg1"/>
              </a:solidFill>
            </a:endParaRPr>
          </a:p>
          <a:p>
            <a:pPr algn="r">
              <a:spcAft>
                <a:spcPts val="1800"/>
              </a:spcAft>
            </a:pPr>
            <a:r>
              <a:rPr lang="en-US" sz="3200" i="1" dirty="0">
                <a:solidFill>
                  <a:schemeClr val="bg1"/>
                </a:solidFill>
              </a:rPr>
              <a:t>2 Timothy 2:20-21</a:t>
            </a:r>
          </a:p>
        </p:txBody>
      </p:sp>
    </p:spTree>
    <p:extLst>
      <p:ext uri="{BB962C8B-B14F-4D97-AF65-F5344CB8AC3E}">
        <p14:creationId xmlns:p14="http://schemas.microsoft.com/office/powerpoint/2010/main" val="421618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that your faith should not be in the wisdom of men but in the power of God.</a:t>
            </a:r>
            <a:endParaRPr lang="en-US" sz="3600" kern="0" dirty="0">
              <a:solidFill>
                <a:srgbClr val="FFEC06"/>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Tree>
    <p:extLst>
      <p:ext uri="{BB962C8B-B14F-4D97-AF65-F5344CB8AC3E}">
        <p14:creationId xmlns:p14="http://schemas.microsoft.com/office/powerpoint/2010/main" val="104843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77"/>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174286" y="2326300"/>
            <a:ext cx="13955301" cy="2923877"/>
          </a:xfrm>
          <a:prstGeom prst="rect">
            <a:avLst/>
          </a:prstGeom>
          <a:noFill/>
        </p:spPr>
        <p:txBody>
          <a:bodyPr wrap="square" rtlCol="0">
            <a:spAutoFit/>
          </a:bodyPr>
          <a:lstStyle/>
          <a:p>
            <a:r>
              <a:rPr lang="en-US" sz="3600" b="1" baseline="30000" dirty="0">
                <a:solidFill>
                  <a:srgbClr val="FFEC06"/>
                </a:solidFill>
                <a:ea typeface="Calibri" panose="020F0502020204030204" pitchFamily="34" charset="0"/>
                <a:cs typeface="Times New Roman" panose="02020603050405020304" pitchFamily="18" charset="0"/>
              </a:rPr>
              <a:t>3</a:t>
            </a:r>
            <a:r>
              <a:rPr lang="en-US" sz="3600" dirty="0">
                <a:solidFill>
                  <a:srgbClr val="FFEC06"/>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I was with you in weakness, in fear, and in much trembling. </a:t>
            </a:r>
            <a:r>
              <a:rPr lang="en-US" sz="3600" b="1" baseline="30000" dirty="0">
                <a:solidFill>
                  <a:srgbClr val="FFEC06"/>
                </a:solidFill>
                <a:ea typeface="Calibri" panose="020F0502020204030204" pitchFamily="34" charset="0"/>
                <a:cs typeface="Times New Roman" panose="02020603050405020304" pitchFamily="18" charset="0"/>
              </a:rPr>
              <a:t>4</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chemeClr val="bg1"/>
                </a:solidFill>
                <a:effectLst/>
                <a:ea typeface="Calibri" panose="020F0502020204030204" pitchFamily="34" charset="0"/>
              </a:rPr>
              <a:t>And my speech and my preaching were not with persuasive words of human wisdom, but in demonstration of the Spirit and of power, </a:t>
            </a:r>
            <a:r>
              <a:rPr lang="en-US" sz="3600" b="1" baseline="30000" dirty="0">
                <a:solidFill>
                  <a:srgbClr val="FFEC06"/>
                </a:solidFill>
                <a:ea typeface="Calibri" panose="020F0502020204030204" pitchFamily="34" charset="0"/>
                <a:cs typeface="Times New Roman" panose="02020603050405020304" pitchFamily="18" charset="0"/>
              </a:rPr>
              <a:t>5</a:t>
            </a:r>
            <a:r>
              <a:rPr lang="en-US" sz="3600" dirty="0">
                <a:solidFill>
                  <a:srgbClr val="EEA530"/>
                </a:solidFill>
                <a:ea typeface="Calibri" panose="020F0502020204030204" pitchFamily="34" charset="0"/>
                <a:cs typeface="Times New Roman" panose="02020603050405020304" pitchFamily="18" charset="0"/>
              </a:rPr>
              <a:t> </a:t>
            </a:r>
            <a:r>
              <a:rPr lang="en-US" sz="3600" kern="0" dirty="0">
                <a:solidFill>
                  <a:srgbClr val="FFEC06"/>
                </a:solidFill>
                <a:effectLst/>
                <a:ea typeface="Calibri" panose="020F0502020204030204" pitchFamily="34" charset="0"/>
              </a:rPr>
              <a:t>that your faith should not be in the wisdom of men but in the power of God.</a:t>
            </a:r>
            <a:endParaRPr lang="en-US" sz="3600" kern="0" dirty="0">
              <a:solidFill>
                <a:srgbClr val="FFEC06"/>
              </a:solidFill>
              <a:effectLst/>
              <a:ea typeface="Times New Roman" panose="02020603050405020304" pitchFamily="18" charset="0"/>
            </a:endParaRPr>
          </a:p>
          <a:p>
            <a:endParaRPr lang="en-US" sz="800" i="1" dirty="0">
              <a:solidFill>
                <a:schemeClr val="bg1"/>
              </a:solidFill>
            </a:endParaRPr>
          </a:p>
          <a:p>
            <a:pPr algn="r">
              <a:spcAft>
                <a:spcPts val="1800"/>
              </a:spcAft>
            </a:pPr>
            <a:r>
              <a:rPr lang="en-US" sz="3200" i="1" dirty="0">
                <a:solidFill>
                  <a:schemeClr val="bg1"/>
                </a:solidFill>
              </a:rPr>
              <a:t>1 Corinthians 2:1-2</a:t>
            </a:r>
          </a:p>
        </p:txBody>
      </p:sp>
      <p:sp>
        <p:nvSpPr>
          <p:cNvPr id="2" name="TextBox 1">
            <a:extLst>
              <a:ext uri="{FF2B5EF4-FFF2-40B4-BE49-F238E27FC236}">
                <a16:creationId xmlns:a16="http://schemas.microsoft.com/office/drawing/2014/main" id="{E8995BF5-B28A-84E9-AB44-FE769ACE0BC3}"/>
              </a:ext>
            </a:extLst>
          </p:cNvPr>
          <p:cNvSpPr txBox="1"/>
          <p:nvPr/>
        </p:nvSpPr>
        <p:spPr>
          <a:xfrm>
            <a:off x="3824207" y="6179823"/>
            <a:ext cx="10639586" cy="1569660"/>
          </a:xfrm>
          <a:prstGeom prst="rect">
            <a:avLst/>
          </a:prstGeom>
          <a:noFill/>
        </p:spPr>
        <p:txBody>
          <a:bodyPr wrap="square" rtlCol="0">
            <a:spAutoFit/>
          </a:bodyPr>
          <a:lstStyle/>
          <a:p>
            <a:pPr algn="ctr"/>
            <a:r>
              <a:rPr lang="en-US" sz="4400" dirty="0">
                <a:solidFill>
                  <a:schemeClr val="bg1"/>
                </a:solidFill>
                <a:effectLst/>
                <a:ea typeface="Calibri" panose="020F0502020204030204" pitchFamily="34" charset="0"/>
                <a:cs typeface="Arial" panose="020B0604020202020204" pitchFamily="34" charset="0"/>
              </a:rPr>
              <a:t>SPIRIT EMPOWERED LEADERS</a:t>
            </a:r>
          </a:p>
          <a:p>
            <a:pPr algn="ctr"/>
            <a:r>
              <a:rPr lang="en-US" sz="4400" kern="0" dirty="0">
                <a:solidFill>
                  <a:schemeClr val="bg1"/>
                </a:solidFill>
                <a:ea typeface="Times New Roman" panose="02020603050405020304" pitchFamily="18" charset="0"/>
                <a:cs typeface="Arial" panose="020B0604020202020204" pitchFamily="34" charset="0"/>
              </a:rPr>
              <a:t>RECOGNIZE THEIR OWN INSIGNIFICANCE</a:t>
            </a:r>
            <a:endParaRPr lang="en-US" sz="4400" kern="0" dirty="0">
              <a:solidFill>
                <a:schemeClr val="bg1"/>
              </a:solidFill>
              <a:effectLst/>
              <a:ea typeface="Times New Roman" panose="02020603050405020304" pitchFamily="18" charset="0"/>
            </a:endParaRPr>
          </a:p>
          <a:p>
            <a:endParaRPr lang="en-US" sz="800" i="1" dirty="0">
              <a:solidFill>
                <a:schemeClr val="bg1"/>
              </a:solidFill>
            </a:endParaRPr>
          </a:p>
        </p:txBody>
      </p:sp>
    </p:spTree>
    <p:extLst>
      <p:ext uri="{BB962C8B-B14F-4D97-AF65-F5344CB8AC3E}">
        <p14:creationId xmlns:p14="http://schemas.microsoft.com/office/powerpoint/2010/main" val="264106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4708741" y="5022502"/>
            <a:ext cx="8870518" cy="1384995"/>
          </a:xfrm>
          <a:prstGeom prst="rect">
            <a:avLst/>
          </a:prstGeom>
          <a:noFill/>
        </p:spPr>
        <p:txBody>
          <a:bodyPr wrap="square" rtlCol="0">
            <a:spAutoFit/>
          </a:bodyPr>
          <a:lstStyle/>
          <a:p>
            <a:r>
              <a:rPr lang="en-US" sz="4000" b="0" u="none" strike="noStrike" dirty="0">
                <a:solidFill>
                  <a:schemeClr val="bg1"/>
                </a:solidFill>
                <a:effectLst/>
                <a:cs typeface="Calibri" panose="020F0502020204030204" pitchFamily="34" charset="0"/>
              </a:rPr>
              <a:t>He must increase, but I must decrease.</a:t>
            </a:r>
            <a:endParaRPr lang="en-US" sz="4000" kern="0" dirty="0">
              <a:solidFill>
                <a:schemeClr val="bg1"/>
              </a:solidFill>
              <a:effectLst/>
              <a:ea typeface="Times New Roman" panose="02020603050405020304" pitchFamily="18" charset="0"/>
              <a:cs typeface="Calibri" panose="020F0502020204030204" pitchFamily="34" charset="0"/>
            </a:endParaRPr>
          </a:p>
          <a:p>
            <a:endParaRPr lang="en-US" sz="800" i="1" dirty="0">
              <a:solidFill>
                <a:schemeClr val="bg1"/>
              </a:solidFill>
            </a:endParaRPr>
          </a:p>
          <a:p>
            <a:pPr algn="r">
              <a:spcAft>
                <a:spcPts val="1800"/>
              </a:spcAft>
            </a:pPr>
            <a:r>
              <a:rPr lang="en-US" sz="3600" i="1" dirty="0">
                <a:solidFill>
                  <a:schemeClr val="bg1"/>
                </a:solidFill>
              </a:rPr>
              <a:t>John 3:30</a:t>
            </a:r>
          </a:p>
        </p:txBody>
      </p:sp>
    </p:spTree>
    <p:extLst>
      <p:ext uri="{BB962C8B-B14F-4D97-AF65-F5344CB8AC3E}">
        <p14:creationId xmlns:p14="http://schemas.microsoft.com/office/powerpoint/2010/main" val="401776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yellow flame&#10;&#10;Description automatically generated">
            <a:extLst>
              <a:ext uri="{FF2B5EF4-FFF2-40B4-BE49-F238E27FC236}">
                <a16:creationId xmlns:a16="http://schemas.microsoft.com/office/drawing/2014/main" id="{F33E2C1E-4550-B720-FB09-3DDACEB6CD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8288000" cy="11449878"/>
          </a:xfrm>
          <a:prstGeom prst="rect">
            <a:avLst/>
          </a:prstGeom>
        </p:spPr>
      </p:pic>
      <p:sp>
        <p:nvSpPr>
          <p:cNvPr id="3" name="TextBox 2">
            <a:extLst>
              <a:ext uri="{FF2B5EF4-FFF2-40B4-BE49-F238E27FC236}">
                <a16:creationId xmlns:a16="http://schemas.microsoft.com/office/drawing/2014/main" id="{ADB7F5AF-BCC5-C25C-5685-0FB1864B4AE3}"/>
              </a:ext>
            </a:extLst>
          </p:cNvPr>
          <p:cNvSpPr txBox="1"/>
          <p:nvPr/>
        </p:nvSpPr>
        <p:spPr>
          <a:xfrm>
            <a:off x="2974988" y="4591615"/>
            <a:ext cx="12338023" cy="2246769"/>
          </a:xfrm>
          <a:prstGeom prst="rect">
            <a:avLst/>
          </a:prstGeom>
          <a:noFill/>
        </p:spPr>
        <p:txBody>
          <a:bodyPr wrap="square" rtlCol="0">
            <a:spAutoFit/>
          </a:bodyPr>
          <a:lstStyle/>
          <a:p>
            <a:pPr algn="ctr"/>
            <a:r>
              <a:rPr lang="en-US" sz="4000" b="0" u="none" strike="noStrike" dirty="0">
                <a:solidFill>
                  <a:schemeClr val="bg1"/>
                </a:solidFill>
                <a:effectLst/>
                <a:cs typeface="Calibri" panose="020F0502020204030204" pitchFamily="34" charset="0"/>
              </a:rPr>
              <a:t>Balaam’s donkey was anointed, but he wasn’t spirit-filled.</a:t>
            </a:r>
          </a:p>
          <a:p>
            <a:pPr algn="ctr"/>
            <a:endParaRPr lang="en-US" sz="2000" dirty="0">
              <a:solidFill>
                <a:schemeClr val="bg1"/>
              </a:solidFill>
              <a:cs typeface="Calibri" panose="020F0502020204030204" pitchFamily="34" charset="0"/>
            </a:endParaRPr>
          </a:p>
          <a:p>
            <a:pPr algn="ctr"/>
            <a:r>
              <a:rPr lang="en-US" sz="4000" b="0" u="none" strike="noStrike" dirty="0">
                <a:solidFill>
                  <a:schemeClr val="bg1"/>
                </a:solidFill>
                <a:effectLst/>
                <a:cs typeface="Calibri" panose="020F0502020204030204" pitchFamily="34" charset="0"/>
              </a:rPr>
              <a:t>Be careful who you follow…</a:t>
            </a:r>
          </a:p>
          <a:p>
            <a:pPr algn="ctr"/>
            <a:r>
              <a:rPr lang="en-US" sz="4000" b="0" u="none" strike="noStrike" dirty="0">
                <a:solidFill>
                  <a:schemeClr val="bg1"/>
                </a:solidFill>
                <a:effectLst/>
                <a:cs typeface="Calibri" panose="020F0502020204030204" pitchFamily="34" charset="0"/>
              </a:rPr>
              <a:t>There are a lot of anointed donkeys out there.</a:t>
            </a:r>
          </a:p>
        </p:txBody>
      </p:sp>
    </p:spTree>
    <p:extLst>
      <p:ext uri="{BB962C8B-B14F-4D97-AF65-F5344CB8AC3E}">
        <p14:creationId xmlns:p14="http://schemas.microsoft.com/office/powerpoint/2010/main" val="36345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72A5EEF-6CFA-4710-A075-C40AF71CCDE4}"/>
              </a:ext>
            </a:extLst>
          </p:cNvPr>
          <p:cNvSpPr txBox="1"/>
          <p:nvPr/>
        </p:nvSpPr>
        <p:spPr>
          <a:xfrm>
            <a:off x="10050639" y="6914445"/>
            <a:ext cx="3912306" cy="639534"/>
          </a:xfrm>
          <a:prstGeom prst="rect">
            <a:avLst/>
          </a:prstGeom>
          <a:noFill/>
        </p:spPr>
        <p:txBody>
          <a:bodyPr wrap="square" rtlCol="0">
            <a:spAutoFit/>
          </a:bodyPr>
          <a:lstStyle/>
          <a:p>
            <a:pPr algn="r"/>
            <a:r>
              <a:rPr lang="en-US" sz="3556" i="1" dirty="0">
                <a:solidFill>
                  <a:schemeClr val="bg1"/>
                </a:solidFill>
              </a:rPr>
              <a:t>Proverbs 4:23</a:t>
            </a:r>
          </a:p>
        </p:txBody>
      </p:sp>
      <p:pic>
        <p:nvPicPr>
          <p:cNvPr id="4" name="Picture 3" descr="A black background with white text&#10;&#10;Description automatically generated">
            <a:extLst>
              <a:ext uri="{FF2B5EF4-FFF2-40B4-BE49-F238E27FC236}">
                <a16:creationId xmlns:a16="http://schemas.microsoft.com/office/drawing/2014/main" id="{0AAB00A6-6139-0A17-74CB-B2A60056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939"/>
            <a:ext cx="18288000" cy="11449878"/>
          </a:xfrm>
          <a:prstGeom prst="rect">
            <a:avLst/>
          </a:prstGeom>
        </p:spPr>
      </p:pic>
    </p:spTree>
    <p:extLst>
      <p:ext uri="{BB962C8B-B14F-4D97-AF65-F5344CB8AC3E}">
        <p14:creationId xmlns:p14="http://schemas.microsoft.com/office/powerpoint/2010/main" val="1017092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3296</TotalTime>
  <Words>1173</Words>
  <Application>Microsoft Macintosh PowerPoint</Application>
  <PresentationFormat>Custom</PresentationFormat>
  <Paragraphs>84</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Johnson</dc:creator>
  <cp:lastModifiedBy>Gregg Johnsn</cp:lastModifiedBy>
  <cp:revision>249</cp:revision>
  <dcterms:created xsi:type="dcterms:W3CDTF">2020-06-25T20:53:08Z</dcterms:created>
  <dcterms:modified xsi:type="dcterms:W3CDTF">2024-04-28T10:36:23Z</dcterms:modified>
</cp:coreProperties>
</file>