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Alice" pitchFamily="2" charset="77"/>
      <p:regular r:id="rId15"/>
    </p:embeddedFont>
    <p:embeddedFont>
      <p:font typeface="Alice Bold" pitchFamily="2" charset="77"/>
      <p:regular r:id="rId16"/>
      <p:bold r:id="rId17"/>
    </p:embeddedFont>
    <p:embeddedFont>
      <p:font typeface="Nunito Sans Expanded" pitchFamily="2" charset="77"/>
      <p:regular r:id="rId18"/>
    </p:embeddedFont>
    <p:embeddedFont>
      <p:font typeface="Nunito Sans Expanded Bold" pitchFamily="2" charset="77"/>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6" autoAdjust="0"/>
  </p:normalViewPr>
  <p:slideViewPr>
    <p:cSldViewPr>
      <p:cViewPr varScale="1">
        <p:scale>
          <a:sx n="80" d="100"/>
          <a:sy n="80" d="100"/>
        </p:scale>
        <p:origin x="824" y="2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21.png"/><Relationship Id="rId17" Type="http://schemas.openxmlformats.org/officeDocument/2006/relationships/image" Target="../media/image14.svg"/><Relationship Id="rId2" Type="http://schemas.openxmlformats.org/officeDocument/2006/relationships/image" Target="../media/image5.png"/><Relationship Id="rId16"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4.svg"/><Relationship Id="rId15" Type="http://schemas.openxmlformats.org/officeDocument/2006/relationships/image" Target="../media/image18.sv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2.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20.sv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5400000">
            <a:off x="-3739" y="3739"/>
            <a:ext cx="4112594" cy="4105116"/>
          </a:xfrm>
          <a:custGeom>
            <a:avLst/>
            <a:gdLst/>
            <a:ahLst/>
            <a:cxnLst/>
            <a:rect l="l" t="t" r="r" b="b"/>
            <a:pathLst>
              <a:path w="4112594" h="4105116">
                <a:moveTo>
                  <a:pt x="0" y="0"/>
                </a:moveTo>
                <a:lnTo>
                  <a:pt x="4112594" y="0"/>
                </a:lnTo>
                <a:lnTo>
                  <a:pt x="4112594" y="4105116"/>
                </a:lnTo>
                <a:lnTo>
                  <a:pt x="0" y="41051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805522">
            <a:off x="-590555" y="-673259"/>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723647">
            <a:off x="11583234" y="6594850"/>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5" name="Freeform 5"/>
          <p:cNvSpPr/>
          <p:nvPr/>
        </p:nvSpPr>
        <p:spPr>
          <a:xfrm>
            <a:off x="14984025" y="8161361"/>
            <a:ext cx="4347651" cy="4693820"/>
          </a:xfrm>
          <a:custGeom>
            <a:avLst/>
            <a:gdLst/>
            <a:ahLst/>
            <a:cxnLst/>
            <a:rect l="l" t="t" r="r" b="b"/>
            <a:pathLst>
              <a:path w="4347651" h="4693820">
                <a:moveTo>
                  <a:pt x="0" y="0"/>
                </a:moveTo>
                <a:lnTo>
                  <a:pt x="4347651" y="0"/>
                </a:lnTo>
                <a:lnTo>
                  <a:pt x="4347651" y="4693820"/>
                </a:lnTo>
                <a:lnTo>
                  <a:pt x="0" y="46938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Freeform 6"/>
          <p:cNvSpPr/>
          <p:nvPr/>
        </p:nvSpPr>
        <p:spPr>
          <a:xfrm rot="-7572695">
            <a:off x="949664" y="1686992"/>
            <a:ext cx="1893330" cy="2747577"/>
          </a:xfrm>
          <a:custGeom>
            <a:avLst/>
            <a:gdLst/>
            <a:ahLst/>
            <a:cxnLst/>
            <a:rect l="l" t="t" r="r" b="b"/>
            <a:pathLst>
              <a:path w="1893330" h="2747577">
                <a:moveTo>
                  <a:pt x="0" y="0"/>
                </a:moveTo>
                <a:lnTo>
                  <a:pt x="1893331" y="0"/>
                </a:lnTo>
                <a:lnTo>
                  <a:pt x="1893331" y="2747577"/>
                </a:lnTo>
                <a:lnTo>
                  <a:pt x="0" y="2747577"/>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a:p>
        </p:txBody>
      </p:sp>
      <p:sp>
        <p:nvSpPr>
          <p:cNvPr id="7" name="Freeform 7"/>
          <p:cNvSpPr/>
          <p:nvPr/>
        </p:nvSpPr>
        <p:spPr>
          <a:xfrm rot="407627">
            <a:off x="14359607" y="7679090"/>
            <a:ext cx="1248836" cy="2350240"/>
          </a:xfrm>
          <a:custGeom>
            <a:avLst/>
            <a:gdLst/>
            <a:ahLst/>
            <a:cxnLst/>
            <a:rect l="l" t="t" r="r" b="b"/>
            <a:pathLst>
              <a:path w="1248836" h="2350240">
                <a:moveTo>
                  <a:pt x="0" y="0"/>
                </a:moveTo>
                <a:lnTo>
                  <a:pt x="1248836" y="0"/>
                </a:lnTo>
                <a:lnTo>
                  <a:pt x="1248836" y="2350240"/>
                </a:lnTo>
                <a:lnTo>
                  <a:pt x="0" y="235024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8" name="Freeform 8"/>
          <p:cNvSpPr/>
          <p:nvPr/>
        </p:nvSpPr>
        <p:spPr>
          <a:xfrm rot="-10574522">
            <a:off x="-64184" y="8925653"/>
            <a:ext cx="5451057" cy="1417275"/>
          </a:xfrm>
          <a:custGeom>
            <a:avLst/>
            <a:gdLst/>
            <a:ahLst/>
            <a:cxnLst/>
            <a:rect l="l" t="t" r="r" b="b"/>
            <a:pathLst>
              <a:path w="5451057" h="1417275">
                <a:moveTo>
                  <a:pt x="0" y="0"/>
                </a:moveTo>
                <a:lnTo>
                  <a:pt x="5451056" y="0"/>
                </a:lnTo>
                <a:lnTo>
                  <a:pt x="5451056" y="1417274"/>
                </a:lnTo>
                <a:lnTo>
                  <a:pt x="0" y="1417274"/>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9" name="Freeform 9"/>
          <p:cNvSpPr/>
          <p:nvPr/>
        </p:nvSpPr>
        <p:spPr>
          <a:xfrm rot="939697">
            <a:off x="3062292" y="9154201"/>
            <a:ext cx="5451057" cy="1417275"/>
          </a:xfrm>
          <a:custGeom>
            <a:avLst/>
            <a:gdLst/>
            <a:ahLst/>
            <a:cxnLst/>
            <a:rect l="l" t="t" r="r" b="b"/>
            <a:pathLst>
              <a:path w="5451057" h="1417275">
                <a:moveTo>
                  <a:pt x="0" y="0"/>
                </a:moveTo>
                <a:lnTo>
                  <a:pt x="5451056" y="0"/>
                </a:lnTo>
                <a:lnTo>
                  <a:pt x="5451056" y="1417274"/>
                </a:lnTo>
                <a:lnTo>
                  <a:pt x="0" y="1417274"/>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0" name="Freeform 10"/>
          <p:cNvSpPr/>
          <p:nvPr/>
        </p:nvSpPr>
        <p:spPr>
          <a:xfrm rot="-7628601">
            <a:off x="12995170" y="-122776"/>
            <a:ext cx="5092597" cy="1962965"/>
          </a:xfrm>
          <a:custGeom>
            <a:avLst/>
            <a:gdLst/>
            <a:ahLst/>
            <a:cxnLst/>
            <a:rect l="l" t="t" r="r" b="b"/>
            <a:pathLst>
              <a:path w="5092597" h="1962965">
                <a:moveTo>
                  <a:pt x="0" y="0"/>
                </a:moveTo>
                <a:lnTo>
                  <a:pt x="5092597" y="0"/>
                </a:lnTo>
                <a:lnTo>
                  <a:pt x="5092597" y="1962964"/>
                </a:lnTo>
                <a:lnTo>
                  <a:pt x="0" y="196296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1" name="Freeform 11"/>
          <p:cNvSpPr/>
          <p:nvPr/>
        </p:nvSpPr>
        <p:spPr>
          <a:xfrm rot="5132463">
            <a:off x="16675244" y="-600379"/>
            <a:ext cx="1739612" cy="2686659"/>
          </a:xfrm>
          <a:custGeom>
            <a:avLst/>
            <a:gdLst/>
            <a:ahLst/>
            <a:cxnLst/>
            <a:rect l="l" t="t" r="r" b="b"/>
            <a:pathLst>
              <a:path w="1739612" h="2686659">
                <a:moveTo>
                  <a:pt x="0" y="0"/>
                </a:moveTo>
                <a:lnTo>
                  <a:pt x="1739612" y="0"/>
                </a:lnTo>
                <a:lnTo>
                  <a:pt x="1739612" y="2686658"/>
                </a:lnTo>
                <a:lnTo>
                  <a:pt x="0" y="2686658"/>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txBody>
          <a:bodyPr/>
          <a:lstStyle/>
          <a:p>
            <a:endParaRPr lang="en-US"/>
          </a:p>
        </p:txBody>
      </p:sp>
      <p:sp>
        <p:nvSpPr>
          <p:cNvPr id="12" name="Freeform 12"/>
          <p:cNvSpPr/>
          <p:nvPr/>
        </p:nvSpPr>
        <p:spPr>
          <a:xfrm rot="5132463">
            <a:off x="14657301" y="-1856352"/>
            <a:ext cx="1739612" cy="2686659"/>
          </a:xfrm>
          <a:custGeom>
            <a:avLst/>
            <a:gdLst/>
            <a:ahLst/>
            <a:cxnLst/>
            <a:rect l="l" t="t" r="r" b="b"/>
            <a:pathLst>
              <a:path w="1739612" h="2686659">
                <a:moveTo>
                  <a:pt x="0" y="0"/>
                </a:moveTo>
                <a:lnTo>
                  <a:pt x="1739612" y="0"/>
                </a:lnTo>
                <a:lnTo>
                  <a:pt x="1739612" y="2686658"/>
                </a:lnTo>
                <a:lnTo>
                  <a:pt x="0" y="2686658"/>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txBody>
          <a:bodyPr/>
          <a:lstStyle/>
          <a:p>
            <a:endParaRPr lang="en-US"/>
          </a:p>
        </p:txBody>
      </p:sp>
      <p:sp>
        <p:nvSpPr>
          <p:cNvPr id="13" name="TextBox 13"/>
          <p:cNvSpPr txBox="1"/>
          <p:nvPr/>
        </p:nvSpPr>
        <p:spPr>
          <a:xfrm>
            <a:off x="4789809" y="3649064"/>
            <a:ext cx="10194215" cy="2173352"/>
          </a:xfrm>
          <a:prstGeom prst="rect">
            <a:avLst/>
          </a:prstGeom>
        </p:spPr>
        <p:txBody>
          <a:bodyPr wrap="square" lIns="0" tIns="0" rIns="0" bIns="0" rtlCol="0" anchor="t">
            <a:spAutoFit/>
          </a:bodyPr>
          <a:lstStyle/>
          <a:p>
            <a:pPr algn="ctr">
              <a:lnSpc>
                <a:spcPts val="8819"/>
              </a:lnSpc>
            </a:pPr>
            <a:r>
              <a:rPr lang="en-US" sz="6299" dirty="0">
                <a:solidFill>
                  <a:srgbClr val="000000"/>
                </a:solidFill>
                <a:latin typeface="Alice Bold"/>
              </a:rPr>
              <a:t>The Healthy Woman </a:t>
            </a:r>
            <a:r>
              <a:rPr lang="en-US" sz="6299">
                <a:solidFill>
                  <a:srgbClr val="000000"/>
                </a:solidFill>
                <a:latin typeface="Alice Bold"/>
              </a:rPr>
              <a:t>and the Feminist </a:t>
            </a:r>
            <a:r>
              <a:rPr lang="en-US" sz="6299" dirty="0">
                <a:solidFill>
                  <a:srgbClr val="000000"/>
                </a:solidFill>
                <a:latin typeface="Alice Bold"/>
              </a:rPr>
              <a:t>Lie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242058" y="2159966"/>
            <a:ext cx="14926297" cy="1555750"/>
          </a:xfrm>
          <a:prstGeom prst="rect">
            <a:avLst/>
          </a:prstGeom>
        </p:spPr>
        <p:txBody>
          <a:bodyPr lIns="0" tIns="0" rIns="0" bIns="0" rtlCol="0" anchor="t">
            <a:spAutoFit/>
          </a:bodyPr>
          <a:lstStyle/>
          <a:p>
            <a:pPr marL="0" lvl="0" indent="0">
              <a:lnSpc>
                <a:spcPts val="6049"/>
              </a:lnSpc>
              <a:spcBef>
                <a:spcPct val="0"/>
              </a:spcBef>
            </a:pPr>
            <a:r>
              <a:rPr lang="en-US" sz="5499">
                <a:solidFill>
                  <a:srgbClr val="3B3B3B"/>
                </a:solidFill>
                <a:latin typeface="Alice"/>
              </a:rPr>
              <a:t>What does God require of us, as women of God, as </a:t>
            </a:r>
            <a:r>
              <a:rPr lang="en-US" sz="5499">
                <a:solidFill>
                  <a:srgbClr val="3B3B3B"/>
                </a:solidFill>
                <a:latin typeface="Alice Bold"/>
              </a:rPr>
              <a:t>followers</a:t>
            </a:r>
            <a:r>
              <a:rPr lang="en-US" sz="5499" u="sng">
                <a:solidFill>
                  <a:srgbClr val="3B3B3B"/>
                </a:solidFill>
                <a:latin typeface="Alice Bold"/>
              </a:rPr>
              <a:t> </a:t>
            </a:r>
            <a:r>
              <a:rPr lang="en-US" sz="5499">
                <a:solidFill>
                  <a:srgbClr val="3B3B3B"/>
                </a:solidFill>
                <a:latin typeface="Alice"/>
              </a:rPr>
              <a:t>of God?</a:t>
            </a:r>
          </a:p>
        </p:txBody>
      </p:sp>
      <p:sp>
        <p:nvSpPr>
          <p:cNvPr id="8" name="TextBox 8"/>
          <p:cNvSpPr txBox="1"/>
          <p:nvPr/>
        </p:nvSpPr>
        <p:spPr>
          <a:xfrm>
            <a:off x="1028700" y="4657523"/>
            <a:ext cx="17259300" cy="4162425"/>
          </a:xfrm>
          <a:prstGeom prst="rect">
            <a:avLst/>
          </a:prstGeom>
        </p:spPr>
        <p:txBody>
          <a:bodyPr lIns="0" tIns="0" rIns="0" bIns="0" rtlCol="0" anchor="t">
            <a:spAutoFit/>
          </a:bodyPr>
          <a:lstStyle/>
          <a:p>
            <a:pPr>
              <a:lnSpc>
                <a:spcPts val="4199"/>
              </a:lnSpc>
            </a:pPr>
            <a:r>
              <a:rPr lang="en-US" sz="2999">
                <a:solidFill>
                  <a:srgbClr val="3B3B3B"/>
                </a:solidFill>
                <a:latin typeface="Nunito Sans Expanded"/>
              </a:rPr>
              <a:t>Micah 6:8 He has shown you, O mortal, what is good. And what does the</a:t>
            </a:r>
          </a:p>
          <a:p>
            <a:pPr>
              <a:lnSpc>
                <a:spcPts val="4199"/>
              </a:lnSpc>
            </a:pPr>
            <a:r>
              <a:rPr lang="en-US" sz="2999">
                <a:solidFill>
                  <a:srgbClr val="3B3B3B"/>
                </a:solidFill>
                <a:latin typeface="Nunito Sans Expanded"/>
              </a:rPr>
              <a:t>Lord require of you? To act justly and to love mercy and to walk humbly with your God.</a:t>
            </a:r>
          </a:p>
          <a:p>
            <a:pPr>
              <a:lnSpc>
                <a:spcPts val="4199"/>
              </a:lnSpc>
            </a:pPr>
            <a:endParaRPr lang="en-US" sz="2999">
              <a:solidFill>
                <a:srgbClr val="3B3B3B"/>
              </a:solidFill>
              <a:latin typeface="Nunito Sans Expanded"/>
            </a:endParaRPr>
          </a:p>
          <a:p>
            <a:pPr>
              <a:lnSpc>
                <a:spcPts val="4199"/>
              </a:lnSpc>
            </a:pPr>
            <a:r>
              <a:rPr lang="en-US" sz="2999">
                <a:solidFill>
                  <a:srgbClr val="3B3B3B"/>
                </a:solidFill>
                <a:latin typeface="Nunito Sans Expanded"/>
              </a:rPr>
              <a:t>Matthew 22:37-39 Jesus replied: "Love the Lord your God with all your heart and with all your soul and with all your mind. This is the first and greatest commandment. And the second is like it: `Love your neighbor as yourself.”</a:t>
            </a:r>
          </a:p>
          <a:p>
            <a:pPr>
              <a:lnSpc>
                <a:spcPts val="4199"/>
              </a:lnSpc>
            </a:pPr>
            <a:endParaRPr lang="en-US" sz="2999">
              <a:solidFill>
                <a:srgbClr val="3B3B3B"/>
              </a:solidFill>
              <a:latin typeface="Nunito Sans Expanded"/>
            </a:endParaRPr>
          </a:p>
        </p:txBody>
      </p:sp>
      <p:sp>
        <p:nvSpPr>
          <p:cNvPr id="9" name="Freeform 9"/>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3" name="Freeform 13"/>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074720" y="3821991"/>
            <a:ext cx="14926297" cy="1555750"/>
          </a:xfrm>
          <a:prstGeom prst="rect">
            <a:avLst/>
          </a:prstGeom>
        </p:spPr>
        <p:txBody>
          <a:bodyPr lIns="0" tIns="0" rIns="0" bIns="0" rtlCol="0" anchor="t">
            <a:spAutoFit/>
          </a:bodyPr>
          <a:lstStyle/>
          <a:p>
            <a:pPr marL="1187449" lvl="1" indent="-593725">
              <a:lnSpc>
                <a:spcPts val="6049"/>
              </a:lnSpc>
              <a:buAutoNum type="arabicPeriod"/>
            </a:pPr>
            <a:r>
              <a:rPr lang="en-US" sz="5499">
                <a:solidFill>
                  <a:srgbClr val="3B3B3B"/>
                </a:solidFill>
                <a:latin typeface="Alice"/>
              </a:rPr>
              <a:t>   She </a:t>
            </a:r>
            <a:r>
              <a:rPr lang="en-US" sz="5499">
                <a:solidFill>
                  <a:srgbClr val="3B3B3B"/>
                </a:solidFill>
                <a:latin typeface="Alice Bold"/>
              </a:rPr>
              <a:t>walks</a:t>
            </a:r>
            <a:r>
              <a:rPr lang="en-US" sz="5499">
                <a:solidFill>
                  <a:srgbClr val="3B3B3B"/>
                </a:solidFill>
                <a:latin typeface="Alice"/>
              </a:rPr>
              <a:t> with God not the world</a:t>
            </a:r>
          </a:p>
          <a:p>
            <a:pPr>
              <a:lnSpc>
                <a:spcPts val="6049"/>
              </a:lnSpc>
              <a:spcBef>
                <a:spcPct val="0"/>
              </a:spcBef>
            </a:pPr>
            <a:endParaRPr lang="en-US" sz="5499">
              <a:solidFill>
                <a:srgbClr val="3B3B3B"/>
              </a:solidFill>
              <a:latin typeface="Alice"/>
            </a:endParaRPr>
          </a:p>
        </p:txBody>
      </p:sp>
      <p:sp>
        <p:nvSpPr>
          <p:cNvPr id="8" name="TextBox 8"/>
          <p:cNvSpPr txBox="1"/>
          <p:nvPr/>
        </p:nvSpPr>
        <p:spPr>
          <a:xfrm>
            <a:off x="1290858" y="5590340"/>
            <a:ext cx="14986397" cy="2114550"/>
          </a:xfrm>
          <a:prstGeom prst="rect">
            <a:avLst/>
          </a:prstGeom>
        </p:spPr>
        <p:txBody>
          <a:bodyPr lIns="0" tIns="0" rIns="0" bIns="0" rtlCol="0" anchor="t">
            <a:spAutoFit/>
          </a:bodyPr>
          <a:lstStyle/>
          <a:p>
            <a:pPr>
              <a:lnSpc>
                <a:spcPts val="4200"/>
              </a:lnSpc>
            </a:pPr>
            <a:r>
              <a:rPr lang="en-US" sz="3000">
                <a:solidFill>
                  <a:srgbClr val="3B3B3B"/>
                </a:solidFill>
                <a:latin typeface="Nunito Sans Expanded"/>
              </a:rPr>
              <a:t>Colossians 2:6  As you therefore have received Christ Jesus the Lord,</a:t>
            </a:r>
          </a:p>
          <a:p>
            <a:pPr>
              <a:lnSpc>
                <a:spcPts val="4200"/>
              </a:lnSpc>
            </a:pPr>
            <a:r>
              <a:rPr lang="en-US" sz="3000">
                <a:solidFill>
                  <a:srgbClr val="3B3B3B"/>
                </a:solidFill>
                <a:latin typeface="Nunito Sans Expanded"/>
              </a:rPr>
              <a:t>so walk in Him.</a:t>
            </a: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p:txBody>
      </p:sp>
      <p:sp>
        <p:nvSpPr>
          <p:cNvPr id="9" name="Freeform 9"/>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rot="187391">
            <a:off x="10743290" y="7727532"/>
            <a:ext cx="876111" cy="1648792"/>
          </a:xfrm>
          <a:custGeom>
            <a:avLst/>
            <a:gdLst/>
            <a:ahLst/>
            <a:cxnLst/>
            <a:rect l="l" t="t" r="r" b="b"/>
            <a:pathLst>
              <a:path w="876111" h="1648792">
                <a:moveTo>
                  <a:pt x="0" y="0"/>
                </a:moveTo>
                <a:lnTo>
                  <a:pt x="876111" y="0"/>
                </a:lnTo>
                <a:lnTo>
                  <a:pt x="876111" y="1648791"/>
                </a:lnTo>
                <a:lnTo>
                  <a:pt x="0" y="1648791"/>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a:p>
        </p:txBody>
      </p:sp>
      <p:sp>
        <p:nvSpPr>
          <p:cNvPr id="11" name="Freeform 11"/>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2" name="Freeform 12"/>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3" name="Freeform 13"/>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4" name="Freeform 14"/>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txBody>
          <a:bodyPr/>
          <a:lstStyle/>
          <a:p>
            <a:endParaRPr lang="en-US"/>
          </a:p>
        </p:txBody>
      </p:sp>
      <p:sp>
        <p:nvSpPr>
          <p:cNvPr id="15" name="TextBox 15"/>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290858" y="3655021"/>
            <a:ext cx="14926297" cy="3079750"/>
          </a:xfrm>
          <a:prstGeom prst="rect">
            <a:avLst/>
          </a:prstGeom>
        </p:spPr>
        <p:txBody>
          <a:bodyPr lIns="0" tIns="0" rIns="0" bIns="0" rtlCol="0" anchor="t">
            <a:spAutoFit/>
          </a:bodyPr>
          <a:lstStyle/>
          <a:p>
            <a:pPr>
              <a:lnSpc>
                <a:spcPts val="6049"/>
              </a:lnSpc>
            </a:pPr>
            <a:r>
              <a:rPr lang="en-US" sz="5499">
                <a:solidFill>
                  <a:srgbClr val="3B3B3B"/>
                </a:solidFill>
                <a:latin typeface="Alice"/>
              </a:rPr>
              <a:t>2.    She is </a:t>
            </a:r>
            <a:r>
              <a:rPr lang="en-US" sz="5499">
                <a:solidFill>
                  <a:srgbClr val="3B3B3B"/>
                </a:solidFill>
                <a:latin typeface="Alice Bold"/>
              </a:rPr>
              <a:t>filled</a:t>
            </a:r>
            <a:r>
              <a:rPr lang="en-US" sz="5499">
                <a:solidFill>
                  <a:srgbClr val="3B3B3B"/>
                </a:solidFill>
                <a:latin typeface="Alice"/>
              </a:rPr>
              <a:t> with the Spirit not self or what others </a:t>
            </a:r>
            <a:r>
              <a:rPr lang="en-US" sz="5499">
                <a:solidFill>
                  <a:srgbClr val="3B3B3B"/>
                </a:solidFill>
                <a:latin typeface="Alice Bold"/>
              </a:rPr>
              <a:t>expect</a:t>
            </a:r>
          </a:p>
          <a:p>
            <a:pPr>
              <a:lnSpc>
                <a:spcPts val="6049"/>
              </a:lnSpc>
            </a:pPr>
            <a:endParaRPr lang="en-US" sz="5499">
              <a:solidFill>
                <a:srgbClr val="3B3B3B"/>
              </a:solidFill>
              <a:latin typeface="Alice Bold"/>
            </a:endParaRPr>
          </a:p>
          <a:p>
            <a:pPr>
              <a:lnSpc>
                <a:spcPts val="6049"/>
              </a:lnSpc>
              <a:spcBef>
                <a:spcPct val="0"/>
              </a:spcBef>
            </a:pPr>
            <a:endParaRPr lang="en-US" sz="5499">
              <a:solidFill>
                <a:srgbClr val="3B3B3B"/>
              </a:solidFill>
              <a:latin typeface="Alice Bold"/>
            </a:endParaRPr>
          </a:p>
        </p:txBody>
      </p:sp>
      <p:sp>
        <p:nvSpPr>
          <p:cNvPr id="8" name="Freeform 8"/>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2" name="Freeform 12"/>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3" name="TextBox 13"/>
          <p:cNvSpPr txBox="1"/>
          <p:nvPr/>
        </p:nvSpPr>
        <p:spPr>
          <a:xfrm>
            <a:off x="675550" y="5667056"/>
            <a:ext cx="17299340" cy="5902253"/>
          </a:xfrm>
          <a:prstGeom prst="rect">
            <a:avLst/>
          </a:prstGeom>
        </p:spPr>
        <p:txBody>
          <a:bodyPr lIns="0" tIns="0" rIns="0" bIns="0" rtlCol="0" anchor="t">
            <a:spAutoFit/>
          </a:bodyPr>
          <a:lstStyle/>
          <a:p>
            <a:pPr>
              <a:lnSpc>
                <a:spcPts val="3780"/>
              </a:lnSpc>
            </a:pPr>
            <a:r>
              <a:rPr lang="en-US" sz="2700">
                <a:solidFill>
                  <a:srgbClr val="3B3B3B"/>
                </a:solidFill>
                <a:latin typeface="Nunito Sans Expanded"/>
              </a:rPr>
              <a:t>Philippians 2:3-4 Do nothing out of selfish ambition or vain conceit. Rather, in humility value others above yourselves, not looking to your own interests but each of you to the interests of the others.</a:t>
            </a:r>
          </a:p>
          <a:p>
            <a:pPr>
              <a:lnSpc>
                <a:spcPts val="1680"/>
              </a:lnSpc>
            </a:pPr>
            <a:endParaRPr lang="en-US" sz="2700">
              <a:solidFill>
                <a:srgbClr val="3B3B3B"/>
              </a:solidFill>
              <a:latin typeface="Nunito Sans Expanded"/>
            </a:endParaRPr>
          </a:p>
          <a:p>
            <a:pPr>
              <a:lnSpc>
                <a:spcPts val="3780"/>
              </a:lnSpc>
            </a:pPr>
            <a:r>
              <a:rPr lang="en-US" sz="2700">
                <a:solidFill>
                  <a:srgbClr val="3B3B3B"/>
                </a:solidFill>
                <a:latin typeface="Nunito Sans Expanded"/>
              </a:rPr>
              <a:t>Galations 5:25-26 Since we live by the Spirit, let us keep in step with the Spirit. Let us not become conceited, provoking and envying each other.</a:t>
            </a:r>
          </a:p>
          <a:p>
            <a:pPr>
              <a:lnSpc>
                <a:spcPts val="1120"/>
              </a:lnSpc>
            </a:pPr>
            <a:endParaRPr lang="en-US" sz="2700">
              <a:solidFill>
                <a:srgbClr val="3B3B3B"/>
              </a:solidFill>
              <a:latin typeface="Nunito Sans Expanded"/>
            </a:endParaRPr>
          </a:p>
          <a:p>
            <a:pPr>
              <a:lnSpc>
                <a:spcPts val="3780"/>
              </a:lnSpc>
            </a:pPr>
            <a:r>
              <a:rPr lang="en-US" sz="2700">
                <a:solidFill>
                  <a:srgbClr val="3B3B3B"/>
                </a:solidFill>
                <a:latin typeface="Nunito Sans Expanded"/>
              </a:rPr>
              <a:t>You’ll be more effective and accomplish more for Christ in wherever He has you in 1 year of flowing in the </a:t>
            </a:r>
            <a:r>
              <a:rPr lang="en-US" sz="2700" u="sng">
                <a:solidFill>
                  <a:srgbClr val="3B3B3B"/>
                </a:solidFill>
                <a:latin typeface="Nunito Sans Expanded Bold"/>
              </a:rPr>
              <a:t>Spirit</a:t>
            </a:r>
            <a:r>
              <a:rPr lang="en-US" sz="2700">
                <a:solidFill>
                  <a:srgbClr val="3B3B3B"/>
                </a:solidFill>
                <a:latin typeface="Nunito Sans Expanded"/>
              </a:rPr>
              <a:t> than a lifetime of trying to do it all yourself.</a:t>
            </a:r>
          </a:p>
          <a:p>
            <a:pPr>
              <a:lnSpc>
                <a:spcPts val="1680"/>
              </a:lnSpc>
            </a:pPr>
            <a:endParaRPr lang="en-US" sz="2700">
              <a:solidFill>
                <a:srgbClr val="3B3B3B"/>
              </a:solidFill>
              <a:latin typeface="Nunito Sans Expanded"/>
            </a:endParaRPr>
          </a:p>
          <a:p>
            <a:pPr>
              <a:lnSpc>
                <a:spcPts val="3780"/>
              </a:lnSpc>
            </a:pPr>
            <a:r>
              <a:rPr lang="en-US" sz="2700">
                <a:solidFill>
                  <a:srgbClr val="3B3B3B"/>
                </a:solidFill>
                <a:latin typeface="Nunito Sans Expanded"/>
              </a:rPr>
              <a:t>John 3:30 He must increase and I must decrease.</a:t>
            </a:r>
          </a:p>
          <a:p>
            <a:pPr>
              <a:lnSpc>
                <a:spcPts val="4199"/>
              </a:lnSpc>
            </a:pPr>
            <a:endParaRPr lang="en-US" sz="2700">
              <a:solidFill>
                <a:srgbClr val="3B3B3B"/>
              </a:solidFill>
              <a:latin typeface="Nunito Sans Expanded"/>
            </a:endParaRPr>
          </a:p>
          <a:p>
            <a:pPr>
              <a:lnSpc>
                <a:spcPts val="4199"/>
              </a:lnSpc>
            </a:pPr>
            <a:endParaRPr lang="en-US" sz="2700">
              <a:solidFill>
                <a:srgbClr val="3B3B3B"/>
              </a:solidFill>
              <a:latin typeface="Nunito Sans Expanded"/>
            </a:endParaRPr>
          </a:p>
          <a:p>
            <a:pPr>
              <a:lnSpc>
                <a:spcPts val="4199"/>
              </a:lnSpc>
            </a:pPr>
            <a:endParaRPr lang="en-US" sz="2700">
              <a:solidFill>
                <a:srgbClr val="3B3B3B"/>
              </a:solidFill>
              <a:latin typeface="Nunito Sans Expanded"/>
            </a:endParaRPr>
          </a:p>
        </p:txBody>
      </p:sp>
      <p:sp>
        <p:nvSpPr>
          <p:cNvPr id="14" name="TextBox 14"/>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290858" y="3655021"/>
            <a:ext cx="14926297" cy="3079750"/>
          </a:xfrm>
          <a:prstGeom prst="rect">
            <a:avLst/>
          </a:prstGeom>
        </p:spPr>
        <p:txBody>
          <a:bodyPr lIns="0" tIns="0" rIns="0" bIns="0" rtlCol="0" anchor="t">
            <a:spAutoFit/>
          </a:bodyPr>
          <a:lstStyle/>
          <a:p>
            <a:pPr>
              <a:lnSpc>
                <a:spcPts val="6049"/>
              </a:lnSpc>
            </a:pPr>
            <a:r>
              <a:rPr lang="en-US" sz="5499">
                <a:solidFill>
                  <a:srgbClr val="3B3B3B"/>
                </a:solidFill>
                <a:latin typeface="Alice"/>
              </a:rPr>
              <a:t>3.   She </a:t>
            </a:r>
            <a:r>
              <a:rPr lang="en-US" sz="5499">
                <a:solidFill>
                  <a:srgbClr val="3B3B3B"/>
                </a:solidFill>
                <a:latin typeface="Alice Bold"/>
              </a:rPr>
              <a:t>listens</a:t>
            </a:r>
            <a:r>
              <a:rPr lang="en-US" sz="5499">
                <a:solidFill>
                  <a:srgbClr val="3B3B3B"/>
                </a:solidFill>
                <a:latin typeface="Alice"/>
              </a:rPr>
              <a:t> to God not the world</a:t>
            </a: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spcBef>
                <a:spcPct val="0"/>
              </a:spcBef>
            </a:pPr>
            <a:endParaRPr lang="en-US" sz="5499">
              <a:solidFill>
                <a:srgbClr val="3B3B3B"/>
              </a:solidFill>
              <a:latin typeface="Alice"/>
            </a:endParaRPr>
          </a:p>
        </p:txBody>
      </p:sp>
      <p:sp>
        <p:nvSpPr>
          <p:cNvPr id="8" name="Freeform 8"/>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2" name="Freeform 12"/>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3" name="TextBox 13"/>
          <p:cNvSpPr txBox="1"/>
          <p:nvPr/>
        </p:nvSpPr>
        <p:spPr>
          <a:xfrm>
            <a:off x="584505" y="5366578"/>
            <a:ext cx="17299340" cy="3181350"/>
          </a:xfrm>
          <a:prstGeom prst="rect">
            <a:avLst/>
          </a:prstGeom>
        </p:spPr>
        <p:txBody>
          <a:bodyPr lIns="0" tIns="0" rIns="0" bIns="0" rtlCol="0" anchor="t">
            <a:spAutoFit/>
          </a:bodyPr>
          <a:lstStyle/>
          <a:p>
            <a:pPr>
              <a:lnSpc>
                <a:spcPts val="4200"/>
              </a:lnSpc>
            </a:pPr>
            <a:r>
              <a:rPr lang="en-US" sz="3000">
                <a:solidFill>
                  <a:srgbClr val="3B3B3B"/>
                </a:solidFill>
                <a:latin typeface="Nunito Sans Expanded"/>
              </a:rPr>
              <a:t>Revelation 2:7  Whoever has ears, let them hear what the Spirit says to the churches.</a:t>
            </a: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p:txBody>
      </p:sp>
      <p:sp>
        <p:nvSpPr>
          <p:cNvPr id="14" name="TextBox 14"/>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239547" y="3508478"/>
            <a:ext cx="14926297" cy="3079750"/>
          </a:xfrm>
          <a:prstGeom prst="rect">
            <a:avLst/>
          </a:prstGeom>
        </p:spPr>
        <p:txBody>
          <a:bodyPr lIns="0" tIns="0" rIns="0" bIns="0" rtlCol="0" anchor="t">
            <a:spAutoFit/>
          </a:bodyPr>
          <a:lstStyle/>
          <a:p>
            <a:pPr>
              <a:lnSpc>
                <a:spcPts val="6049"/>
              </a:lnSpc>
            </a:pPr>
            <a:r>
              <a:rPr lang="en-US" sz="5499">
                <a:solidFill>
                  <a:srgbClr val="3B3B3B"/>
                </a:solidFill>
                <a:latin typeface="Alice"/>
              </a:rPr>
              <a:t>3.   She </a:t>
            </a:r>
            <a:r>
              <a:rPr lang="en-US" sz="5499">
                <a:solidFill>
                  <a:srgbClr val="3B3B3B"/>
                </a:solidFill>
                <a:latin typeface="Alice Bold"/>
              </a:rPr>
              <a:t>listens</a:t>
            </a:r>
            <a:r>
              <a:rPr lang="en-US" sz="5499">
                <a:solidFill>
                  <a:srgbClr val="3B3B3B"/>
                </a:solidFill>
                <a:latin typeface="Alice"/>
              </a:rPr>
              <a:t> to God not the world</a:t>
            </a: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spcBef>
                <a:spcPct val="0"/>
              </a:spcBef>
            </a:pPr>
            <a:endParaRPr lang="en-US" sz="5499">
              <a:solidFill>
                <a:srgbClr val="3B3B3B"/>
              </a:solidFill>
              <a:latin typeface="Alice"/>
            </a:endParaRPr>
          </a:p>
        </p:txBody>
      </p:sp>
      <p:sp>
        <p:nvSpPr>
          <p:cNvPr id="8" name="Freeform 8"/>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2" name="Freeform 12"/>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3" name="TextBox 13"/>
          <p:cNvSpPr txBox="1"/>
          <p:nvPr/>
        </p:nvSpPr>
        <p:spPr>
          <a:xfrm>
            <a:off x="1074720" y="4905207"/>
            <a:ext cx="17299340" cy="5094794"/>
          </a:xfrm>
          <a:prstGeom prst="rect">
            <a:avLst/>
          </a:prstGeom>
        </p:spPr>
        <p:txBody>
          <a:bodyPr lIns="0" tIns="0" rIns="0" bIns="0" rtlCol="0" anchor="t">
            <a:spAutoFit/>
          </a:bodyPr>
          <a:lstStyle/>
          <a:p>
            <a:pPr>
              <a:lnSpc>
                <a:spcPts val="3780"/>
              </a:lnSpc>
            </a:pPr>
            <a:r>
              <a:rPr lang="en-US" sz="2700" u="sng">
                <a:solidFill>
                  <a:srgbClr val="3B3B3B"/>
                </a:solidFill>
                <a:latin typeface="Nunito Sans Expanded Bold"/>
              </a:rPr>
              <a:t>Rahab</a:t>
            </a:r>
            <a:r>
              <a:rPr lang="en-US" sz="2700">
                <a:solidFill>
                  <a:srgbClr val="3B3B3B"/>
                </a:solidFill>
                <a:latin typeface="Nunito Sans Expanded"/>
              </a:rPr>
              <a:t> - Joshua 2</a:t>
            </a:r>
          </a:p>
          <a:p>
            <a:pPr>
              <a:lnSpc>
                <a:spcPts val="1679"/>
              </a:lnSpc>
            </a:pPr>
            <a:endParaRPr lang="en-US" sz="2700">
              <a:solidFill>
                <a:srgbClr val="3B3B3B"/>
              </a:solidFill>
              <a:latin typeface="Nunito Sans Expanded"/>
            </a:endParaRPr>
          </a:p>
          <a:p>
            <a:pPr marL="582931" lvl="1" indent="-291466">
              <a:lnSpc>
                <a:spcPts val="3780"/>
              </a:lnSpc>
              <a:buFont typeface="Arial"/>
              <a:buChar char="•"/>
            </a:pPr>
            <a:r>
              <a:rPr lang="en-US" sz="2700">
                <a:solidFill>
                  <a:srgbClr val="3B3B3B"/>
                </a:solidFill>
                <a:latin typeface="Nunito Sans Expanded"/>
              </a:rPr>
              <a:t>She took God at </a:t>
            </a:r>
            <a:r>
              <a:rPr lang="en-US" sz="2700" u="sng">
                <a:solidFill>
                  <a:srgbClr val="3B3B3B"/>
                </a:solidFill>
                <a:latin typeface="Nunito Sans Expanded Bold"/>
              </a:rPr>
              <a:t>His word</a:t>
            </a:r>
            <a:r>
              <a:rPr lang="en-US" sz="2700">
                <a:solidFill>
                  <a:srgbClr val="3B3B3B"/>
                </a:solidFill>
                <a:latin typeface="Nunito Sans Expanded"/>
              </a:rPr>
              <a:t> when God said the Israelites were to inhabit</a:t>
            </a:r>
          </a:p>
          <a:p>
            <a:pPr marL="582931" lvl="1" indent="-291466" algn="l">
              <a:lnSpc>
                <a:spcPts val="3780"/>
              </a:lnSpc>
              <a:buFont typeface="Arial"/>
              <a:buChar char="•"/>
            </a:pPr>
            <a:r>
              <a:rPr lang="en-US" sz="2700">
                <a:solidFill>
                  <a:srgbClr val="3B3B3B"/>
                </a:solidFill>
                <a:latin typeface="Nunito Sans Expanded"/>
              </a:rPr>
              <a:t>the land</a:t>
            </a:r>
          </a:p>
          <a:p>
            <a:pPr marL="582931" lvl="1" indent="-291466">
              <a:lnSpc>
                <a:spcPts val="3780"/>
              </a:lnSpc>
              <a:buFont typeface="Arial"/>
              <a:buChar char="•"/>
            </a:pPr>
            <a:r>
              <a:rPr lang="en-US" sz="2700">
                <a:solidFill>
                  <a:srgbClr val="3B3B3B"/>
                </a:solidFill>
                <a:latin typeface="Nunito Sans Expanded"/>
              </a:rPr>
              <a:t>When all the other residents of Jericho were prepared to do battle with</a:t>
            </a:r>
          </a:p>
          <a:p>
            <a:pPr marL="582931" lvl="1" indent="-291466">
              <a:lnSpc>
                <a:spcPts val="3780"/>
              </a:lnSpc>
              <a:buFont typeface="Arial"/>
              <a:buChar char="•"/>
            </a:pPr>
            <a:r>
              <a:rPr lang="en-US" sz="2700">
                <a:solidFill>
                  <a:srgbClr val="3B3B3B"/>
                </a:solidFill>
                <a:latin typeface="Nunito Sans Expanded"/>
              </a:rPr>
              <a:t>the Israelites, Rahab </a:t>
            </a:r>
            <a:r>
              <a:rPr lang="en-US" sz="2700" u="sng">
                <a:solidFill>
                  <a:srgbClr val="3B3B3B"/>
                </a:solidFill>
                <a:latin typeface="Nunito Sans Expanded Bold"/>
              </a:rPr>
              <a:t>protected </a:t>
            </a:r>
            <a:r>
              <a:rPr lang="en-US" sz="2700">
                <a:solidFill>
                  <a:srgbClr val="3B3B3B"/>
                </a:solidFill>
                <a:latin typeface="Nunito Sans Expanded"/>
              </a:rPr>
              <a:t>them</a:t>
            </a:r>
          </a:p>
          <a:p>
            <a:pPr marL="582931" lvl="1" indent="-291466">
              <a:lnSpc>
                <a:spcPts val="3780"/>
              </a:lnSpc>
              <a:buFont typeface="Arial"/>
              <a:buChar char="•"/>
            </a:pPr>
            <a:r>
              <a:rPr lang="en-US" sz="2700">
                <a:solidFill>
                  <a:srgbClr val="3B3B3B"/>
                </a:solidFill>
                <a:latin typeface="Nunito Sans Expanded"/>
              </a:rPr>
              <a:t>Rahab </a:t>
            </a:r>
            <a:r>
              <a:rPr lang="en-US" sz="2700" u="sng">
                <a:solidFill>
                  <a:srgbClr val="3B3B3B"/>
                </a:solidFill>
                <a:latin typeface="Nunito Sans Expanded Bold"/>
              </a:rPr>
              <a:t>believed </a:t>
            </a:r>
            <a:r>
              <a:rPr lang="en-US" sz="2700">
                <a:solidFill>
                  <a:srgbClr val="3B3B3B"/>
                </a:solidFill>
                <a:latin typeface="Nunito Sans Expanded"/>
              </a:rPr>
              <a:t>God and did something about it</a:t>
            </a:r>
          </a:p>
          <a:p>
            <a:pPr>
              <a:lnSpc>
                <a:spcPts val="980"/>
              </a:lnSpc>
            </a:pPr>
            <a:endParaRPr lang="en-US" sz="2700">
              <a:solidFill>
                <a:srgbClr val="3B3B3B"/>
              </a:solidFill>
              <a:latin typeface="Nunito Sans Expanded"/>
            </a:endParaRPr>
          </a:p>
          <a:p>
            <a:pPr>
              <a:lnSpc>
                <a:spcPts val="3780"/>
              </a:lnSpc>
            </a:pPr>
            <a:r>
              <a:rPr lang="en-US" sz="2700">
                <a:solidFill>
                  <a:srgbClr val="3B3B3B"/>
                </a:solidFill>
                <a:latin typeface="Nunito Sans Expanded"/>
              </a:rPr>
              <a:t>James 2:25-26 Was not even Rahab the prostitute considered righteous</a:t>
            </a:r>
          </a:p>
          <a:p>
            <a:pPr>
              <a:lnSpc>
                <a:spcPts val="3780"/>
              </a:lnSpc>
            </a:pPr>
            <a:r>
              <a:rPr lang="en-US" sz="2700">
                <a:solidFill>
                  <a:srgbClr val="3B3B3B"/>
                </a:solidFill>
                <a:latin typeface="Nunito Sans Expanded"/>
              </a:rPr>
              <a:t>For what she did when she gave lodging to the spies and sent them off in a different direction? As the body without the spirit is dead, so faith without deeds is dead.</a:t>
            </a:r>
          </a:p>
          <a:p>
            <a:pPr>
              <a:lnSpc>
                <a:spcPts val="4199"/>
              </a:lnSpc>
            </a:pPr>
            <a:endParaRPr lang="en-US" sz="2700">
              <a:solidFill>
                <a:srgbClr val="3B3B3B"/>
              </a:solidFill>
              <a:latin typeface="Nunito Sans Expanded"/>
            </a:endParaRPr>
          </a:p>
        </p:txBody>
      </p:sp>
      <p:sp>
        <p:nvSpPr>
          <p:cNvPr id="14" name="TextBox 14"/>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074720" y="3361259"/>
            <a:ext cx="14926297" cy="4603750"/>
          </a:xfrm>
          <a:prstGeom prst="rect">
            <a:avLst/>
          </a:prstGeom>
        </p:spPr>
        <p:txBody>
          <a:bodyPr lIns="0" tIns="0" rIns="0" bIns="0" rtlCol="0" anchor="t">
            <a:spAutoFit/>
          </a:bodyPr>
          <a:lstStyle/>
          <a:p>
            <a:pPr>
              <a:lnSpc>
                <a:spcPts val="6049"/>
              </a:lnSpc>
            </a:pPr>
            <a:r>
              <a:rPr lang="en-US" sz="5499">
                <a:solidFill>
                  <a:srgbClr val="3B3B3B"/>
                </a:solidFill>
                <a:latin typeface="Alice"/>
              </a:rPr>
              <a:t>4.   Her </a:t>
            </a:r>
            <a:r>
              <a:rPr lang="en-US" sz="5499">
                <a:solidFill>
                  <a:srgbClr val="3B3B3B"/>
                </a:solidFill>
                <a:latin typeface="Alice Bold"/>
              </a:rPr>
              <a:t>goal </a:t>
            </a:r>
            <a:r>
              <a:rPr lang="en-US" sz="5499">
                <a:solidFill>
                  <a:srgbClr val="3B3B3B"/>
                </a:solidFill>
                <a:latin typeface="Alice"/>
              </a:rPr>
              <a:t>is pleasing God not the world – </a:t>
            </a:r>
            <a:r>
              <a:rPr lang="en-US" sz="5499">
                <a:solidFill>
                  <a:srgbClr val="3B3B3B"/>
                </a:solidFill>
                <a:latin typeface="Alice Bold"/>
              </a:rPr>
              <a:t>motives</a:t>
            </a:r>
            <a:r>
              <a:rPr lang="en-US" sz="5499">
                <a:solidFill>
                  <a:srgbClr val="3B3B3B"/>
                </a:solidFill>
                <a:latin typeface="Alice"/>
              </a:rPr>
              <a:t> matter – why do you do what you do?</a:t>
            </a: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spcBef>
                <a:spcPct val="0"/>
              </a:spcBef>
            </a:pPr>
            <a:endParaRPr lang="en-US" sz="5499">
              <a:solidFill>
                <a:srgbClr val="3B3B3B"/>
              </a:solidFill>
              <a:latin typeface="Alice"/>
            </a:endParaRPr>
          </a:p>
        </p:txBody>
      </p:sp>
      <p:sp>
        <p:nvSpPr>
          <p:cNvPr id="8" name="Freeform 8"/>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2" name="Freeform 12"/>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3" name="TextBox 13"/>
          <p:cNvSpPr txBox="1"/>
          <p:nvPr/>
        </p:nvSpPr>
        <p:spPr>
          <a:xfrm>
            <a:off x="675550" y="5596459"/>
            <a:ext cx="17299340" cy="7461885"/>
          </a:xfrm>
          <a:prstGeom prst="rect">
            <a:avLst/>
          </a:prstGeom>
        </p:spPr>
        <p:txBody>
          <a:bodyPr lIns="0" tIns="0" rIns="0" bIns="0" rtlCol="0" anchor="t">
            <a:spAutoFit/>
          </a:bodyPr>
          <a:lstStyle/>
          <a:p>
            <a:pPr>
              <a:lnSpc>
                <a:spcPts val="3779"/>
              </a:lnSpc>
            </a:pPr>
            <a:r>
              <a:rPr lang="en-US" sz="2700">
                <a:solidFill>
                  <a:srgbClr val="3B3B3B"/>
                </a:solidFill>
                <a:latin typeface="Nunito Sans Expanded"/>
              </a:rPr>
              <a:t>Ephesians 6:7-8 Serve wholeheartedly, as if you were serving the Lord, not people, because you know that the Lord will reward each one for whatever good they do, whether they are slave or free.</a:t>
            </a:r>
          </a:p>
          <a:p>
            <a:pPr>
              <a:lnSpc>
                <a:spcPts val="3779"/>
              </a:lnSpc>
            </a:pPr>
            <a:endParaRPr lang="en-US" sz="2700">
              <a:solidFill>
                <a:srgbClr val="3B3B3B"/>
              </a:solidFill>
              <a:latin typeface="Nunito Sans Expanded"/>
            </a:endParaRPr>
          </a:p>
          <a:p>
            <a:pPr>
              <a:lnSpc>
                <a:spcPts val="3779"/>
              </a:lnSpc>
            </a:pPr>
            <a:r>
              <a:rPr lang="en-US" sz="2700">
                <a:solidFill>
                  <a:srgbClr val="3B3B3B"/>
                </a:solidFill>
                <a:latin typeface="Nunito Sans Expanded"/>
              </a:rPr>
              <a:t>Mark 14 – woman with the alabaster jar. “She has done a beautiful thing…</a:t>
            </a:r>
          </a:p>
          <a:p>
            <a:pPr>
              <a:lnSpc>
                <a:spcPts val="3779"/>
              </a:lnSpc>
            </a:pPr>
            <a:r>
              <a:rPr lang="en-US" sz="2700" u="sng">
                <a:solidFill>
                  <a:srgbClr val="3B3B3B"/>
                </a:solidFill>
                <a:latin typeface="Nunito Sans Expanded Bold"/>
              </a:rPr>
              <a:t>she did what she could.</a:t>
            </a:r>
            <a:r>
              <a:rPr lang="en-US" sz="2700">
                <a:solidFill>
                  <a:srgbClr val="3B3B3B"/>
                </a:solidFill>
                <a:latin typeface="Nunito Sans Expanded Bold"/>
              </a:rPr>
              <a:t>”</a:t>
            </a:r>
          </a:p>
          <a:p>
            <a:pPr>
              <a:lnSpc>
                <a:spcPts val="3779"/>
              </a:lnSpc>
            </a:pPr>
            <a:endParaRPr lang="en-US" sz="2700">
              <a:solidFill>
                <a:srgbClr val="3B3B3B"/>
              </a:solidFill>
              <a:latin typeface="Nunito Sans Expanded Bold"/>
            </a:endParaRPr>
          </a:p>
          <a:p>
            <a:pPr>
              <a:lnSpc>
                <a:spcPts val="3779"/>
              </a:lnSpc>
            </a:pPr>
            <a:r>
              <a:rPr lang="en-US" sz="2700">
                <a:solidFill>
                  <a:srgbClr val="3B3B3B"/>
                </a:solidFill>
                <a:latin typeface="Nunito Sans Expanded"/>
              </a:rPr>
              <a:t>Ephesians 2:19 For we are his workmanship, created in Christ Jesus for good works, which God prepared beforehand, that we should walk in them. </a:t>
            </a:r>
          </a:p>
          <a:p>
            <a:pPr>
              <a:lnSpc>
                <a:spcPts val="4200"/>
              </a:lnSpc>
            </a:pPr>
            <a:endParaRPr lang="en-US" sz="2700">
              <a:solidFill>
                <a:srgbClr val="3B3B3B"/>
              </a:solidFill>
              <a:latin typeface="Nunito Sans Expanded"/>
            </a:endParaRPr>
          </a:p>
          <a:p>
            <a:pPr>
              <a:lnSpc>
                <a:spcPts val="4200"/>
              </a:lnSpc>
            </a:pPr>
            <a:endParaRPr lang="en-US" sz="2700">
              <a:solidFill>
                <a:srgbClr val="3B3B3B"/>
              </a:solidFill>
              <a:latin typeface="Nunito Sans Expanded"/>
            </a:endParaRPr>
          </a:p>
          <a:p>
            <a:pPr>
              <a:lnSpc>
                <a:spcPts val="4200"/>
              </a:lnSpc>
            </a:pPr>
            <a:endParaRPr lang="en-US" sz="2700">
              <a:solidFill>
                <a:srgbClr val="3B3B3B"/>
              </a:solidFill>
              <a:latin typeface="Nunito Sans Expanded"/>
            </a:endParaRPr>
          </a:p>
          <a:p>
            <a:pPr>
              <a:lnSpc>
                <a:spcPts val="4200"/>
              </a:lnSpc>
            </a:pPr>
            <a:endParaRPr lang="en-US" sz="2700">
              <a:solidFill>
                <a:srgbClr val="3B3B3B"/>
              </a:solidFill>
              <a:latin typeface="Nunito Sans Expanded"/>
            </a:endParaRPr>
          </a:p>
          <a:p>
            <a:pPr>
              <a:lnSpc>
                <a:spcPts val="4200"/>
              </a:lnSpc>
            </a:pPr>
            <a:endParaRPr lang="en-US" sz="2700">
              <a:solidFill>
                <a:srgbClr val="3B3B3B"/>
              </a:solidFill>
              <a:latin typeface="Nunito Sans Expanded"/>
            </a:endParaRPr>
          </a:p>
          <a:p>
            <a:pPr>
              <a:lnSpc>
                <a:spcPts val="4200"/>
              </a:lnSpc>
            </a:pPr>
            <a:endParaRPr lang="en-US" sz="2700">
              <a:solidFill>
                <a:srgbClr val="3B3B3B"/>
              </a:solidFill>
              <a:latin typeface="Nunito Sans Expanded"/>
            </a:endParaRPr>
          </a:p>
        </p:txBody>
      </p:sp>
      <p:sp>
        <p:nvSpPr>
          <p:cNvPr id="14" name="TextBox 14"/>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239547" y="3361259"/>
            <a:ext cx="14926297" cy="4603750"/>
          </a:xfrm>
          <a:prstGeom prst="rect">
            <a:avLst/>
          </a:prstGeom>
        </p:spPr>
        <p:txBody>
          <a:bodyPr lIns="0" tIns="0" rIns="0" bIns="0" rtlCol="0" anchor="t">
            <a:spAutoFit/>
          </a:bodyPr>
          <a:lstStyle/>
          <a:p>
            <a:pPr>
              <a:lnSpc>
                <a:spcPts val="6049"/>
              </a:lnSpc>
            </a:pPr>
            <a:r>
              <a:rPr lang="en-US" sz="5499">
                <a:solidFill>
                  <a:srgbClr val="3B3B3B"/>
                </a:solidFill>
                <a:latin typeface="Alice"/>
              </a:rPr>
              <a:t>5.   She </a:t>
            </a:r>
            <a:r>
              <a:rPr lang="en-US" sz="5499">
                <a:solidFill>
                  <a:srgbClr val="3B3B3B"/>
                </a:solidFill>
                <a:latin typeface="Alice Bold"/>
              </a:rPr>
              <a:t>wants</a:t>
            </a:r>
            <a:r>
              <a:rPr lang="en-US" sz="5499">
                <a:solidFill>
                  <a:srgbClr val="3B3B3B"/>
                </a:solidFill>
                <a:latin typeface="Alice"/>
              </a:rPr>
              <a:t> God more than anything this world has to offer</a:t>
            </a: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spcBef>
                <a:spcPct val="0"/>
              </a:spcBef>
            </a:pPr>
            <a:endParaRPr lang="en-US" sz="5499">
              <a:solidFill>
                <a:srgbClr val="3B3B3B"/>
              </a:solidFill>
              <a:latin typeface="Alice"/>
            </a:endParaRPr>
          </a:p>
        </p:txBody>
      </p:sp>
      <p:sp>
        <p:nvSpPr>
          <p:cNvPr id="8" name="Freeform 8"/>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2" name="Freeform 12"/>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3" name="TextBox 13"/>
          <p:cNvSpPr txBox="1"/>
          <p:nvPr/>
        </p:nvSpPr>
        <p:spPr>
          <a:xfrm>
            <a:off x="2201124" y="5586934"/>
            <a:ext cx="17299340" cy="5848350"/>
          </a:xfrm>
          <a:prstGeom prst="rect">
            <a:avLst/>
          </a:prstGeom>
        </p:spPr>
        <p:txBody>
          <a:bodyPr lIns="0" tIns="0" rIns="0" bIns="0" rtlCol="0" anchor="t">
            <a:spAutoFit/>
          </a:bodyPr>
          <a:lstStyle/>
          <a:p>
            <a:pPr>
              <a:lnSpc>
                <a:spcPts val="4200"/>
              </a:lnSpc>
            </a:pPr>
            <a:r>
              <a:rPr lang="en-US" sz="3000">
                <a:solidFill>
                  <a:srgbClr val="3B3B3B"/>
                </a:solidFill>
                <a:latin typeface="Nunito Sans Expanded"/>
              </a:rPr>
              <a:t>Psalm 73:25 Whom have I in heaven but You? I desire You more</a:t>
            </a:r>
          </a:p>
          <a:p>
            <a:pPr>
              <a:lnSpc>
                <a:spcPts val="4200"/>
              </a:lnSpc>
            </a:pPr>
            <a:r>
              <a:rPr lang="en-US" sz="3000">
                <a:solidFill>
                  <a:srgbClr val="3B3B3B"/>
                </a:solidFill>
                <a:latin typeface="Nunito Sans Expanded"/>
              </a:rPr>
              <a:t>than anything on earth.</a:t>
            </a:r>
          </a:p>
          <a:p>
            <a:pPr>
              <a:lnSpc>
                <a:spcPts val="4200"/>
              </a:lnSpc>
            </a:pPr>
            <a:endParaRPr lang="en-US" sz="3000">
              <a:solidFill>
                <a:srgbClr val="3B3B3B"/>
              </a:solidFill>
              <a:latin typeface="Nunito Sans Expanded"/>
            </a:endParaRPr>
          </a:p>
          <a:p>
            <a:pPr>
              <a:lnSpc>
                <a:spcPts val="4200"/>
              </a:lnSpc>
            </a:pPr>
            <a:r>
              <a:rPr lang="en-US" sz="3000">
                <a:solidFill>
                  <a:srgbClr val="3B3B3B"/>
                </a:solidFill>
                <a:latin typeface="Nunito Sans Expanded"/>
              </a:rPr>
              <a:t>Mary Magdalene</a:t>
            </a: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p:txBody>
      </p:sp>
      <p:sp>
        <p:nvSpPr>
          <p:cNvPr id="14" name="TextBox 14"/>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125312" y="3685914"/>
            <a:ext cx="14926297" cy="5365750"/>
          </a:xfrm>
          <a:prstGeom prst="rect">
            <a:avLst/>
          </a:prstGeom>
        </p:spPr>
        <p:txBody>
          <a:bodyPr lIns="0" tIns="0" rIns="0" bIns="0" rtlCol="0" anchor="t">
            <a:spAutoFit/>
          </a:bodyPr>
          <a:lstStyle/>
          <a:p>
            <a:pPr>
              <a:lnSpc>
                <a:spcPts val="6049"/>
              </a:lnSpc>
            </a:pPr>
            <a:r>
              <a:rPr lang="en-US" sz="5499">
                <a:solidFill>
                  <a:srgbClr val="3B3B3B"/>
                </a:solidFill>
                <a:latin typeface="Alice"/>
              </a:rPr>
              <a:t>6.   She goes at God’s </a:t>
            </a:r>
            <a:r>
              <a:rPr lang="en-US" sz="5499">
                <a:solidFill>
                  <a:srgbClr val="3B3B3B"/>
                </a:solidFill>
                <a:latin typeface="Alice Bold"/>
              </a:rPr>
              <a:t>pace</a:t>
            </a:r>
            <a:r>
              <a:rPr lang="en-US" sz="5499">
                <a:solidFill>
                  <a:srgbClr val="3B3B3B"/>
                </a:solidFill>
                <a:latin typeface="Alice"/>
              </a:rPr>
              <a:t> – she doesn’t run ahead and force things to happen</a:t>
            </a: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spcBef>
                <a:spcPct val="0"/>
              </a:spcBef>
            </a:pPr>
            <a:endParaRPr lang="en-US" sz="5499">
              <a:solidFill>
                <a:srgbClr val="3B3B3B"/>
              </a:solidFill>
              <a:latin typeface="Alice"/>
            </a:endParaRPr>
          </a:p>
        </p:txBody>
      </p:sp>
      <p:sp>
        <p:nvSpPr>
          <p:cNvPr id="8" name="Freeform 8"/>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2" name="Freeform 12"/>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3" name="TextBox 13"/>
          <p:cNvSpPr txBox="1"/>
          <p:nvPr/>
        </p:nvSpPr>
        <p:spPr>
          <a:xfrm>
            <a:off x="2133765" y="5924400"/>
            <a:ext cx="17299340" cy="4781550"/>
          </a:xfrm>
          <a:prstGeom prst="rect">
            <a:avLst/>
          </a:prstGeom>
        </p:spPr>
        <p:txBody>
          <a:bodyPr lIns="0" tIns="0" rIns="0" bIns="0" rtlCol="0" anchor="t">
            <a:spAutoFit/>
          </a:bodyPr>
          <a:lstStyle/>
          <a:p>
            <a:pPr>
              <a:lnSpc>
                <a:spcPts val="4200"/>
              </a:lnSpc>
            </a:pPr>
            <a:r>
              <a:rPr lang="en-US" sz="3000">
                <a:solidFill>
                  <a:srgbClr val="3B3B3B"/>
                </a:solidFill>
                <a:latin typeface="Nunito Sans Expanded"/>
              </a:rPr>
              <a:t>You cannot </a:t>
            </a:r>
            <a:r>
              <a:rPr lang="en-US" sz="3000" u="sng">
                <a:solidFill>
                  <a:srgbClr val="3B3B3B"/>
                </a:solidFill>
                <a:latin typeface="Nunito Sans Expanded Bold"/>
              </a:rPr>
              <a:t>leap frog </a:t>
            </a:r>
            <a:r>
              <a:rPr lang="en-US" sz="3000">
                <a:solidFill>
                  <a:srgbClr val="3B3B3B"/>
                </a:solidFill>
                <a:latin typeface="Nunito Sans Expanded"/>
              </a:rPr>
              <a:t>but must go through the process.</a:t>
            </a: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p:txBody>
      </p:sp>
      <p:sp>
        <p:nvSpPr>
          <p:cNvPr id="14" name="TextBox 14"/>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125312" y="3685914"/>
            <a:ext cx="14926297" cy="5365750"/>
          </a:xfrm>
          <a:prstGeom prst="rect">
            <a:avLst/>
          </a:prstGeom>
        </p:spPr>
        <p:txBody>
          <a:bodyPr lIns="0" tIns="0" rIns="0" bIns="0" rtlCol="0" anchor="t">
            <a:spAutoFit/>
          </a:bodyPr>
          <a:lstStyle/>
          <a:p>
            <a:pPr>
              <a:lnSpc>
                <a:spcPts val="6049"/>
              </a:lnSpc>
            </a:pPr>
            <a:r>
              <a:rPr lang="en-US" sz="5499">
                <a:solidFill>
                  <a:srgbClr val="3B3B3B"/>
                </a:solidFill>
                <a:latin typeface="Alice"/>
              </a:rPr>
              <a:t>7.   She does </a:t>
            </a:r>
            <a:r>
              <a:rPr lang="en-US" sz="5499">
                <a:solidFill>
                  <a:srgbClr val="3B3B3B"/>
                </a:solidFill>
                <a:latin typeface="Alice Bold"/>
              </a:rPr>
              <a:t>hard</a:t>
            </a:r>
            <a:r>
              <a:rPr lang="en-US" sz="5499">
                <a:solidFill>
                  <a:srgbClr val="3B3B3B"/>
                </a:solidFill>
                <a:latin typeface="Alice"/>
              </a:rPr>
              <a:t> things </a:t>
            </a: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spcBef>
                <a:spcPct val="0"/>
              </a:spcBef>
            </a:pPr>
            <a:endParaRPr lang="en-US" sz="5499">
              <a:solidFill>
                <a:srgbClr val="3B3B3B"/>
              </a:solidFill>
              <a:latin typeface="Alice"/>
            </a:endParaRPr>
          </a:p>
        </p:txBody>
      </p:sp>
      <p:sp>
        <p:nvSpPr>
          <p:cNvPr id="8" name="Freeform 8"/>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2" name="Freeform 12"/>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3" name="TextBox 13"/>
          <p:cNvSpPr txBox="1"/>
          <p:nvPr/>
        </p:nvSpPr>
        <p:spPr>
          <a:xfrm>
            <a:off x="2167445" y="5680980"/>
            <a:ext cx="17299340" cy="4781550"/>
          </a:xfrm>
          <a:prstGeom prst="rect">
            <a:avLst/>
          </a:prstGeom>
        </p:spPr>
        <p:txBody>
          <a:bodyPr lIns="0" tIns="0" rIns="0" bIns="0" rtlCol="0" anchor="t">
            <a:spAutoFit/>
          </a:bodyPr>
          <a:lstStyle/>
          <a:p>
            <a:pPr>
              <a:lnSpc>
                <a:spcPts val="4200"/>
              </a:lnSpc>
            </a:pPr>
            <a:r>
              <a:rPr lang="en-US" sz="3000">
                <a:solidFill>
                  <a:srgbClr val="3B3B3B"/>
                </a:solidFill>
                <a:latin typeface="Nunito Sans Expanded"/>
              </a:rPr>
              <a:t>Abigail – 1 Samuel 25:2-42 </a:t>
            </a: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p:txBody>
      </p:sp>
      <p:sp>
        <p:nvSpPr>
          <p:cNvPr id="14" name="TextBox 14"/>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028700" y="4469120"/>
            <a:ext cx="14926297" cy="6127750"/>
          </a:xfrm>
          <a:prstGeom prst="rect">
            <a:avLst/>
          </a:prstGeom>
        </p:spPr>
        <p:txBody>
          <a:bodyPr lIns="0" tIns="0" rIns="0" bIns="0" rtlCol="0" anchor="t">
            <a:spAutoFit/>
          </a:bodyPr>
          <a:lstStyle/>
          <a:p>
            <a:pPr>
              <a:lnSpc>
                <a:spcPts val="6049"/>
              </a:lnSpc>
            </a:pPr>
            <a:r>
              <a:rPr lang="en-US" sz="5499">
                <a:solidFill>
                  <a:srgbClr val="3B3B3B"/>
                </a:solidFill>
                <a:latin typeface="Alice"/>
              </a:rPr>
              <a:t>8.   She does </a:t>
            </a:r>
            <a:r>
              <a:rPr lang="en-US" sz="5499">
                <a:solidFill>
                  <a:srgbClr val="3B3B3B"/>
                </a:solidFill>
                <a:latin typeface="Alice Bold"/>
              </a:rPr>
              <a:t>hard</a:t>
            </a:r>
            <a:r>
              <a:rPr lang="en-US" sz="5499">
                <a:solidFill>
                  <a:srgbClr val="3B3B3B"/>
                </a:solidFill>
                <a:latin typeface="Alice"/>
              </a:rPr>
              <a:t> things but she also has margins and boundaries in her life</a:t>
            </a: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spcBef>
                <a:spcPct val="0"/>
              </a:spcBef>
            </a:pPr>
            <a:endParaRPr lang="en-US" sz="5499">
              <a:solidFill>
                <a:srgbClr val="3B3B3B"/>
              </a:solidFill>
              <a:latin typeface="Alice"/>
            </a:endParaRPr>
          </a:p>
        </p:txBody>
      </p:sp>
      <p:sp>
        <p:nvSpPr>
          <p:cNvPr id="8" name="Freeform 8"/>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2" name="Freeform 12"/>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3" name="TextBox 13"/>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125312" y="4410024"/>
            <a:ext cx="14926297" cy="5365750"/>
          </a:xfrm>
          <a:prstGeom prst="rect">
            <a:avLst/>
          </a:prstGeom>
        </p:spPr>
        <p:txBody>
          <a:bodyPr lIns="0" tIns="0" rIns="0" bIns="0" rtlCol="0" anchor="t">
            <a:spAutoFit/>
          </a:bodyPr>
          <a:lstStyle/>
          <a:p>
            <a:pPr>
              <a:lnSpc>
                <a:spcPts val="6049"/>
              </a:lnSpc>
            </a:pPr>
            <a:r>
              <a:rPr lang="en-US" sz="5499">
                <a:solidFill>
                  <a:srgbClr val="3B3B3B"/>
                </a:solidFill>
                <a:latin typeface="Alice"/>
              </a:rPr>
              <a:t>9.   She uses her </a:t>
            </a:r>
            <a:r>
              <a:rPr lang="en-US" sz="5499">
                <a:solidFill>
                  <a:srgbClr val="3B3B3B"/>
                </a:solidFill>
                <a:latin typeface="Alice Bold"/>
              </a:rPr>
              <a:t>tent peg</a:t>
            </a:r>
            <a:r>
              <a:rPr lang="en-US" sz="5499">
                <a:solidFill>
                  <a:srgbClr val="3B3B3B"/>
                </a:solidFill>
                <a:latin typeface="Alice"/>
              </a:rPr>
              <a:t> wisely</a:t>
            </a: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pPr>
            <a:endParaRPr lang="en-US" sz="5499">
              <a:solidFill>
                <a:srgbClr val="3B3B3B"/>
              </a:solidFill>
              <a:latin typeface="Alice"/>
            </a:endParaRPr>
          </a:p>
          <a:p>
            <a:pPr>
              <a:lnSpc>
                <a:spcPts val="6049"/>
              </a:lnSpc>
              <a:spcBef>
                <a:spcPct val="0"/>
              </a:spcBef>
            </a:pPr>
            <a:endParaRPr lang="en-US" sz="5499">
              <a:solidFill>
                <a:srgbClr val="3B3B3B"/>
              </a:solidFill>
              <a:latin typeface="Alice"/>
            </a:endParaRPr>
          </a:p>
        </p:txBody>
      </p:sp>
      <p:sp>
        <p:nvSpPr>
          <p:cNvPr id="8" name="Freeform 8"/>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2" name="Freeform 12"/>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3" name="TextBox 13"/>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
        <p:nvSpPr>
          <p:cNvPr id="14" name="TextBox 14"/>
          <p:cNvSpPr txBox="1"/>
          <p:nvPr/>
        </p:nvSpPr>
        <p:spPr>
          <a:xfrm>
            <a:off x="2140611" y="5772150"/>
            <a:ext cx="17299340" cy="6915150"/>
          </a:xfrm>
          <a:prstGeom prst="rect">
            <a:avLst/>
          </a:prstGeom>
        </p:spPr>
        <p:txBody>
          <a:bodyPr lIns="0" tIns="0" rIns="0" bIns="0" rtlCol="0" anchor="t">
            <a:spAutoFit/>
          </a:bodyPr>
          <a:lstStyle/>
          <a:p>
            <a:pPr>
              <a:lnSpc>
                <a:spcPts val="4200"/>
              </a:lnSpc>
            </a:pPr>
            <a:r>
              <a:rPr lang="en-US" sz="3000">
                <a:solidFill>
                  <a:srgbClr val="3B3B3B"/>
                </a:solidFill>
                <a:latin typeface="Nunito Sans Expanded"/>
              </a:rPr>
              <a:t>Be like Jael – use the tent peg wisely – Judges 4</a:t>
            </a:r>
          </a:p>
          <a:p>
            <a:pPr>
              <a:lnSpc>
                <a:spcPts val="4200"/>
              </a:lnSpc>
            </a:pPr>
            <a:r>
              <a:rPr lang="en-US" sz="3000">
                <a:solidFill>
                  <a:srgbClr val="3B3B3B"/>
                </a:solidFill>
                <a:latin typeface="Nunito Sans Expanded"/>
              </a:rPr>
              <a:t> </a:t>
            </a:r>
          </a:p>
          <a:p>
            <a:pPr>
              <a:lnSpc>
                <a:spcPts val="4200"/>
              </a:lnSpc>
            </a:pPr>
            <a:r>
              <a:rPr lang="en-US" sz="3000">
                <a:solidFill>
                  <a:srgbClr val="3B3B3B"/>
                </a:solidFill>
                <a:latin typeface="Nunito Sans Expanded"/>
              </a:rPr>
              <a:t>Use what God puts in your hand for His </a:t>
            </a:r>
            <a:r>
              <a:rPr lang="en-US" sz="3000" u="sng">
                <a:solidFill>
                  <a:srgbClr val="3B3B3B"/>
                </a:solidFill>
                <a:latin typeface="Nunito Sans Expanded Bold"/>
              </a:rPr>
              <a:t>purpose</a:t>
            </a:r>
            <a:r>
              <a:rPr lang="en-US" sz="3000">
                <a:solidFill>
                  <a:srgbClr val="3B3B3B"/>
                </a:solidFill>
                <a:latin typeface="Nunito Sans Expanded"/>
              </a:rPr>
              <a:t>, not for personal gain</a:t>
            </a:r>
          </a:p>
          <a:p>
            <a:pPr>
              <a:lnSpc>
                <a:spcPts val="4200"/>
              </a:lnSpc>
            </a:pPr>
            <a:r>
              <a:rPr lang="en-US" sz="3000">
                <a:solidFill>
                  <a:srgbClr val="3B3B3B"/>
                </a:solidFill>
                <a:latin typeface="Nunito Sans Expanded"/>
              </a:rPr>
              <a:t>or glory.</a:t>
            </a: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a:p>
            <a:pPr>
              <a:lnSpc>
                <a:spcPts val="4200"/>
              </a:lnSpc>
            </a:pPr>
            <a:endParaRPr lang="en-US" sz="3000">
              <a:solidFill>
                <a:srgbClr val="3B3B3B"/>
              </a:solidFill>
              <a:latin typeface="Nunito Sans Expande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EEE8"/>
        </a:solidFill>
        <a:effectLst/>
      </p:bgPr>
    </p:bg>
    <p:spTree>
      <p:nvGrpSpPr>
        <p:cNvPr id="1" name=""/>
        <p:cNvGrpSpPr/>
        <p:nvPr/>
      </p:nvGrpSpPr>
      <p:grpSpPr>
        <a:xfrm>
          <a:off x="0" y="0"/>
          <a:ext cx="0" cy="0"/>
          <a:chOff x="0" y="0"/>
          <a:chExt cx="0" cy="0"/>
        </a:xfrm>
      </p:grpSpPr>
      <p:sp>
        <p:nvSpPr>
          <p:cNvPr id="2" name="Freeform 2"/>
          <p:cNvSpPr/>
          <p:nvPr/>
        </p:nvSpPr>
        <p:spPr>
          <a:xfrm rot="4170793">
            <a:off x="1401230" y="-723034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786436">
            <a:off x="11832796" y="-2166082"/>
            <a:ext cx="11352132" cy="9620932"/>
          </a:xfrm>
          <a:custGeom>
            <a:avLst/>
            <a:gdLst/>
            <a:ahLst/>
            <a:cxnLst/>
            <a:rect l="l" t="t" r="r" b="b"/>
            <a:pathLst>
              <a:path w="11352132" h="9620932">
                <a:moveTo>
                  <a:pt x="0" y="0"/>
                </a:moveTo>
                <a:lnTo>
                  <a:pt x="11352132" y="0"/>
                </a:lnTo>
                <a:lnTo>
                  <a:pt x="11352132" y="9620932"/>
                </a:lnTo>
                <a:lnTo>
                  <a:pt x="0" y="96209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8321698">
            <a:off x="-3436628" y="53875"/>
            <a:ext cx="5854754" cy="2427062"/>
          </a:xfrm>
          <a:custGeom>
            <a:avLst/>
            <a:gdLst/>
            <a:ahLst/>
            <a:cxnLst/>
            <a:rect l="l" t="t" r="r" b="b"/>
            <a:pathLst>
              <a:path w="5854754" h="2427062">
                <a:moveTo>
                  <a:pt x="0" y="0"/>
                </a:moveTo>
                <a:lnTo>
                  <a:pt x="5854754" y="0"/>
                </a:lnTo>
                <a:lnTo>
                  <a:pt x="5854754" y="2427062"/>
                </a:lnTo>
                <a:lnTo>
                  <a:pt x="0" y="242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652401">
            <a:off x="1327432" y="-4818814"/>
            <a:ext cx="5304901" cy="5727289"/>
          </a:xfrm>
          <a:custGeom>
            <a:avLst/>
            <a:gdLst/>
            <a:ahLst/>
            <a:cxnLst/>
            <a:rect l="l" t="t" r="r" b="b"/>
            <a:pathLst>
              <a:path w="5304901" h="5727289">
                <a:moveTo>
                  <a:pt x="0" y="0"/>
                </a:moveTo>
                <a:lnTo>
                  <a:pt x="5304901" y="0"/>
                </a:lnTo>
                <a:lnTo>
                  <a:pt x="5304901" y="5727289"/>
                </a:lnTo>
                <a:lnTo>
                  <a:pt x="0" y="57272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534664" y="1028700"/>
            <a:ext cx="2203771" cy="1325017"/>
          </a:xfrm>
          <a:custGeom>
            <a:avLst/>
            <a:gdLst/>
            <a:ahLst/>
            <a:cxnLst/>
            <a:rect l="l" t="t" r="r" b="b"/>
            <a:pathLst>
              <a:path w="2203771" h="1325017">
                <a:moveTo>
                  <a:pt x="0" y="0"/>
                </a:moveTo>
                <a:lnTo>
                  <a:pt x="2203771" y="0"/>
                </a:lnTo>
                <a:lnTo>
                  <a:pt x="2203771" y="1325017"/>
                </a:lnTo>
                <a:lnTo>
                  <a:pt x="0" y="1325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rot="5552298">
            <a:off x="13836461" y="-2356692"/>
            <a:ext cx="4430294" cy="4783043"/>
          </a:xfrm>
          <a:custGeom>
            <a:avLst/>
            <a:gdLst/>
            <a:ahLst/>
            <a:cxnLst/>
            <a:rect l="l" t="t" r="r" b="b"/>
            <a:pathLst>
              <a:path w="4430294" h="4783043">
                <a:moveTo>
                  <a:pt x="0" y="0"/>
                </a:moveTo>
                <a:lnTo>
                  <a:pt x="4430294" y="0"/>
                </a:lnTo>
                <a:lnTo>
                  <a:pt x="4430294" y="4783043"/>
                </a:lnTo>
                <a:lnTo>
                  <a:pt x="0" y="478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7782288">
            <a:off x="260280" y="8652907"/>
            <a:ext cx="4461091" cy="4745841"/>
          </a:xfrm>
          <a:custGeom>
            <a:avLst/>
            <a:gdLst/>
            <a:ahLst/>
            <a:cxnLst/>
            <a:rect l="l" t="t" r="r" b="b"/>
            <a:pathLst>
              <a:path w="4461091" h="4745841">
                <a:moveTo>
                  <a:pt x="0" y="0"/>
                </a:moveTo>
                <a:lnTo>
                  <a:pt x="4461091" y="0"/>
                </a:lnTo>
                <a:lnTo>
                  <a:pt x="4461091" y="4745842"/>
                </a:lnTo>
                <a:lnTo>
                  <a:pt x="0" y="47458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9" name="Freeform 9"/>
          <p:cNvSpPr/>
          <p:nvPr/>
        </p:nvSpPr>
        <p:spPr>
          <a:xfrm rot="-2956611">
            <a:off x="5636180" y="8223949"/>
            <a:ext cx="4461091" cy="4745841"/>
          </a:xfrm>
          <a:custGeom>
            <a:avLst/>
            <a:gdLst/>
            <a:ahLst/>
            <a:cxnLst/>
            <a:rect l="l" t="t" r="r" b="b"/>
            <a:pathLst>
              <a:path w="4461091" h="4745841">
                <a:moveTo>
                  <a:pt x="0" y="0"/>
                </a:moveTo>
                <a:lnTo>
                  <a:pt x="4461091" y="0"/>
                </a:lnTo>
                <a:lnTo>
                  <a:pt x="4461091" y="4745841"/>
                </a:lnTo>
                <a:lnTo>
                  <a:pt x="0" y="47458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rot="-5709561">
            <a:off x="204914" y="8695416"/>
            <a:ext cx="1739612" cy="2686659"/>
          </a:xfrm>
          <a:custGeom>
            <a:avLst/>
            <a:gdLst/>
            <a:ahLst/>
            <a:cxnLst/>
            <a:rect l="l" t="t" r="r" b="b"/>
            <a:pathLst>
              <a:path w="1739612" h="2686659">
                <a:moveTo>
                  <a:pt x="0" y="0"/>
                </a:moveTo>
                <a:lnTo>
                  <a:pt x="1739612" y="0"/>
                </a:lnTo>
                <a:lnTo>
                  <a:pt x="1739612" y="2686659"/>
                </a:lnTo>
                <a:lnTo>
                  <a:pt x="0" y="268665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11" name="Freeform 11"/>
          <p:cNvSpPr/>
          <p:nvPr/>
        </p:nvSpPr>
        <p:spPr>
          <a:xfrm rot="-10574522">
            <a:off x="3468323" y="9111562"/>
            <a:ext cx="5451057" cy="1417275"/>
          </a:xfrm>
          <a:custGeom>
            <a:avLst/>
            <a:gdLst/>
            <a:ahLst/>
            <a:cxnLst/>
            <a:rect l="l" t="t" r="r" b="b"/>
            <a:pathLst>
              <a:path w="5451057" h="1417275">
                <a:moveTo>
                  <a:pt x="0" y="0"/>
                </a:moveTo>
                <a:lnTo>
                  <a:pt x="5451057" y="0"/>
                </a:lnTo>
                <a:lnTo>
                  <a:pt x="5451057" y="1417275"/>
                </a:lnTo>
                <a:lnTo>
                  <a:pt x="0" y="1417275"/>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US"/>
          </a:p>
        </p:txBody>
      </p:sp>
      <p:sp>
        <p:nvSpPr>
          <p:cNvPr id="12" name="TextBox 12"/>
          <p:cNvSpPr txBox="1"/>
          <p:nvPr/>
        </p:nvSpPr>
        <p:spPr>
          <a:xfrm>
            <a:off x="4505335" y="3633814"/>
            <a:ext cx="14926297" cy="9636125"/>
          </a:xfrm>
          <a:prstGeom prst="rect">
            <a:avLst/>
          </a:prstGeom>
        </p:spPr>
        <p:txBody>
          <a:bodyPr lIns="0" tIns="0" rIns="0" bIns="0" rtlCol="0" anchor="t">
            <a:spAutoFit/>
          </a:bodyPr>
          <a:lstStyle/>
          <a:p>
            <a:pPr marL="971555" lvl="1" indent="-485777">
              <a:lnSpc>
                <a:spcPts val="4950"/>
              </a:lnSpc>
              <a:buFont typeface="Arial"/>
              <a:buChar char="•"/>
            </a:pPr>
            <a:r>
              <a:rPr lang="en-US" sz="4500">
                <a:solidFill>
                  <a:srgbClr val="3B3B3B"/>
                </a:solidFill>
                <a:latin typeface="Alice"/>
              </a:rPr>
              <a:t>Walk with God</a:t>
            </a:r>
          </a:p>
          <a:p>
            <a:pPr marL="971555" lvl="1" indent="-485777">
              <a:lnSpc>
                <a:spcPts val="4950"/>
              </a:lnSpc>
              <a:buFont typeface="Arial"/>
              <a:buChar char="•"/>
            </a:pPr>
            <a:r>
              <a:rPr lang="en-US" sz="4500">
                <a:solidFill>
                  <a:srgbClr val="3B3B3B"/>
                </a:solidFill>
                <a:latin typeface="Alice"/>
              </a:rPr>
              <a:t>Be filled with the Spirit</a:t>
            </a:r>
          </a:p>
          <a:p>
            <a:pPr marL="971555" lvl="1" indent="-485777">
              <a:lnSpc>
                <a:spcPts val="4950"/>
              </a:lnSpc>
              <a:buFont typeface="Arial"/>
              <a:buChar char="•"/>
            </a:pPr>
            <a:r>
              <a:rPr lang="en-US" sz="4500">
                <a:solidFill>
                  <a:srgbClr val="3B3B3B"/>
                </a:solidFill>
                <a:latin typeface="Alice"/>
              </a:rPr>
              <a:t>Listen to God</a:t>
            </a:r>
          </a:p>
          <a:p>
            <a:pPr marL="971555" lvl="1" indent="-485777">
              <a:lnSpc>
                <a:spcPts val="4950"/>
              </a:lnSpc>
              <a:buFont typeface="Arial"/>
              <a:buChar char="•"/>
            </a:pPr>
            <a:r>
              <a:rPr lang="en-US" sz="4500">
                <a:solidFill>
                  <a:srgbClr val="3B3B3B"/>
                </a:solidFill>
                <a:latin typeface="Alice"/>
              </a:rPr>
              <a:t>Please God</a:t>
            </a:r>
          </a:p>
          <a:p>
            <a:pPr marL="971555" lvl="1" indent="-485777">
              <a:lnSpc>
                <a:spcPts val="4950"/>
              </a:lnSpc>
              <a:buFont typeface="Arial"/>
              <a:buChar char="•"/>
            </a:pPr>
            <a:r>
              <a:rPr lang="en-US" sz="4500">
                <a:solidFill>
                  <a:srgbClr val="3B3B3B"/>
                </a:solidFill>
                <a:latin typeface="Alice"/>
              </a:rPr>
              <a:t>Want God more than anything</a:t>
            </a:r>
          </a:p>
          <a:p>
            <a:pPr marL="971555" lvl="1" indent="-485777">
              <a:lnSpc>
                <a:spcPts val="4950"/>
              </a:lnSpc>
              <a:buFont typeface="Arial"/>
              <a:buChar char="•"/>
            </a:pPr>
            <a:r>
              <a:rPr lang="en-US" sz="4500">
                <a:solidFill>
                  <a:srgbClr val="3B3B3B"/>
                </a:solidFill>
                <a:latin typeface="Alice"/>
              </a:rPr>
              <a:t>Go at God’s pace</a:t>
            </a:r>
          </a:p>
          <a:p>
            <a:pPr marL="971555" lvl="1" indent="-485777">
              <a:lnSpc>
                <a:spcPts val="4950"/>
              </a:lnSpc>
              <a:buFont typeface="Arial"/>
              <a:buChar char="•"/>
            </a:pPr>
            <a:r>
              <a:rPr lang="en-US" sz="4500">
                <a:solidFill>
                  <a:srgbClr val="3B3B3B"/>
                </a:solidFill>
                <a:latin typeface="Alice"/>
              </a:rPr>
              <a:t>Do hard things</a:t>
            </a:r>
          </a:p>
          <a:p>
            <a:pPr marL="971555" lvl="1" indent="-485777">
              <a:lnSpc>
                <a:spcPts val="4950"/>
              </a:lnSpc>
              <a:buFont typeface="Arial"/>
              <a:buChar char="•"/>
            </a:pPr>
            <a:r>
              <a:rPr lang="en-US" sz="4500">
                <a:solidFill>
                  <a:srgbClr val="3B3B3B"/>
                </a:solidFill>
                <a:latin typeface="Alice"/>
              </a:rPr>
              <a:t>Use your tent peg wisely</a:t>
            </a:r>
          </a:p>
          <a:p>
            <a:pPr>
              <a:lnSpc>
                <a:spcPts val="6049"/>
              </a:lnSpc>
            </a:pPr>
            <a:endParaRPr lang="en-US" sz="4500">
              <a:solidFill>
                <a:srgbClr val="3B3B3B"/>
              </a:solidFill>
              <a:latin typeface="Alice"/>
            </a:endParaRPr>
          </a:p>
          <a:p>
            <a:pPr>
              <a:lnSpc>
                <a:spcPts val="6049"/>
              </a:lnSpc>
            </a:pPr>
            <a:endParaRPr lang="en-US" sz="4500">
              <a:solidFill>
                <a:srgbClr val="3B3B3B"/>
              </a:solidFill>
              <a:latin typeface="Alice"/>
            </a:endParaRPr>
          </a:p>
          <a:p>
            <a:pPr>
              <a:lnSpc>
                <a:spcPts val="6049"/>
              </a:lnSpc>
            </a:pPr>
            <a:endParaRPr lang="en-US" sz="4500">
              <a:solidFill>
                <a:srgbClr val="3B3B3B"/>
              </a:solidFill>
              <a:latin typeface="Alice"/>
            </a:endParaRPr>
          </a:p>
          <a:p>
            <a:pPr>
              <a:lnSpc>
                <a:spcPts val="6049"/>
              </a:lnSpc>
            </a:pPr>
            <a:endParaRPr lang="en-US" sz="4500">
              <a:solidFill>
                <a:srgbClr val="3B3B3B"/>
              </a:solidFill>
              <a:latin typeface="Alice"/>
            </a:endParaRPr>
          </a:p>
          <a:p>
            <a:pPr>
              <a:lnSpc>
                <a:spcPts val="6049"/>
              </a:lnSpc>
            </a:pPr>
            <a:endParaRPr lang="en-US" sz="4500">
              <a:solidFill>
                <a:srgbClr val="3B3B3B"/>
              </a:solidFill>
              <a:latin typeface="Alice"/>
            </a:endParaRPr>
          </a:p>
          <a:p>
            <a:pPr>
              <a:lnSpc>
                <a:spcPts val="6049"/>
              </a:lnSpc>
              <a:spcBef>
                <a:spcPct val="0"/>
              </a:spcBef>
            </a:pPr>
            <a:endParaRPr lang="en-US" sz="4500">
              <a:solidFill>
                <a:srgbClr val="3B3B3B"/>
              </a:solidFill>
              <a:latin typeface="Alice"/>
            </a:endParaRPr>
          </a:p>
        </p:txBody>
      </p:sp>
      <p:sp>
        <p:nvSpPr>
          <p:cNvPr id="13" name="TextBox 13"/>
          <p:cNvSpPr txBox="1"/>
          <p:nvPr/>
        </p:nvSpPr>
        <p:spPr>
          <a:xfrm>
            <a:off x="675550" y="925749"/>
            <a:ext cx="15724636" cy="2067643"/>
          </a:xfrm>
          <a:prstGeom prst="rect">
            <a:avLst/>
          </a:prstGeom>
        </p:spPr>
        <p:txBody>
          <a:bodyPr lIns="0" tIns="0" rIns="0" bIns="0" rtlCol="0" anchor="t">
            <a:spAutoFit/>
          </a:bodyPr>
          <a:lstStyle/>
          <a:p>
            <a:pPr marL="0" lvl="0" indent="0" algn="ctr">
              <a:lnSpc>
                <a:spcPts val="7903"/>
              </a:lnSpc>
              <a:spcBef>
                <a:spcPct val="0"/>
              </a:spcBef>
            </a:pPr>
            <a:r>
              <a:rPr lang="en-US" sz="7903" spc="-197">
                <a:solidFill>
                  <a:srgbClr val="000000"/>
                </a:solidFill>
                <a:latin typeface="Alice"/>
              </a:rPr>
              <a:t>WHAT DOES A HEALTHY WOMEN OF GOD LOOK LIKE IN 2024?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790</Words>
  <Application>Microsoft Macintosh PowerPoint</Application>
  <PresentationFormat>Custom</PresentationFormat>
  <Paragraphs>127</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Nunito Sans Expanded Bold</vt:lpstr>
      <vt:lpstr>Arial</vt:lpstr>
      <vt:lpstr>Alice</vt:lpstr>
      <vt:lpstr>Calibri</vt:lpstr>
      <vt:lpstr>Alice Bold</vt:lpstr>
      <vt:lpstr>Nunito Sans Expanded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dc:title>
  <cp:lastModifiedBy>Linda Schreck</cp:lastModifiedBy>
  <cp:revision>2</cp:revision>
  <dcterms:created xsi:type="dcterms:W3CDTF">2006-08-16T00:00:00Z</dcterms:created>
  <dcterms:modified xsi:type="dcterms:W3CDTF">2024-05-01T16:16:32Z</dcterms:modified>
  <dc:identifier>DAGDj8t9XEc</dc:identifier>
</cp:coreProperties>
</file>