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304" r:id="rId2"/>
    <p:sldId id="256" r:id="rId3"/>
    <p:sldId id="293" r:id="rId4"/>
    <p:sldId id="258" r:id="rId5"/>
    <p:sldId id="261" r:id="rId6"/>
    <p:sldId id="263" r:id="rId7"/>
    <p:sldId id="286" r:id="rId8"/>
    <p:sldId id="302" r:id="rId9"/>
    <p:sldId id="294" r:id="rId10"/>
    <p:sldId id="287" r:id="rId11"/>
    <p:sldId id="265" r:id="rId12"/>
    <p:sldId id="288" r:id="rId13"/>
    <p:sldId id="266" r:id="rId14"/>
    <p:sldId id="270" r:id="rId15"/>
    <p:sldId id="271" r:id="rId16"/>
    <p:sldId id="300" r:id="rId17"/>
    <p:sldId id="296" r:id="rId18"/>
    <p:sldId id="305" r:id="rId19"/>
    <p:sldId id="306" r:id="rId20"/>
    <p:sldId id="273" r:id="rId21"/>
    <p:sldId id="297" r:id="rId22"/>
    <p:sldId id="298" r:id="rId23"/>
    <p:sldId id="277" r:id="rId24"/>
    <p:sldId id="279" r:id="rId25"/>
    <p:sldId id="280" r:id="rId26"/>
    <p:sldId id="281" r:id="rId27"/>
    <p:sldId id="299" r:id="rId28"/>
  </p:sldIdLst>
  <p:sldSz cx="17340263" cy="9753600"/>
  <p:notesSz cx="7023100" cy="93091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5455"/>
    <a:srgbClr val="C0716D"/>
    <a:srgbClr val="5B3B47"/>
    <a:srgbClr val="D57B7D"/>
    <a:srgbClr val="4EB52A"/>
    <a:srgbClr val="A7298C"/>
    <a:srgbClr val="EF7519"/>
    <a:srgbClr val="FF379B"/>
    <a:srgbClr val="FF99CC"/>
    <a:srgbClr val="A4D3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60" autoAdjust="0"/>
    <p:restoredTop sz="88556" autoAdjust="0"/>
  </p:normalViewPr>
  <p:slideViewPr>
    <p:cSldViewPr snapToGrid="0">
      <p:cViewPr varScale="1">
        <p:scale>
          <a:sx n="54" d="100"/>
          <a:sy n="54" d="100"/>
        </p:scale>
        <p:origin x="504" y="274"/>
      </p:cViewPr>
      <p:guideLst/>
    </p:cSldViewPr>
  </p:slideViewPr>
  <p:notesTextViewPr>
    <p:cViewPr>
      <p:scale>
        <a:sx n="1" d="1"/>
        <a:sy n="1" d="1"/>
      </p:scale>
      <p:origin x="0" y="0"/>
    </p:cViewPr>
  </p:notesTextViewPr>
  <p:notesViewPr>
    <p:cSldViewPr snapToGrid="0">
      <p:cViewPr varScale="1">
        <p:scale>
          <a:sx n="72" d="100"/>
          <a:sy n="72" d="100"/>
        </p:scale>
        <p:origin x="2990"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406400" y="696913"/>
            <a:ext cx="6210300" cy="3492500"/>
          </a:xfrm>
          <a:prstGeom prst="rect">
            <a:avLst/>
          </a:prstGeom>
        </p:spPr>
        <p:txBody>
          <a:bodyPr lIns="93324" tIns="46662" rIns="93324" bIns="46662"/>
          <a:lstStyle/>
          <a:p>
            <a:endParaRPr/>
          </a:p>
        </p:txBody>
      </p:sp>
      <p:sp>
        <p:nvSpPr>
          <p:cNvPr id="117" name="Shape 117"/>
          <p:cNvSpPr>
            <a:spLocks noGrp="1"/>
          </p:cNvSpPr>
          <p:nvPr>
            <p:ph type="body" sz="quarter" idx="1"/>
          </p:nvPr>
        </p:nvSpPr>
        <p:spPr>
          <a:xfrm>
            <a:off x="936414" y="4421823"/>
            <a:ext cx="5150274" cy="4189095"/>
          </a:xfrm>
          <a:prstGeom prst="rect">
            <a:avLst/>
          </a:prstGeom>
        </p:spPr>
        <p:txBody>
          <a:bodyPr lIns="93324" tIns="46662" rIns="93324" bIns="46662"/>
          <a:lstStyle/>
          <a:p>
            <a:endParaRPr dirty="0"/>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27165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1054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6620">
              <a:defRPr/>
            </a:pPr>
            <a:r>
              <a:rPr lang="en-US" sz="1100" b="1" dirty="0"/>
              <a:t>Including Children with Disabilities pg. 1</a:t>
            </a:r>
          </a:p>
          <a:p>
            <a:pPr defTabSz="466620">
              <a:defRPr/>
            </a:pPr>
            <a:r>
              <a:rPr lang="en-US" sz="1100" dirty="0"/>
              <a:t>Some of you may have concerns about teaching children with disabilities, but you don’t need to feel overwhelmed. </a:t>
            </a:r>
          </a:p>
          <a:p>
            <a:pPr defTabSz="466620">
              <a:defRPr/>
            </a:pPr>
            <a:endParaRPr lang="en-US" sz="1100" dirty="0"/>
          </a:p>
        </p:txBody>
      </p:sp>
    </p:spTree>
    <p:extLst>
      <p:ext uri="{BB962C8B-B14F-4D97-AF65-F5344CB8AC3E}">
        <p14:creationId xmlns:p14="http://schemas.microsoft.com/office/powerpoint/2010/main" val="1310464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a:spLocks noGrp="1" noRot="1" noChangeAspect="1"/>
          </p:cNvSpPr>
          <p:nvPr>
            <p:ph type="sldImg"/>
          </p:nvPr>
        </p:nvSpPr>
        <p:spPr>
          <a:xfrm>
            <a:off x="406400" y="696913"/>
            <a:ext cx="6210300" cy="3492500"/>
          </a:xfrm>
          <a:prstGeom prst="rect">
            <a:avLst/>
          </a:prstGeom>
        </p:spPr>
        <p:txBody>
          <a:bodyPr/>
          <a:lstStyle/>
          <a:p>
            <a:endParaRPr/>
          </a:p>
        </p:txBody>
      </p:sp>
      <p:sp>
        <p:nvSpPr>
          <p:cNvPr id="129" name="Shape 129"/>
          <p:cNvSpPr>
            <a:spLocks noGrp="1"/>
          </p:cNvSpPr>
          <p:nvPr>
            <p:ph type="body" sz="quarter" idx="1"/>
          </p:nvPr>
        </p:nvSpPr>
        <p:spPr>
          <a:prstGeom prst="rect">
            <a:avLst/>
          </a:prstGeom>
        </p:spPr>
        <p:txBody>
          <a:bodyPr/>
          <a:lstStyle/>
          <a:p>
            <a:pPr defTabSz="466620">
              <a:defRPr/>
            </a:pPr>
            <a:r>
              <a:rPr lang="en-US" sz="1100" b="1" dirty="0"/>
              <a:t>Including Children with Disabilities Page 1</a:t>
            </a:r>
          </a:p>
          <a:p>
            <a:pPr marL="172993" indent="-172993" defTabSz="466620">
              <a:buFont typeface="Arial" panose="020B0604020202020204" pitchFamily="34" charset="0"/>
              <a:buChar char="•"/>
              <a:defRPr/>
            </a:pPr>
            <a:r>
              <a:rPr lang="en-US" sz="1100" dirty="0"/>
              <a:t>This training will increase your awareness of children with disabilities and give you tools to teach those with a variety of abilities &amp; limitations. </a:t>
            </a:r>
          </a:p>
          <a:p>
            <a:pPr marL="172993" indent="-172993" defTabSz="466620">
              <a:buFont typeface="Arial" panose="020B0604020202020204" pitchFamily="34" charset="0"/>
              <a:buChar char="•"/>
              <a:defRPr/>
            </a:pPr>
            <a:r>
              <a:rPr lang="en-US" sz="1100" kern="1200" dirty="0">
                <a:solidFill>
                  <a:schemeClr val="tx1"/>
                </a:solidFill>
              </a:rPr>
              <a:t>Understanding each child in your class will change the way you prepare your lesson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hape 143"/>
          <p:cNvSpPr>
            <a:spLocks noGrp="1" noRot="1" noChangeAspect="1"/>
          </p:cNvSpPr>
          <p:nvPr>
            <p:ph type="sldImg"/>
          </p:nvPr>
        </p:nvSpPr>
        <p:spPr>
          <a:xfrm>
            <a:off x="406400" y="696913"/>
            <a:ext cx="6210300" cy="3492500"/>
          </a:xfrm>
          <a:prstGeom prst="rect">
            <a:avLst/>
          </a:prstGeom>
        </p:spPr>
        <p:txBody>
          <a:bodyPr/>
          <a:lstStyle/>
          <a:p>
            <a:endParaRPr/>
          </a:p>
        </p:txBody>
      </p:sp>
      <p:sp>
        <p:nvSpPr>
          <p:cNvPr id="144" name="Shape 144"/>
          <p:cNvSpPr>
            <a:spLocks noGrp="1"/>
          </p:cNvSpPr>
          <p:nvPr>
            <p:ph type="body" sz="quarter" idx="1"/>
          </p:nvPr>
        </p:nvSpPr>
        <p:spPr>
          <a:prstGeom prst="rect">
            <a:avLst/>
          </a:prstGeom>
        </p:spPr>
        <p:txBody>
          <a:bodyPr/>
          <a:lstStyle/>
          <a:p>
            <a:r>
              <a:rPr lang="en-US" sz="1100" b="1" dirty="0"/>
              <a:t>What Are the Distinctives of Children with Disabilities? Page 2</a:t>
            </a:r>
          </a:p>
          <a:p>
            <a:pPr marL="172993" indent="-172993" defTabSz="466620">
              <a:buFont typeface="Arial" panose="020B0604020202020204" pitchFamily="34" charset="0"/>
              <a:buChar char="•"/>
              <a:defRPr/>
            </a:pPr>
            <a:r>
              <a:rPr lang="en-US" sz="1100" kern="1200" dirty="0">
                <a:solidFill>
                  <a:schemeClr val="tx1"/>
                </a:solidFill>
              </a:rPr>
              <a:t>Your primary role is to see each child as an individual with strengths, hopes, dreams and potential</a:t>
            </a:r>
          </a:p>
          <a:p>
            <a:pPr marL="172993" indent="-172993" defTabSz="466620">
              <a:buFont typeface="Arial" panose="020B0604020202020204" pitchFamily="34" charset="0"/>
              <a:buChar char="•"/>
              <a:defRPr/>
            </a:pPr>
            <a:r>
              <a:rPr lang="en-US" sz="1100" kern="1200" dirty="0">
                <a:solidFill>
                  <a:schemeClr val="tx1"/>
                </a:solidFill>
              </a:rPr>
              <a:t>Heather: “each one has a super power” – you just have to figure out what it is</a:t>
            </a:r>
          </a:p>
          <a:p>
            <a:pPr marL="172993" indent="-172993" defTabSz="466620">
              <a:buFont typeface="Arial" panose="020B0604020202020204" pitchFamily="34" charset="0"/>
              <a:buChar char="•"/>
              <a:defRPr/>
            </a:pPr>
            <a:r>
              <a:rPr lang="en-US" sz="1100" kern="1200" dirty="0">
                <a:solidFill>
                  <a:schemeClr val="tx1"/>
                </a:solidFill>
              </a:rPr>
              <a:t>We have to be careful not to put people into categories or make assumptions</a:t>
            </a:r>
          </a:p>
          <a:p>
            <a:pPr marL="172993" indent="-172993" defTabSz="466620">
              <a:buFont typeface="Arial" panose="020B0604020202020204" pitchFamily="34" charset="0"/>
              <a:buChar char="•"/>
              <a:defRPr/>
            </a:pPr>
            <a:r>
              <a:rPr lang="en-US" sz="1100" kern="1200" dirty="0">
                <a:solidFill>
                  <a:schemeClr val="tx1"/>
                </a:solidFill>
              </a:rPr>
              <a:t>When we describe someone just by their medical diagnosis it devalues them as a person</a:t>
            </a:r>
          </a:p>
          <a:p>
            <a:pPr marL="172993" indent="-172993">
              <a:buFont typeface="Arial" panose="020B0604020202020204" pitchFamily="34" charset="0"/>
              <a:buChar char="•"/>
            </a:pPr>
            <a:endParaRPr lang="en-US" sz="1100" dirty="0"/>
          </a:p>
          <a:p>
            <a:r>
              <a:rPr lang="en-US" sz="1100" b="1" dirty="0"/>
              <a:t>People First Language</a:t>
            </a:r>
          </a:p>
          <a:p>
            <a:pPr marL="172993" indent="-172993" defTabSz="461315">
              <a:buFont typeface="Arial" panose="020B0604020202020204" pitchFamily="34" charset="0"/>
              <a:buChar char="•"/>
              <a:defRPr/>
            </a:pPr>
            <a:r>
              <a:rPr lang="en-US" sz="1100" kern="1200" dirty="0">
                <a:solidFill>
                  <a:schemeClr val="tx1"/>
                </a:solidFill>
              </a:rPr>
              <a:t>The term “handicapped” is an outdated term and can be offensive. “Individuals with disabilities” supports People-First Language. </a:t>
            </a:r>
            <a:endParaRPr sz="11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noRot="1" noChangeAspect="1"/>
          </p:cNvSpPr>
          <p:nvPr>
            <p:ph type="sldImg"/>
          </p:nvPr>
        </p:nvSpPr>
        <p:spPr>
          <a:xfrm>
            <a:off x="406400" y="696913"/>
            <a:ext cx="6210300" cy="3492500"/>
          </a:xfrm>
          <a:prstGeom prst="rect">
            <a:avLst/>
          </a:prstGeom>
        </p:spPr>
        <p:txBody>
          <a:bodyPr/>
          <a:lstStyle/>
          <a:p>
            <a:endParaRPr/>
          </a:p>
        </p:txBody>
      </p:sp>
      <p:sp>
        <p:nvSpPr>
          <p:cNvPr id="154" name="Shape 154"/>
          <p:cNvSpPr>
            <a:spLocks noGrp="1"/>
          </p:cNvSpPr>
          <p:nvPr>
            <p:ph type="body" sz="quarter" idx="1"/>
          </p:nvPr>
        </p:nvSpPr>
        <p:spPr>
          <a:prstGeom prst="rect">
            <a:avLst/>
          </a:prstGeom>
        </p:spPr>
        <p:txBody>
          <a:bodyPr/>
          <a:lstStyle/>
          <a:p>
            <a:r>
              <a:rPr lang="en-US" sz="1100" b="1" dirty="0"/>
              <a:t>Intellectual Disabilities Page 3</a:t>
            </a:r>
            <a:endParaRPr sz="1100" b="1"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t>Intellectual Disabilities Pages 3 &amp; 4</a:t>
            </a:r>
          </a:p>
          <a:p>
            <a:pPr marL="172993" indent="-172993" algn="l" defTabSz="461315">
              <a:buFont typeface="Arial" panose="020B0604020202020204" pitchFamily="34" charset="0"/>
              <a:buChar char="•"/>
              <a:defRPr/>
            </a:pPr>
            <a:r>
              <a:rPr lang="en-US" sz="1100" dirty="0"/>
              <a:t>You can’t look at someone and determine they have an intellectual </a:t>
            </a:r>
          </a:p>
          <a:p>
            <a:pPr marL="172993" indent="-172993" algn="l" defTabSz="461315">
              <a:buFont typeface="Arial" panose="020B0604020202020204" pitchFamily="34" charset="0"/>
              <a:buChar char="•"/>
              <a:defRPr/>
            </a:pPr>
            <a:r>
              <a:rPr lang="en-US" sz="1100" dirty="0">
                <a:solidFill>
                  <a:schemeClr val="tx1"/>
                </a:solidFill>
              </a:rPr>
              <a:t>Formerly called “Mental Retardation,” Rosa’s Law changed the terminology to “Intellectual Disability” in 2010. </a:t>
            </a:r>
            <a:r>
              <a:rPr lang="en-US" sz="1100" dirty="0"/>
              <a:t>The term “retardation” is no longer an appropriate way to describe a disability. While the term “retarded” literally means something that is delayed, it disrespects people with disabilities </a:t>
            </a:r>
            <a:r>
              <a:rPr lang="en-US" dirty="0"/>
              <a:t>because it associates the slow thinking process with lack of intelligence and inferiority. It can be as offensive as calling someone stupid.</a:t>
            </a:r>
            <a:r>
              <a:rPr lang="en-US" sz="1100" dirty="0"/>
              <a:t> </a:t>
            </a:r>
          </a:p>
          <a:p>
            <a:endParaRPr lang="en-US" dirty="0"/>
          </a:p>
        </p:txBody>
      </p:sp>
    </p:spTree>
    <p:extLst>
      <p:ext uri="{BB962C8B-B14F-4D97-AF65-F5344CB8AC3E}">
        <p14:creationId xmlns:p14="http://schemas.microsoft.com/office/powerpoint/2010/main" val="1477757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Activity Suggestion</a:t>
            </a:r>
          </a:p>
          <a:p>
            <a:r>
              <a:rPr lang="en-US" dirty="0"/>
              <a:t>There are many different kinds of learning disabilities and they can range from mild to severe. This activity gives a general idea what it is like to have to struggle against what your brain may be telling you:</a:t>
            </a:r>
          </a:p>
          <a:p>
            <a:pPr marL="345986" indent="-345986">
              <a:buFont typeface="Arial" panose="020B0604020202020204" pitchFamily="34" charset="0"/>
              <a:buChar char="•"/>
            </a:pPr>
            <a:r>
              <a:rPr lang="en-US" b="0" dirty="0"/>
              <a:t>Ask the class to read out loud the COLOR the word is written in, not the word itself. </a:t>
            </a:r>
          </a:p>
          <a:p>
            <a:r>
              <a:rPr lang="en-US" dirty="0"/>
              <a:t>Afterward, discuss how your brain wants to read the actual word. Even when you can make yourself do it correctly, you have to read much slower than normal. </a:t>
            </a:r>
          </a:p>
          <a:p>
            <a:r>
              <a:rPr lang="en-US" dirty="0"/>
              <a:t>This is an example of how difficult it is for students with learning disabilities to get through the day. Their brain understands what needs to be done, but they have to struggle to make it come out right. </a:t>
            </a:r>
          </a:p>
        </p:txBody>
      </p:sp>
    </p:spTree>
    <p:extLst>
      <p:ext uri="{BB962C8B-B14F-4D97-AF65-F5344CB8AC3E}">
        <p14:creationId xmlns:p14="http://schemas.microsoft.com/office/powerpoint/2010/main" val="2540453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6620">
              <a:defRPr/>
            </a:pPr>
            <a:r>
              <a:rPr lang="en-US" sz="1100" b="1" dirty="0"/>
              <a:t>Intellectual Disabilities Page 5</a:t>
            </a:r>
            <a:endParaRPr lang="en-US" sz="1100" dirty="0"/>
          </a:p>
          <a:p>
            <a:pPr marL="172993" indent="-172993">
              <a:buFont typeface="Arial" panose="020B0604020202020204" pitchFamily="34" charset="0"/>
              <a:buChar char="•"/>
            </a:pPr>
            <a:r>
              <a:rPr lang="en-US" sz="1100" dirty="0"/>
              <a:t>Taking care of personal needs – using the toilet, feeding themselves, taking off a jacket.</a:t>
            </a:r>
          </a:p>
          <a:p>
            <a:pPr marL="172993" indent="-172993">
              <a:buFont typeface="Arial" panose="020B0604020202020204" pitchFamily="34" charset="0"/>
              <a:buChar char="•"/>
            </a:pPr>
            <a:r>
              <a:rPr lang="en-US" sz="1100" dirty="0"/>
              <a:t>Following the rules – understanding what the rules are, remembering the rules, knowing the reason for rules.</a:t>
            </a:r>
          </a:p>
          <a:p>
            <a:pPr marL="172993" indent="-172993">
              <a:buFont typeface="Arial" panose="020B0604020202020204" pitchFamily="34" charset="0"/>
              <a:buChar char="•"/>
            </a:pPr>
            <a:r>
              <a:rPr lang="en-US" sz="1100" dirty="0"/>
              <a:t>Interacting with other children – saying “hi” and “goodbye,” starting a conversation, knowing what is socially acceptable, asking and answering questions.</a:t>
            </a:r>
          </a:p>
          <a:p>
            <a:pPr marL="172993" indent="-172993">
              <a:buFont typeface="Arial" panose="020B0604020202020204" pitchFamily="34" charset="0"/>
              <a:buChar char="•"/>
            </a:pPr>
            <a:r>
              <a:rPr lang="en-US" sz="1100" dirty="0"/>
              <a:t>Being responsible – seeing the need to clean up an area, admitting to a mistake, keeping track of personal belongings.</a:t>
            </a:r>
          </a:p>
          <a:p>
            <a:pPr marL="172993" indent="-172993">
              <a:buFont typeface="Arial" panose="020B0604020202020204" pitchFamily="34" charset="0"/>
              <a:buChar char="•"/>
            </a:pPr>
            <a:r>
              <a:rPr lang="en-US" sz="1100" dirty="0"/>
              <a:t>Being aware of safety issues – knowing why it’s important to stay in a specific area, understanding the dangers of fire, electricity, water, heights, etc.</a:t>
            </a:r>
          </a:p>
          <a:p>
            <a:endParaRPr lang="en-US" sz="1100" dirty="0"/>
          </a:p>
          <a:p>
            <a:r>
              <a:rPr lang="en-US" sz="1100" b="1" dirty="0"/>
              <a:t>Remember that those with an intellectual disability continue to function at their level while peers outgrow these stages. </a:t>
            </a:r>
          </a:p>
        </p:txBody>
      </p:sp>
    </p:spTree>
    <p:extLst>
      <p:ext uri="{BB962C8B-B14F-4D97-AF65-F5344CB8AC3E}">
        <p14:creationId xmlns:p14="http://schemas.microsoft.com/office/powerpoint/2010/main" val="3823674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6620">
              <a:defRPr/>
            </a:pPr>
            <a:r>
              <a:rPr lang="en-US" sz="1100" b="1" dirty="0"/>
              <a:t>Developmental Disabilities Page 6</a:t>
            </a:r>
            <a:endParaRPr lang="en-US" sz="1100" dirty="0"/>
          </a:p>
          <a:p>
            <a:endParaRPr lang="en-US" dirty="0"/>
          </a:p>
        </p:txBody>
      </p:sp>
    </p:spTree>
    <p:extLst>
      <p:ext uri="{BB962C8B-B14F-4D97-AF65-F5344CB8AC3E}">
        <p14:creationId xmlns:p14="http://schemas.microsoft.com/office/powerpoint/2010/main" val="1330850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a:spLocks noGrp="1" noRot="1" noChangeAspect="1"/>
          </p:cNvSpPr>
          <p:nvPr>
            <p:ph type="sldImg"/>
          </p:nvPr>
        </p:nvSpPr>
        <p:spPr>
          <a:xfrm>
            <a:off x="406400" y="696913"/>
            <a:ext cx="6210300" cy="3492500"/>
          </a:xfrm>
          <a:prstGeom prst="rect">
            <a:avLst/>
          </a:prstGeom>
        </p:spPr>
        <p:txBody>
          <a:bodyPr/>
          <a:lstStyle/>
          <a:p>
            <a:endParaRPr/>
          </a:p>
        </p:txBody>
      </p:sp>
      <p:sp>
        <p:nvSpPr>
          <p:cNvPr id="164" name="Shape 164"/>
          <p:cNvSpPr>
            <a:spLocks noGrp="1"/>
          </p:cNvSpPr>
          <p:nvPr>
            <p:ph type="body" sz="quarter" idx="1"/>
          </p:nvPr>
        </p:nvSpPr>
        <p:spPr>
          <a:prstGeom prst="rect">
            <a:avLst/>
          </a:prstGeom>
        </p:spPr>
        <p:txBody>
          <a:bodyPr/>
          <a:lstStyle/>
          <a:p>
            <a:pPr defTabSz="466620">
              <a:defRPr/>
            </a:pPr>
            <a:r>
              <a:rPr lang="en-US" sz="1100" b="1" dirty="0"/>
              <a:t>Developmental Disabilities Page 6</a:t>
            </a:r>
            <a:endParaRPr lang="en-US" sz="1100" dirty="0"/>
          </a:p>
          <a:p>
            <a:pPr marL="172993" indent="-172993">
              <a:buFont typeface="Arial" panose="020B0604020202020204" pitchFamily="34" charset="0"/>
              <a:buChar char="•"/>
            </a:pPr>
            <a:r>
              <a:rPr lang="en-US" sz="1100" kern="1200" dirty="0">
                <a:ln w="22225">
                  <a:solidFill>
                    <a:srgbClr val="FFFFFF"/>
                  </a:solidFill>
                </a:ln>
                <a:solidFill>
                  <a:schemeClr val="tx1"/>
                </a:solidFill>
              </a:rPr>
              <a:t>Developmental delays can be a physical or mental impairment or both</a:t>
            </a:r>
          </a:p>
          <a:p>
            <a:pPr marL="172993" indent="-172993">
              <a:buFont typeface="Arial" panose="020B0604020202020204" pitchFamily="34" charset="0"/>
              <a:buChar char="•"/>
            </a:pPr>
            <a:r>
              <a:rPr lang="en-US" sz="1100" dirty="0"/>
              <a:t>Those with developmental disabilities will need others to support their learning and may need lifelong assistance with daily living. Some will need less, others will need more.</a:t>
            </a:r>
            <a:endParaRPr sz="11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t>Looking Closer at Autism Page 7</a:t>
            </a:r>
          </a:p>
          <a:p>
            <a:endParaRPr lang="en-US" dirty="0"/>
          </a:p>
        </p:txBody>
      </p:sp>
    </p:spTree>
    <p:extLst>
      <p:ext uri="{BB962C8B-B14F-4D97-AF65-F5344CB8AC3E}">
        <p14:creationId xmlns:p14="http://schemas.microsoft.com/office/powerpoint/2010/main" val="515641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406400" y="696913"/>
            <a:ext cx="6210300" cy="3492500"/>
          </a:xfrm>
          <a:prstGeom prst="rect">
            <a:avLst/>
          </a:prstGeom>
        </p:spPr>
        <p:txBody>
          <a:bodyPr/>
          <a:lstStyle/>
          <a:p>
            <a:endParaRPr/>
          </a:p>
        </p:txBody>
      </p:sp>
      <p:sp>
        <p:nvSpPr>
          <p:cNvPr id="169" name="Shape 169"/>
          <p:cNvSpPr>
            <a:spLocks noGrp="1"/>
          </p:cNvSpPr>
          <p:nvPr>
            <p:ph type="body" sz="quarter" idx="1"/>
          </p:nvPr>
        </p:nvSpPr>
        <p:spPr>
          <a:prstGeom prst="rect">
            <a:avLst/>
          </a:prstGeom>
        </p:spPr>
        <p:txBody>
          <a:bodyPr/>
          <a:lstStyle/>
          <a:p>
            <a:pPr defTabSz="466620">
              <a:defRPr/>
            </a:pPr>
            <a:r>
              <a:rPr lang="en-US" sz="1100" b="1" dirty="0"/>
              <a:t>Looking Closer at Autism Pages 7 &amp; 8</a:t>
            </a:r>
          </a:p>
          <a:p>
            <a:pPr defTabSz="466620">
              <a:defRPr/>
            </a:pPr>
            <a:r>
              <a:rPr lang="en-US" sz="1100" kern="1200" dirty="0"/>
              <a:t>Autism spectrum disorder (ASD) is a common developmental disability that can cause significant social, communication, and behavioral challenges.</a:t>
            </a:r>
          </a:p>
          <a:p>
            <a:pPr marL="970617" lvl="1" indent="-233310" defTabSz="933240">
              <a:lnSpc>
                <a:spcPct val="90000"/>
              </a:lnSpc>
              <a:spcBef>
                <a:spcPts val="1225"/>
              </a:spcBef>
              <a:buSzPct val="100000"/>
              <a:buFont typeface="Arial" panose="020B0604020202020204" pitchFamily="34" charset="0"/>
              <a:buChar char="•"/>
              <a:defRPr sz="1560">
                <a:uFill>
                  <a:solidFill>
                    <a:srgbClr val="000000"/>
                  </a:solidFill>
                </a:uFill>
              </a:defRPr>
            </a:pPr>
            <a:endParaRPr lang="en-US" sz="1100" kern="1200" dirty="0"/>
          </a:p>
          <a:p>
            <a:r>
              <a:rPr sz="1100" dirty="0"/>
              <a:t>Be sure to note that these suggestions are not only helpful for children with autism, but all children.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t>How Can I Support Children with Disabilities Page 11</a:t>
            </a:r>
          </a:p>
          <a:p>
            <a:pPr marL="172993" indent="-172993" defTabSz="461315">
              <a:buFont typeface="Arial" panose="020B0604020202020204" pitchFamily="34" charset="0"/>
              <a:buChar char="•"/>
              <a:defRPr/>
            </a:pPr>
            <a:r>
              <a:rPr lang="en-US" sz="1100" dirty="0">
                <a:solidFill>
                  <a:schemeClr val="bg1"/>
                </a:solidFill>
              </a:rPr>
              <a:t>Practices used for children with autism </a:t>
            </a:r>
            <a:r>
              <a:rPr lang="en-US" sz="1100" b="1" dirty="0">
                <a:solidFill>
                  <a:schemeClr val="bg1"/>
                </a:solidFill>
              </a:rPr>
              <a:t>can be effective for all children. </a:t>
            </a:r>
          </a:p>
          <a:p>
            <a:pPr marL="172993" indent="-172993" defTabSz="461315">
              <a:buFont typeface="Arial" panose="020B0604020202020204" pitchFamily="34" charset="0"/>
              <a:buChar char="•"/>
              <a:defRPr/>
            </a:pPr>
            <a:r>
              <a:rPr lang="en-US" sz="1100" dirty="0"/>
              <a:t>Children with autism learn and process information differently from other children.</a:t>
            </a:r>
          </a:p>
          <a:p>
            <a:pPr marL="172993" indent="-172993">
              <a:buFont typeface="Arial" panose="020B0604020202020204" pitchFamily="34" charset="0"/>
              <a:buChar char="•"/>
            </a:pPr>
            <a:r>
              <a:rPr lang="en-US" sz="1100" dirty="0"/>
              <a:t>Specific practices have been found to be effective in helping children with autism understand and learn.</a:t>
            </a:r>
          </a:p>
          <a:p>
            <a:pPr marL="172993" indent="-172993">
              <a:buFont typeface="Arial" panose="020B0604020202020204" pitchFamily="34" charset="0"/>
              <a:buChar char="•"/>
            </a:pPr>
            <a:r>
              <a:rPr lang="en-US" sz="1100" dirty="0"/>
              <a:t>Using these practices will make you a more effective teacher with all the children in your class.</a:t>
            </a:r>
          </a:p>
          <a:p>
            <a:pPr marL="172993" indent="-172993">
              <a:buFont typeface="Arial" panose="020B0604020202020204" pitchFamily="34" charset="0"/>
              <a:buChar char="•"/>
            </a:pPr>
            <a:r>
              <a:rPr lang="en-US" sz="1100" dirty="0"/>
              <a:t>Incorporating these practices into your teaching will help you be more prepared to provide any child extra support.</a:t>
            </a:r>
          </a:p>
          <a:p>
            <a:endParaRPr lang="en-US" sz="1200" dirty="0"/>
          </a:p>
          <a:p>
            <a:r>
              <a:rPr lang="en-US" sz="1200" dirty="0"/>
              <a:t>This portion of the training will focus on supporting children with disabilities through:</a:t>
            </a:r>
          </a:p>
          <a:p>
            <a:pPr indent="-230657" defTabSz="922630">
              <a:lnSpc>
                <a:spcPct val="90000"/>
              </a:lnSpc>
              <a:buFont typeface="Arial" panose="020B0604020202020204" pitchFamily="34" charset="0"/>
              <a:buChar char="•"/>
            </a:pPr>
            <a:r>
              <a:rPr lang="en-US" sz="1200" kern="1200" dirty="0">
                <a:solidFill>
                  <a:schemeClr val="tx1"/>
                </a:solidFill>
              </a:rPr>
              <a:t>Preparing your lesson</a:t>
            </a:r>
          </a:p>
          <a:p>
            <a:pPr indent="-230657" defTabSz="922630">
              <a:lnSpc>
                <a:spcPct val="90000"/>
              </a:lnSpc>
              <a:buFont typeface="Arial" panose="020B0604020202020204" pitchFamily="34" charset="0"/>
              <a:buChar char="•"/>
            </a:pPr>
            <a:r>
              <a:rPr lang="en-US" sz="1200" kern="1200" dirty="0">
                <a:solidFill>
                  <a:schemeClr val="tx1"/>
                </a:solidFill>
              </a:rPr>
              <a:t>Communication Techniques</a:t>
            </a:r>
          </a:p>
          <a:p>
            <a:pPr indent="-230657" defTabSz="922630">
              <a:lnSpc>
                <a:spcPct val="90000"/>
              </a:lnSpc>
              <a:buFont typeface="Arial" panose="020B0604020202020204" pitchFamily="34" charset="0"/>
              <a:buChar char="•"/>
            </a:pPr>
            <a:r>
              <a:rPr lang="en-US" sz="1200" kern="1200" dirty="0">
                <a:solidFill>
                  <a:schemeClr val="tx1"/>
                </a:solidFill>
              </a:rPr>
              <a:t>Creating Visual Schedules</a:t>
            </a:r>
          </a:p>
          <a:p>
            <a:pPr indent="-230657" defTabSz="922630">
              <a:lnSpc>
                <a:spcPct val="90000"/>
              </a:lnSpc>
              <a:buFont typeface="Arial" panose="020B0604020202020204" pitchFamily="34" charset="0"/>
              <a:buChar char="•"/>
            </a:pPr>
            <a:r>
              <a:rPr lang="en-US" sz="1200" kern="1200" dirty="0">
                <a:solidFill>
                  <a:schemeClr val="tx1"/>
                </a:solidFill>
              </a:rPr>
              <a:t>Helping Students Build Friendships</a:t>
            </a:r>
          </a:p>
          <a:p>
            <a:pPr indent="-230657" defTabSz="922630">
              <a:lnSpc>
                <a:spcPct val="90000"/>
              </a:lnSpc>
              <a:buFont typeface="Arial" panose="020B0604020202020204" pitchFamily="34" charset="0"/>
              <a:buChar char="•"/>
            </a:pPr>
            <a:r>
              <a:rPr lang="en-US" sz="1200" kern="1200" dirty="0">
                <a:solidFill>
                  <a:schemeClr val="tx1"/>
                </a:solidFill>
              </a:rPr>
              <a:t>Managing Behaviors</a:t>
            </a:r>
          </a:p>
          <a:p>
            <a:pPr indent="-230657" defTabSz="922630">
              <a:lnSpc>
                <a:spcPct val="90000"/>
              </a:lnSpc>
              <a:buFont typeface="Arial" panose="020B0604020202020204" pitchFamily="34" charset="0"/>
              <a:buChar char="•"/>
            </a:pPr>
            <a:r>
              <a:rPr lang="en-US" sz="1200" kern="1200" dirty="0">
                <a:solidFill>
                  <a:schemeClr val="tx1"/>
                </a:solidFill>
              </a:rPr>
              <a:t>Modeling and Training</a:t>
            </a:r>
            <a:endParaRPr lang="en-US" sz="1200" dirty="0"/>
          </a:p>
        </p:txBody>
      </p:sp>
    </p:spTree>
    <p:extLst>
      <p:ext uri="{BB962C8B-B14F-4D97-AF65-F5344CB8AC3E}">
        <p14:creationId xmlns:p14="http://schemas.microsoft.com/office/powerpoint/2010/main" val="3546813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indent="0" defTabSz="933240">
              <a:lnSpc>
                <a:spcPct val="90000"/>
              </a:lnSpc>
              <a:spcAft>
                <a:spcPts val="612"/>
              </a:spcAft>
              <a:defRPr sz="1476">
                <a:uFill>
                  <a:solidFill>
                    <a:srgbClr val="000000"/>
                  </a:solidFill>
                </a:uFill>
              </a:defRPr>
            </a:pPr>
            <a:r>
              <a:rPr lang="en-US" sz="1100" b="1" kern="1200" dirty="0">
                <a:solidFill>
                  <a:schemeClr val="tx1"/>
                </a:solidFill>
              </a:rPr>
              <a:t>What to Do When Modifications are Needed Page 12</a:t>
            </a:r>
          </a:p>
          <a:p>
            <a:pPr lvl="1" indent="0" algn="l" defTabSz="933240">
              <a:lnSpc>
                <a:spcPct val="90000"/>
              </a:lnSpc>
              <a:spcAft>
                <a:spcPts val="612"/>
              </a:spcAft>
              <a:defRPr sz="1476">
                <a:uFill>
                  <a:solidFill>
                    <a:srgbClr val="000000"/>
                  </a:solidFill>
                </a:uFill>
              </a:defRPr>
            </a:pPr>
            <a:r>
              <a:rPr lang="en-US" sz="1100" kern="1200" dirty="0">
                <a:solidFill>
                  <a:schemeClr val="tx1"/>
                </a:solidFill>
              </a:rPr>
              <a:t>You won’t need to plan two separate lessons, but you may need to make </a:t>
            </a:r>
            <a:r>
              <a:rPr lang="en-US" sz="1100" b="1" kern="1200" dirty="0">
                <a:solidFill>
                  <a:schemeClr val="tx1"/>
                </a:solidFill>
                <a:sym typeface="Helvetica"/>
              </a:rPr>
              <a:t>modifications</a:t>
            </a:r>
            <a:r>
              <a:rPr lang="en-US" sz="1100" kern="1200" dirty="0">
                <a:solidFill>
                  <a:schemeClr val="tx1"/>
                </a:solidFill>
              </a:rPr>
              <a:t> and </a:t>
            </a:r>
            <a:r>
              <a:rPr lang="en-US" sz="1100" b="1" kern="1200" dirty="0">
                <a:solidFill>
                  <a:schemeClr val="tx1"/>
                </a:solidFill>
                <a:sym typeface="Helvetica"/>
              </a:rPr>
              <a:t>accommodations</a:t>
            </a:r>
            <a:r>
              <a:rPr lang="en-US" sz="1100" kern="1200" dirty="0">
                <a:solidFill>
                  <a:schemeClr val="tx1"/>
                </a:solidFill>
              </a:rPr>
              <a:t> to your lesson plans or activities to help each child feel comfortable and successful.</a:t>
            </a:r>
          </a:p>
          <a:p>
            <a:pPr lvl="1" indent="0" algn="l" defTabSz="933240">
              <a:lnSpc>
                <a:spcPct val="90000"/>
              </a:lnSpc>
              <a:spcAft>
                <a:spcPts val="612"/>
              </a:spcAft>
              <a:defRPr sz="1476">
                <a:uFill>
                  <a:solidFill>
                    <a:srgbClr val="000000"/>
                  </a:solidFill>
                </a:uFill>
              </a:defRPr>
            </a:pPr>
            <a:endParaRPr lang="en-US" sz="2800" b="1" kern="1200" dirty="0">
              <a:solidFill>
                <a:schemeClr val="tx1"/>
              </a:solidFill>
              <a:sym typeface="Helvetica"/>
            </a:endParaRPr>
          </a:p>
          <a:p>
            <a:pPr lvl="1" indent="0" algn="l" defTabSz="933240">
              <a:lnSpc>
                <a:spcPct val="90000"/>
              </a:lnSpc>
              <a:spcAft>
                <a:spcPts val="612"/>
              </a:spcAft>
              <a:defRPr sz="1476">
                <a:uFill>
                  <a:solidFill>
                    <a:srgbClr val="000000"/>
                  </a:solidFill>
                </a:uFill>
              </a:defRPr>
            </a:pPr>
            <a:endParaRPr lang="en-US" sz="1100" kern="1200" dirty="0">
              <a:solidFill>
                <a:schemeClr val="tx1"/>
              </a:solidFill>
            </a:endParaRPr>
          </a:p>
        </p:txBody>
      </p:sp>
    </p:spTree>
    <p:extLst>
      <p:ext uri="{BB962C8B-B14F-4D97-AF65-F5344CB8AC3E}">
        <p14:creationId xmlns:p14="http://schemas.microsoft.com/office/powerpoint/2010/main" val="3110156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6620">
              <a:defRPr/>
            </a:pPr>
            <a:r>
              <a:rPr lang="en-US" sz="1100" b="1" kern="1200" dirty="0">
                <a:solidFill>
                  <a:schemeClr val="tx1"/>
                </a:solidFill>
              </a:rPr>
              <a:t>What to Do When Accommodations are Needed Pages 12-13</a:t>
            </a:r>
          </a:p>
          <a:p>
            <a:endParaRPr lang="en-US" b="1" kern="1200" dirty="0">
              <a:solidFill>
                <a:schemeClr val="tx1"/>
              </a:solidFill>
              <a:sym typeface="Helvetica"/>
            </a:endParaRPr>
          </a:p>
        </p:txBody>
      </p:sp>
    </p:spTree>
    <p:extLst>
      <p:ext uri="{BB962C8B-B14F-4D97-AF65-F5344CB8AC3E}">
        <p14:creationId xmlns:p14="http://schemas.microsoft.com/office/powerpoint/2010/main" val="4182802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6620">
              <a:defRPr/>
            </a:pPr>
            <a:r>
              <a:rPr lang="en-US" sz="1100" b="1" kern="1200" dirty="0">
                <a:solidFill>
                  <a:schemeClr val="tx1"/>
                </a:solidFill>
              </a:rPr>
              <a:t>How to Create a Multisensory Learning Environment Page 13</a:t>
            </a:r>
          </a:p>
          <a:p>
            <a:pPr defTabSz="466620">
              <a:defRPr/>
            </a:pPr>
            <a:r>
              <a:rPr lang="en-US" sz="1100" dirty="0"/>
              <a:t>As you prepare your lesson, use a checklist to see that you are using different ways to:</a:t>
            </a:r>
          </a:p>
          <a:p>
            <a:pPr marL="172993" indent="-172993" defTabSz="466620">
              <a:buFont typeface="Arial" panose="020B0604020202020204" pitchFamily="34" charset="0"/>
              <a:buChar char="•"/>
              <a:defRPr/>
            </a:pPr>
            <a:r>
              <a:rPr lang="en-US" sz="1100" dirty="0"/>
              <a:t>Present lessons</a:t>
            </a:r>
          </a:p>
          <a:p>
            <a:pPr marL="172993" indent="-172993" defTabSz="466620">
              <a:buFont typeface="Arial" panose="020B0604020202020204" pitchFamily="34" charset="0"/>
              <a:buChar char="•"/>
              <a:defRPr/>
            </a:pPr>
            <a:r>
              <a:rPr lang="en-US" sz="1100" dirty="0"/>
              <a:t>Help children remember important points </a:t>
            </a:r>
          </a:p>
          <a:p>
            <a:pPr marL="172993" indent="-172993" defTabSz="466620">
              <a:buFont typeface="Arial" panose="020B0604020202020204" pitchFamily="34" charset="0"/>
              <a:buChar char="•"/>
              <a:defRPr/>
            </a:pPr>
            <a:r>
              <a:rPr lang="en-US" sz="1100" dirty="0"/>
              <a:t>Practice what they are learning</a:t>
            </a:r>
          </a:p>
          <a:p>
            <a:endParaRPr lang="en-US" sz="1100" dirty="0"/>
          </a:p>
          <a:p>
            <a:endParaRPr lang="en-US" dirty="0"/>
          </a:p>
        </p:txBody>
      </p:sp>
    </p:spTree>
    <p:extLst>
      <p:ext uri="{BB962C8B-B14F-4D97-AF65-F5344CB8AC3E}">
        <p14:creationId xmlns:p14="http://schemas.microsoft.com/office/powerpoint/2010/main" val="1061496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480150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highlighter tape</a:t>
            </a:r>
          </a:p>
        </p:txBody>
      </p:sp>
    </p:spTree>
    <p:extLst>
      <p:ext uri="{BB962C8B-B14F-4D97-AF65-F5344CB8AC3E}">
        <p14:creationId xmlns:p14="http://schemas.microsoft.com/office/powerpoint/2010/main" val="2513109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noRot="1" noChangeAspect="1"/>
          </p:cNvSpPr>
          <p:nvPr>
            <p:ph type="sldImg"/>
          </p:nvPr>
        </p:nvSpPr>
        <p:spPr>
          <a:xfrm>
            <a:off x="406400" y="696913"/>
            <a:ext cx="6210300" cy="3492500"/>
          </a:xfrm>
          <a:prstGeom prst="rect">
            <a:avLst/>
          </a:prstGeom>
        </p:spPr>
        <p:txBody>
          <a:bodyPr/>
          <a:lstStyle/>
          <a:p>
            <a:endParaRPr/>
          </a:p>
        </p:txBody>
      </p:sp>
      <p:sp>
        <p:nvSpPr>
          <p:cNvPr id="196" name="Shape 196"/>
          <p:cNvSpPr>
            <a:spLocks noGrp="1"/>
          </p:cNvSpPr>
          <p:nvPr>
            <p:ph type="body" sz="quarter" idx="1"/>
          </p:nvPr>
        </p:nvSpPr>
        <p:spPr>
          <a:prstGeom prst="rect">
            <a:avLst/>
          </a:prstGeom>
        </p:spPr>
        <p:txBody>
          <a:bodyPr/>
          <a:lstStyle/>
          <a:p>
            <a:r>
              <a:rPr lang="en-US" sz="1100" b="1" dirty="0"/>
              <a:t>Communication Techniques Pages 14-15</a:t>
            </a:r>
          </a:p>
          <a:p>
            <a:r>
              <a:rPr lang="en-US" sz="1100" dirty="0"/>
              <a:t>Communicating effectively with your students will help you build relationships with them.</a:t>
            </a:r>
            <a:endParaRPr sz="1100" dirty="0"/>
          </a:p>
          <a:p>
            <a:pPr marL="396051" indent="-396051">
              <a:buSzPct val="100000"/>
              <a:buAutoNum type="arabicPeriod"/>
            </a:pPr>
            <a:r>
              <a:rPr sz="1100" dirty="0"/>
              <a:t>Some children may be delayed in understanding what is said or in responding with an answer. </a:t>
            </a:r>
          </a:p>
          <a:p>
            <a:pPr marL="396051" indent="-396051">
              <a:buSzPct val="100000"/>
              <a:buAutoNum type="arabicPeriod"/>
            </a:pPr>
            <a:r>
              <a:rPr sz="1100" dirty="0"/>
              <a:t>Some understand better with pictures or gestures. </a:t>
            </a:r>
          </a:p>
          <a:p>
            <a:pPr marL="396051" indent="-396051">
              <a:buSzPct val="100000"/>
              <a:buAutoNum type="arabicPeriod"/>
            </a:pPr>
            <a:r>
              <a:rPr sz="1100" dirty="0"/>
              <a:t>Some children might understand better with fewer words instead of lengthy explanations</a:t>
            </a:r>
            <a:r>
              <a:rPr lang="en-US" sz="1100" dirty="0"/>
              <a:t>.</a:t>
            </a:r>
          </a:p>
          <a:p>
            <a:pPr>
              <a:buSzPct val="100000"/>
            </a:pPr>
            <a:endParaRPr lang="en-US" sz="1100" b="1" i="1" dirty="0">
              <a:solidFill>
                <a:schemeClr val="bg1"/>
              </a:solidFill>
            </a:endParaRPr>
          </a:p>
          <a:p>
            <a:pPr algn="l" defTabSz="461315">
              <a:buSzPct val="100000"/>
              <a:defRPr/>
            </a:pPr>
            <a:r>
              <a:rPr lang="en-US" sz="1100" b="1" dirty="0">
                <a:solidFill>
                  <a:srgbClr val="A4D3FE"/>
                </a:solidFill>
              </a:rPr>
              <a:t>Rather than trying to get children with autism to look in your eyes, look for other signs that they are following along.</a:t>
            </a:r>
          </a:p>
          <a:p>
            <a:pPr>
              <a:buSzPct val="100000"/>
            </a:pPr>
            <a:endParaRPr lang="en-US" sz="1100" dirty="0">
              <a:solidFill>
                <a:schemeClr val="bg1"/>
              </a:solidFill>
            </a:endParaRPr>
          </a:p>
          <a:p>
            <a:pPr>
              <a:buSzPct val="100000"/>
            </a:pPr>
            <a:endParaRPr lang="en-US" sz="1100" dirty="0">
              <a:solidFill>
                <a:schemeClr val="bg1"/>
              </a:solidFill>
            </a:endParaRPr>
          </a:p>
          <a:p>
            <a:pPr>
              <a:buSzPct val="100000"/>
            </a:pPr>
            <a:endParaRPr sz="1200"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100" b="1" dirty="0">
                <a:solidFill>
                  <a:srgbClr val="C00000"/>
                </a:solidFill>
              </a:rPr>
              <a:t>Creating Visual Schedules Pages 16-18</a:t>
            </a:r>
          </a:p>
          <a:p>
            <a:pPr algn="l" defTabSz="461315">
              <a:defRPr/>
            </a:pPr>
            <a:r>
              <a:rPr lang="en-US" sz="1100" dirty="0"/>
              <a:t>Providing structure and visual schedules an help children know what to do now and next, which can reduce anxiety.</a:t>
            </a:r>
          </a:p>
          <a:p>
            <a:pPr algn="l"/>
            <a:endParaRPr lang="en-US" sz="1100" b="1" i="1" dirty="0">
              <a:solidFill>
                <a:srgbClr val="C00000"/>
              </a:solidFill>
            </a:endParaRPr>
          </a:p>
          <a:p>
            <a:pPr algn="l"/>
            <a:r>
              <a:rPr lang="en-US" sz="1100" b="1" i="1" dirty="0">
                <a:solidFill>
                  <a:srgbClr val="C00000"/>
                </a:solidFill>
              </a:rPr>
              <a:t>Meeting Schedules:</a:t>
            </a:r>
          </a:p>
          <a:p>
            <a:pPr algn="l" defTabSz="589458" rtl="0" hangingPunct="0">
              <a:lnSpc>
                <a:spcPct val="100000"/>
              </a:lnSpc>
            </a:pPr>
            <a:r>
              <a:rPr lang="en-US" sz="1100" dirty="0">
                <a:solidFill>
                  <a:srgbClr val="000000"/>
                </a:solidFill>
                <a:sym typeface="Helvetica Light"/>
              </a:rPr>
              <a:t>Maintain a regular schedule for your meeting time and try to do it the same way every week.</a:t>
            </a:r>
          </a:p>
          <a:p>
            <a:pPr algn="l" defTabSz="589458" rtl="0" hangingPunct="0">
              <a:lnSpc>
                <a:spcPct val="100000"/>
              </a:lnSpc>
            </a:pPr>
            <a:r>
              <a:rPr lang="en-US" sz="1100" dirty="0">
                <a:solidFill>
                  <a:srgbClr val="000000"/>
                </a:solidFill>
                <a:sym typeface="Helvetica Light"/>
              </a:rPr>
              <a:t>Predictability helps all children with their behaviors.</a:t>
            </a:r>
          </a:p>
          <a:p>
            <a:pPr algn="l" defTabSz="589458" rtl="0" hangingPunct="0">
              <a:lnSpc>
                <a:spcPct val="100000"/>
              </a:lnSpc>
            </a:pPr>
            <a:r>
              <a:rPr lang="en-US" sz="1100" dirty="0">
                <a:solidFill>
                  <a:srgbClr val="000000"/>
                </a:solidFill>
                <a:sym typeface="Helvetica Light"/>
              </a:rPr>
              <a:t>Develop a visual main schedule and hang it where everyone can see.</a:t>
            </a:r>
          </a:p>
          <a:p>
            <a:endParaRPr lang="en-US" dirty="0"/>
          </a:p>
        </p:txBody>
      </p:sp>
    </p:spTree>
    <p:extLst>
      <p:ext uri="{BB962C8B-B14F-4D97-AF65-F5344CB8AC3E}">
        <p14:creationId xmlns:p14="http://schemas.microsoft.com/office/powerpoint/2010/main" val="1539914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t>Individual Schedules Pages 19-20</a:t>
            </a:r>
          </a:p>
          <a:p>
            <a:pPr algn="l" defTabSz="461315">
              <a:defRPr/>
            </a:pPr>
            <a:r>
              <a:rPr lang="en-US" sz="2400" kern="1200" dirty="0">
                <a:solidFill>
                  <a:schemeClr val="tx1"/>
                </a:solidFill>
                <a:uFill>
                  <a:solidFill>
                    <a:srgbClr val="000000"/>
                  </a:solidFill>
                </a:uFill>
              </a:rPr>
              <a:t>Some children may have difficulty following a visual schedule on the wall and would do better with a personal schedule they can keep with them.</a:t>
            </a:r>
            <a:endParaRPr lang="en-US" sz="2100" kern="1200" dirty="0">
              <a:solidFill>
                <a:schemeClr val="tx1"/>
              </a:solidFill>
              <a:uFill>
                <a:solidFill>
                  <a:srgbClr val="000000"/>
                </a:solidFill>
              </a:uFill>
            </a:endParaRPr>
          </a:p>
          <a:p>
            <a:pPr lvl="1" indent="0" algn="l" defTabSz="922630">
              <a:lnSpc>
                <a:spcPct val="90000"/>
              </a:lnSpc>
              <a:spcAft>
                <a:spcPts val="605"/>
              </a:spcAft>
              <a:defRPr sz="1344">
                <a:uFill>
                  <a:solidFill>
                    <a:srgbClr val="000000"/>
                  </a:solidFill>
                </a:uFill>
              </a:defRPr>
            </a:pPr>
            <a:endParaRPr lang="en-US" sz="2100" kern="1200" dirty="0">
              <a:solidFill>
                <a:schemeClr val="tx1"/>
              </a:solidFill>
              <a:uFill>
                <a:solidFill>
                  <a:srgbClr val="000000"/>
                </a:solidFill>
              </a:uFill>
            </a:endParaRPr>
          </a:p>
          <a:p>
            <a:pPr lvl="1" indent="0" algn="l" defTabSz="922630">
              <a:lnSpc>
                <a:spcPct val="90000"/>
              </a:lnSpc>
              <a:spcAft>
                <a:spcPts val="605"/>
              </a:spcAft>
              <a:defRPr sz="1344">
                <a:uFill>
                  <a:solidFill>
                    <a:srgbClr val="000000"/>
                  </a:solidFill>
                </a:uFill>
              </a:defRPr>
            </a:pPr>
            <a:r>
              <a:rPr lang="en-US" sz="2100" kern="1200" dirty="0">
                <a:solidFill>
                  <a:schemeClr val="tx1"/>
                </a:solidFill>
                <a:uFill>
                  <a:solidFill>
                    <a:srgbClr val="000000"/>
                  </a:solidFill>
                </a:uFill>
              </a:rPr>
              <a:t>A more simplified individual schedule does not necessarily have any images or words. It indicates how many segments there are in the session.</a:t>
            </a:r>
          </a:p>
          <a:p>
            <a:pPr marL="1124020" lvl="1" indent="-461315" algn="l" defTabSz="922630">
              <a:lnSpc>
                <a:spcPct val="90000"/>
              </a:lnSpc>
              <a:spcAft>
                <a:spcPts val="605"/>
              </a:spcAft>
              <a:buFont typeface="+mj-lt"/>
              <a:buAutoNum type="arabicPeriod"/>
              <a:defRPr sz="1344">
                <a:uFill>
                  <a:solidFill>
                    <a:srgbClr val="000000"/>
                  </a:solidFill>
                </a:uFill>
              </a:defRPr>
            </a:pPr>
            <a:r>
              <a:rPr lang="en-US" sz="2100" kern="1200" dirty="0">
                <a:solidFill>
                  <a:schemeClr val="tx1"/>
                </a:solidFill>
                <a:uFill>
                  <a:solidFill>
                    <a:srgbClr val="000000"/>
                  </a:solidFill>
                </a:uFill>
              </a:rPr>
              <a:t>Attach Velcro to cardstock and pennies ore small laminated pieces of card stock.</a:t>
            </a:r>
          </a:p>
          <a:p>
            <a:pPr marL="1124020" lvl="1" indent="-461315" algn="l" defTabSz="922630">
              <a:lnSpc>
                <a:spcPct val="90000"/>
              </a:lnSpc>
              <a:spcAft>
                <a:spcPts val="605"/>
              </a:spcAft>
              <a:buFont typeface="+mj-lt"/>
              <a:buAutoNum type="arabicPeriod"/>
              <a:defRPr sz="1344">
                <a:uFill>
                  <a:solidFill>
                    <a:srgbClr val="000000"/>
                  </a:solidFill>
                </a:uFill>
              </a:defRPr>
            </a:pPr>
            <a:r>
              <a:rPr lang="en-US" sz="2100" kern="1200" dirty="0">
                <a:solidFill>
                  <a:schemeClr val="tx1"/>
                </a:solidFill>
                <a:uFill>
                  <a:solidFill>
                    <a:srgbClr val="000000"/>
                  </a:solidFill>
                </a:uFill>
              </a:rPr>
              <a:t>When the child arrives, give her the card and tell her, “We have nine things to do and then it’s time to go home.”</a:t>
            </a:r>
          </a:p>
          <a:p>
            <a:pPr marL="1124020" lvl="1" indent="-461315" algn="l" defTabSz="922630">
              <a:lnSpc>
                <a:spcPct val="90000"/>
              </a:lnSpc>
              <a:spcAft>
                <a:spcPts val="605"/>
              </a:spcAft>
              <a:buFont typeface="+mj-lt"/>
              <a:buAutoNum type="arabicPeriod"/>
              <a:defRPr sz="1344">
                <a:uFill>
                  <a:solidFill>
                    <a:srgbClr val="000000"/>
                  </a:solidFill>
                </a:uFill>
              </a:defRPr>
            </a:pPr>
            <a:r>
              <a:rPr lang="en-US" sz="2100" kern="1200" dirty="0">
                <a:solidFill>
                  <a:schemeClr val="tx1"/>
                </a:solidFill>
                <a:uFill>
                  <a:solidFill>
                    <a:srgbClr val="000000"/>
                  </a:solidFill>
                </a:uFill>
              </a:rPr>
              <a:t>As each segment is completed, have her remove a token.</a:t>
            </a:r>
          </a:p>
          <a:p>
            <a:endParaRPr lang="en-US" dirty="0"/>
          </a:p>
          <a:p>
            <a:endParaRPr lang="en-US" dirty="0"/>
          </a:p>
        </p:txBody>
      </p:sp>
    </p:spTree>
    <p:extLst>
      <p:ext uri="{BB962C8B-B14F-4D97-AF65-F5344CB8AC3E}">
        <p14:creationId xmlns:p14="http://schemas.microsoft.com/office/powerpoint/2010/main" val="23870916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Shape 213"/>
          <p:cNvSpPr>
            <a:spLocks noGrp="1" noRot="1" noChangeAspect="1"/>
          </p:cNvSpPr>
          <p:nvPr>
            <p:ph type="sldImg"/>
          </p:nvPr>
        </p:nvSpPr>
        <p:spPr>
          <a:xfrm>
            <a:off x="406400" y="696913"/>
            <a:ext cx="6210300" cy="3492500"/>
          </a:xfrm>
          <a:prstGeom prst="rect">
            <a:avLst/>
          </a:prstGeom>
        </p:spPr>
        <p:txBody>
          <a:bodyPr/>
          <a:lstStyle/>
          <a:p>
            <a:endParaRPr/>
          </a:p>
        </p:txBody>
      </p:sp>
      <p:sp>
        <p:nvSpPr>
          <p:cNvPr id="214" name="Shape 214"/>
          <p:cNvSpPr>
            <a:spLocks noGrp="1"/>
          </p:cNvSpPr>
          <p:nvPr>
            <p:ph type="body" sz="quarter" idx="1"/>
          </p:nvPr>
        </p:nvSpPr>
        <p:spPr>
          <a:prstGeom prst="rect">
            <a:avLst/>
          </a:prstGeom>
        </p:spPr>
        <p:txBody>
          <a:bodyPr/>
          <a:lstStyle/>
          <a:p>
            <a:r>
              <a:rPr lang="en-US" sz="1100" b="1" dirty="0"/>
              <a:t>Managing Behaviors Pages 23-24</a:t>
            </a:r>
          </a:p>
          <a:p>
            <a:r>
              <a:rPr lang="en-US" sz="1100" dirty="0">
                <a:solidFill>
                  <a:schemeClr val="accent5"/>
                </a:solidFill>
              </a:rPr>
              <a:t>What do you do when children have undesirable behaviors or seem unmanageable in your class? </a:t>
            </a:r>
          </a:p>
          <a:p>
            <a:r>
              <a:rPr sz="1100" dirty="0"/>
              <a:t>Having a classroom system and rules for all children is one of the most important things teacher</a:t>
            </a:r>
            <a:r>
              <a:rPr lang="en-US" sz="1100" dirty="0"/>
              <a:t>s</a:t>
            </a:r>
            <a:r>
              <a:rPr sz="1100" dirty="0"/>
              <a:t> do. </a:t>
            </a:r>
            <a:endParaRPr lang="en-US" sz="1100" dirty="0"/>
          </a:p>
          <a:p>
            <a:endParaRPr lang="en-US" sz="1100" dirty="0"/>
          </a:p>
          <a:p>
            <a:r>
              <a:rPr sz="1100" dirty="0"/>
              <a:t>Before we discuss system and rules, we’ll discuss reasons why we may see unexpected behaviors. </a:t>
            </a:r>
            <a:endParaRPr lang="en-US" sz="1100" dirty="0"/>
          </a:p>
          <a:p>
            <a:pPr defTabSz="461315">
              <a:defRPr/>
            </a:pPr>
            <a:r>
              <a:rPr lang="en-US" sz="1100" b="1" dirty="0"/>
              <a:t>Reasons for unexpected behavior:</a:t>
            </a:r>
          </a:p>
          <a:p>
            <a:pPr marL="345986" indent="-345986" defTabSz="461315">
              <a:buFont typeface="Arial" panose="020B0604020202020204" pitchFamily="34" charset="0"/>
              <a:buChar char="•"/>
              <a:defRPr/>
            </a:pPr>
            <a:r>
              <a:rPr lang="en-US" dirty="0"/>
              <a:t>Children with limited language may feel or want something but not have an appropriate way to express it.</a:t>
            </a:r>
          </a:p>
          <a:p>
            <a:pPr marL="345986" indent="-345986" defTabSz="461315">
              <a:buFont typeface="Arial" panose="020B0604020202020204" pitchFamily="34" charset="0"/>
              <a:buChar char="•"/>
              <a:defRPr/>
            </a:pPr>
            <a:r>
              <a:rPr lang="en-US" dirty="0"/>
              <a:t>A child can become overwhelmed with sensory input, such as noises that are too loud or lights that are too bright.</a:t>
            </a:r>
          </a:p>
          <a:p>
            <a:pPr marL="345986" indent="-345986" defTabSz="461315">
              <a:buFont typeface="Arial" panose="020B0604020202020204" pitchFamily="34" charset="0"/>
              <a:buChar char="•"/>
              <a:defRPr/>
            </a:pPr>
            <a:r>
              <a:rPr lang="en-US" dirty="0"/>
              <a:t>They may have participated for a while and need take a quiet break  before they can rejoin the group.</a:t>
            </a:r>
          </a:p>
          <a:p>
            <a:endParaRPr sz="1100"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Shape 223"/>
          <p:cNvSpPr>
            <a:spLocks noGrp="1" noRot="1" noChangeAspect="1"/>
          </p:cNvSpPr>
          <p:nvPr>
            <p:ph type="sldImg"/>
          </p:nvPr>
        </p:nvSpPr>
        <p:spPr>
          <a:xfrm>
            <a:off x="406400" y="696913"/>
            <a:ext cx="6210300" cy="3492500"/>
          </a:xfrm>
          <a:prstGeom prst="rect">
            <a:avLst/>
          </a:prstGeom>
        </p:spPr>
        <p:txBody>
          <a:bodyPr/>
          <a:lstStyle/>
          <a:p>
            <a:endParaRPr/>
          </a:p>
        </p:txBody>
      </p:sp>
      <p:sp>
        <p:nvSpPr>
          <p:cNvPr id="224" name="Shape 224"/>
          <p:cNvSpPr>
            <a:spLocks noGrp="1"/>
          </p:cNvSpPr>
          <p:nvPr>
            <p:ph type="body" sz="quarter" idx="1"/>
          </p:nvPr>
        </p:nvSpPr>
        <p:spPr>
          <a:prstGeom prst="rect">
            <a:avLst/>
          </a:prstGeom>
        </p:spPr>
        <p:txBody>
          <a:bodyPr/>
          <a:lstStyle/>
          <a:p>
            <a:pPr defTabSz="466620">
              <a:defRPr/>
            </a:pPr>
            <a:r>
              <a:rPr lang="en-US" sz="1100" b="1" dirty="0"/>
              <a:t>Managing Behaviors Pages 23-24</a:t>
            </a:r>
          </a:p>
          <a:p>
            <a:r>
              <a:rPr sz="1100" dirty="0"/>
              <a:t>If unexpected behaviors do arise, safety of all children in the classroom is paramount.</a:t>
            </a:r>
            <a:r>
              <a:rPr lang="en-US" sz="2400" kern="1200" dirty="0"/>
              <a:t>. </a:t>
            </a:r>
          </a:p>
          <a:p>
            <a:endParaRPr sz="1100" dirty="0"/>
          </a:p>
          <a:p>
            <a:r>
              <a:rPr sz="1100" dirty="0"/>
              <a:t>After you’ve reviewed this slide, ask:</a:t>
            </a:r>
            <a:endParaRPr lang="en-US" sz="1100" dirty="0"/>
          </a:p>
          <a:p>
            <a:r>
              <a:rPr sz="1100" dirty="0"/>
              <a:t>1. Do </a:t>
            </a:r>
            <a:r>
              <a:rPr lang="en-US" sz="1100" dirty="0"/>
              <a:t>you</a:t>
            </a:r>
            <a:r>
              <a:rPr sz="1100" dirty="0"/>
              <a:t> have any additional practices they would recommend?</a:t>
            </a:r>
          </a:p>
          <a:p>
            <a:r>
              <a:rPr sz="1100" dirty="0"/>
              <a:t>2. Do </a:t>
            </a:r>
            <a:r>
              <a:rPr lang="en-US" sz="1100" dirty="0"/>
              <a:t>you</a:t>
            </a:r>
            <a:r>
              <a:rPr sz="1100" dirty="0"/>
              <a:t> know their church’s policy regarding behavior?</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Shape 228"/>
          <p:cNvSpPr>
            <a:spLocks noGrp="1" noRot="1" noChangeAspect="1"/>
          </p:cNvSpPr>
          <p:nvPr>
            <p:ph type="sldImg"/>
          </p:nvPr>
        </p:nvSpPr>
        <p:spPr>
          <a:xfrm>
            <a:off x="406400" y="696913"/>
            <a:ext cx="6210300" cy="3492500"/>
          </a:xfrm>
          <a:prstGeom prst="rect">
            <a:avLst/>
          </a:prstGeom>
        </p:spPr>
        <p:txBody>
          <a:bodyPr/>
          <a:lstStyle/>
          <a:p>
            <a:endParaRPr/>
          </a:p>
        </p:txBody>
      </p:sp>
      <p:sp>
        <p:nvSpPr>
          <p:cNvPr id="229" name="Shape 229"/>
          <p:cNvSpPr>
            <a:spLocks noGrp="1"/>
          </p:cNvSpPr>
          <p:nvPr>
            <p:ph type="body" sz="quarter" idx="1"/>
          </p:nvPr>
        </p:nvSpPr>
        <p:spPr>
          <a:prstGeom prst="rect">
            <a:avLst/>
          </a:prstGeom>
        </p:spPr>
        <p:txBody>
          <a:bodyPr/>
          <a:lstStyle/>
          <a:p>
            <a:r>
              <a:rPr lang="en-US" sz="1100" b="1" dirty="0"/>
              <a:t>Modeling and Training Pages 25-26</a:t>
            </a:r>
          </a:p>
          <a:p>
            <a:r>
              <a:rPr sz="1100" dirty="0"/>
              <a:t>You are a role model to all the children in your class of what it means to love and include those with disabilities. Here are some ways you can do that naturally.</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hape 233"/>
          <p:cNvSpPr>
            <a:spLocks noGrp="1" noRot="1" noChangeAspect="1"/>
          </p:cNvSpPr>
          <p:nvPr>
            <p:ph type="sldImg"/>
          </p:nvPr>
        </p:nvSpPr>
        <p:spPr>
          <a:xfrm>
            <a:off x="406400" y="696913"/>
            <a:ext cx="6210300" cy="3492500"/>
          </a:xfrm>
          <a:prstGeom prst="rect">
            <a:avLst/>
          </a:prstGeom>
        </p:spPr>
        <p:txBody>
          <a:bodyPr/>
          <a:lstStyle/>
          <a:p>
            <a:endParaRPr/>
          </a:p>
        </p:txBody>
      </p:sp>
      <p:sp>
        <p:nvSpPr>
          <p:cNvPr id="234" name="Shape 234"/>
          <p:cNvSpPr>
            <a:spLocks noGrp="1"/>
          </p:cNvSpPr>
          <p:nvPr>
            <p:ph type="body" sz="quarter" idx="1"/>
          </p:nvPr>
        </p:nvSpPr>
        <p:spPr>
          <a:prstGeom prst="rect">
            <a:avLst/>
          </a:prstGeom>
        </p:spPr>
        <p:txBody>
          <a:bodyPr/>
          <a:lstStyle/>
          <a:p>
            <a:r>
              <a:rPr lang="en-US" sz="1100" b="1" dirty="0"/>
              <a:t>How Can I Support Families with Children Who Have Disabilities? Pages 27-28</a:t>
            </a:r>
          </a:p>
          <a:p>
            <a:r>
              <a:rPr lang="en-US" sz="1100" dirty="0"/>
              <a:t>Working in Kids’ Ministries we really minister to the whole family</a:t>
            </a:r>
          </a:p>
          <a:p>
            <a:r>
              <a:rPr lang="en-US" sz="1100" dirty="0"/>
              <a:t>Our goal is to partner with the parents- to encourage and support them</a:t>
            </a:r>
          </a:p>
          <a:p>
            <a:r>
              <a:rPr lang="en-US" sz="1100" dirty="0"/>
              <a:t>Provide resources:</a:t>
            </a:r>
          </a:p>
          <a:p>
            <a:r>
              <a:rPr lang="en-US" sz="1200" dirty="0"/>
              <a:t>Book suggestions </a:t>
            </a:r>
          </a:p>
          <a:p>
            <a:r>
              <a:rPr lang="en-US" sz="1200" dirty="0"/>
              <a:t>Possible story from book</a:t>
            </a:r>
          </a:p>
          <a:p>
            <a:r>
              <a:rPr lang="en-US" sz="1200" dirty="0"/>
              <a:t>My personal experience- keep asking, keep offering. Reference last section in Momentum book</a:t>
            </a:r>
          </a:p>
          <a:p>
            <a:r>
              <a:rPr lang="en-US" sz="1200" dirty="0"/>
              <a:t>websites</a:t>
            </a:r>
          </a:p>
          <a:p>
            <a:endParaRPr sz="1200"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t>Teaching for Eternity Page 29</a:t>
            </a:r>
          </a:p>
          <a:p>
            <a:pPr defTabSz="461315">
              <a:defRPr/>
            </a:pPr>
            <a:r>
              <a:rPr lang="en-US" sz="2400" dirty="0"/>
              <a:t>The next time a new family brings their child to your classroom and tells you he might need some extra support, be confident.</a:t>
            </a:r>
          </a:p>
          <a:p>
            <a:endParaRPr lang="en-US" dirty="0"/>
          </a:p>
        </p:txBody>
      </p:sp>
    </p:spTree>
    <p:extLst>
      <p:ext uri="{BB962C8B-B14F-4D97-AF65-F5344CB8AC3E}">
        <p14:creationId xmlns:p14="http://schemas.microsoft.com/office/powerpoint/2010/main" val="779473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693385" y="1638300"/>
            <a:ext cx="13953493" cy="3302000"/>
          </a:xfrm>
          <a:prstGeom prst="rect">
            <a:avLst/>
          </a:prstGeom>
        </p:spPr>
        <p:txBody>
          <a:bodyPr anchor="b"/>
          <a:lstStyle/>
          <a:p>
            <a:r>
              <a:t>Title Text</a:t>
            </a:r>
          </a:p>
        </p:txBody>
      </p:sp>
      <p:sp>
        <p:nvSpPr>
          <p:cNvPr id="12" name="Shape 12"/>
          <p:cNvSpPr>
            <a:spLocks noGrp="1"/>
          </p:cNvSpPr>
          <p:nvPr>
            <p:ph type="body" sz="quarter" idx="1"/>
          </p:nvPr>
        </p:nvSpPr>
        <p:spPr>
          <a:xfrm>
            <a:off x="1693385" y="5029200"/>
            <a:ext cx="13953493" cy="1130300"/>
          </a:xfrm>
          <a:prstGeom prst="rect">
            <a:avLst/>
          </a:prstGeom>
        </p:spPr>
        <p:txBody>
          <a:bodyPr anchor="t"/>
          <a:lstStyle>
            <a:lvl1pPr marL="0" indent="0" algn="ctr">
              <a:spcBef>
                <a:spcPts val="0"/>
              </a:spcBef>
              <a:buSzTx/>
              <a:buNone/>
              <a:defRPr sz="4267"/>
            </a:lvl1pPr>
            <a:lvl2pPr marL="0" indent="304815" algn="ctr">
              <a:spcBef>
                <a:spcPts val="0"/>
              </a:spcBef>
              <a:buSzTx/>
              <a:buNone/>
              <a:defRPr sz="4267"/>
            </a:lvl2pPr>
            <a:lvl3pPr marL="0" indent="609630" algn="ctr">
              <a:spcBef>
                <a:spcPts val="0"/>
              </a:spcBef>
              <a:buSzTx/>
              <a:buNone/>
              <a:defRPr sz="4267"/>
            </a:lvl3pPr>
            <a:lvl4pPr marL="0" indent="914446" algn="ctr">
              <a:spcBef>
                <a:spcPts val="0"/>
              </a:spcBef>
              <a:buSzTx/>
              <a:buNone/>
              <a:defRPr sz="4267"/>
            </a:lvl4pPr>
            <a:lvl5pPr marL="0" indent="1219261" algn="ctr">
              <a:spcBef>
                <a:spcPts val="0"/>
              </a:spcBef>
              <a:buSzTx/>
              <a:buNone/>
              <a:defRPr sz="4267"/>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idx="13"/>
          </p:nvPr>
        </p:nvSpPr>
        <p:spPr>
          <a:xfrm>
            <a:off x="2142132" y="635000"/>
            <a:ext cx="13039065" cy="5918200"/>
          </a:xfrm>
          <a:prstGeom prst="rect">
            <a:avLst/>
          </a:prstGeom>
        </p:spPr>
        <p:txBody>
          <a:bodyPr lIns="91439" tIns="45719" rIns="91439" bIns="45719" anchor="t">
            <a:noAutofit/>
          </a:bodyPr>
          <a:lstStyle/>
          <a:p>
            <a:endParaRPr/>
          </a:p>
        </p:txBody>
      </p:sp>
      <p:sp>
        <p:nvSpPr>
          <p:cNvPr id="21" name="Shape 21"/>
          <p:cNvSpPr>
            <a:spLocks noGrp="1"/>
          </p:cNvSpPr>
          <p:nvPr>
            <p:ph type="title"/>
          </p:nvPr>
        </p:nvSpPr>
        <p:spPr>
          <a:xfrm>
            <a:off x="1693385" y="6718300"/>
            <a:ext cx="13953493" cy="1422400"/>
          </a:xfrm>
          <a:prstGeom prst="rect">
            <a:avLst/>
          </a:prstGeom>
        </p:spPr>
        <p:txBody>
          <a:bodyPr anchor="b"/>
          <a:lstStyle/>
          <a:p>
            <a:r>
              <a:t>Title Text</a:t>
            </a:r>
          </a:p>
        </p:txBody>
      </p:sp>
      <p:sp>
        <p:nvSpPr>
          <p:cNvPr id="22" name="Shape 22"/>
          <p:cNvSpPr>
            <a:spLocks noGrp="1"/>
          </p:cNvSpPr>
          <p:nvPr>
            <p:ph type="body" sz="quarter" idx="1"/>
          </p:nvPr>
        </p:nvSpPr>
        <p:spPr>
          <a:xfrm>
            <a:off x="1693385" y="8191500"/>
            <a:ext cx="13953493" cy="1130300"/>
          </a:xfrm>
          <a:prstGeom prst="rect">
            <a:avLst/>
          </a:prstGeom>
        </p:spPr>
        <p:txBody>
          <a:bodyPr anchor="t"/>
          <a:lstStyle>
            <a:lvl1pPr marL="0" indent="0" algn="ctr">
              <a:spcBef>
                <a:spcPts val="0"/>
              </a:spcBef>
              <a:buSzTx/>
              <a:buNone/>
              <a:defRPr sz="4267"/>
            </a:lvl1pPr>
            <a:lvl2pPr marL="0" indent="304815" algn="ctr">
              <a:spcBef>
                <a:spcPts val="0"/>
              </a:spcBef>
              <a:buSzTx/>
              <a:buNone/>
              <a:defRPr sz="4267"/>
            </a:lvl2pPr>
            <a:lvl3pPr marL="0" indent="609630" algn="ctr">
              <a:spcBef>
                <a:spcPts val="0"/>
              </a:spcBef>
              <a:buSzTx/>
              <a:buNone/>
              <a:defRPr sz="4267"/>
            </a:lvl3pPr>
            <a:lvl4pPr marL="0" indent="914446" algn="ctr">
              <a:spcBef>
                <a:spcPts val="0"/>
              </a:spcBef>
              <a:buSzTx/>
              <a:buNone/>
              <a:defRPr sz="4267"/>
            </a:lvl4pPr>
            <a:lvl5pPr marL="0" indent="1219261" algn="ctr">
              <a:spcBef>
                <a:spcPts val="0"/>
              </a:spcBef>
              <a:buSzTx/>
              <a:buNone/>
              <a:defRPr sz="4267"/>
            </a:lvl5pPr>
          </a:lstStyle>
          <a:p>
            <a:r>
              <a:t>Body Level One</a:t>
            </a:r>
          </a:p>
          <a:p>
            <a:pPr lvl="1"/>
            <a:r>
              <a:t>Body Level Two</a:t>
            </a:r>
          </a:p>
          <a:p>
            <a:pPr lvl="2"/>
            <a:r>
              <a:t>Body Level Three</a:t>
            </a:r>
          </a:p>
          <a:p>
            <a:pPr lvl="3"/>
            <a:r>
              <a:t>Body Level Four</a:t>
            </a:r>
          </a:p>
          <a:p>
            <a:pPr lvl="4"/>
            <a:r>
              <a:t>Body Level Five</a:t>
            </a:r>
          </a:p>
        </p:txBody>
      </p:sp>
      <p:sp>
        <p:nvSpPr>
          <p:cNvPr id="23" name="Shape 23"/>
          <p:cNvSpPr>
            <a:spLocks noGrp="1"/>
          </p:cNvSpPr>
          <p:nvPr>
            <p:ph type="sldNum" sz="quarter" idx="2"/>
          </p:nvPr>
        </p:nvSpPr>
        <p:spPr>
          <a:xfrm>
            <a:off x="8417207" y="9245600"/>
            <a:ext cx="488916" cy="471924"/>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1693385" y="3225800"/>
            <a:ext cx="13953493" cy="3302000"/>
          </a:xfrm>
          <a:prstGeom prst="rect">
            <a:avLst/>
          </a:prstGeom>
        </p:spPr>
        <p:txBody>
          <a:bodyPr/>
          <a:lstStyle/>
          <a:p>
            <a:r>
              <a:t>Title Text</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8958007" y="635000"/>
            <a:ext cx="7112217" cy="8229600"/>
          </a:xfrm>
          <a:prstGeom prst="rect">
            <a:avLst/>
          </a:prstGeom>
        </p:spPr>
        <p:txBody>
          <a:bodyPr lIns="91439" tIns="45719" rIns="91439" bIns="45719" anchor="t">
            <a:noAutofit/>
          </a:bodyPr>
          <a:lstStyle/>
          <a:p>
            <a:endParaRPr/>
          </a:p>
        </p:txBody>
      </p:sp>
      <p:sp>
        <p:nvSpPr>
          <p:cNvPr id="39" name="Shape 39"/>
          <p:cNvSpPr>
            <a:spLocks noGrp="1"/>
          </p:cNvSpPr>
          <p:nvPr>
            <p:ph type="title"/>
          </p:nvPr>
        </p:nvSpPr>
        <p:spPr>
          <a:xfrm>
            <a:off x="1270039" y="635000"/>
            <a:ext cx="7112217" cy="3987800"/>
          </a:xfrm>
          <a:prstGeom prst="rect">
            <a:avLst/>
          </a:prstGeom>
        </p:spPr>
        <p:txBody>
          <a:bodyPr anchor="b"/>
          <a:lstStyle>
            <a:lvl1pPr>
              <a:defRPr sz="8000"/>
            </a:lvl1pPr>
          </a:lstStyle>
          <a:p>
            <a:r>
              <a:t>Title Text</a:t>
            </a:r>
          </a:p>
        </p:txBody>
      </p:sp>
      <p:sp>
        <p:nvSpPr>
          <p:cNvPr id="40" name="Shape 40"/>
          <p:cNvSpPr>
            <a:spLocks noGrp="1"/>
          </p:cNvSpPr>
          <p:nvPr>
            <p:ph type="body" sz="quarter" idx="1"/>
          </p:nvPr>
        </p:nvSpPr>
        <p:spPr>
          <a:xfrm>
            <a:off x="1270039" y="4762500"/>
            <a:ext cx="7112217" cy="4102100"/>
          </a:xfrm>
          <a:prstGeom prst="rect">
            <a:avLst/>
          </a:prstGeom>
        </p:spPr>
        <p:txBody>
          <a:bodyPr anchor="t"/>
          <a:lstStyle>
            <a:lvl1pPr marL="0" indent="0" algn="ctr">
              <a:spcBef>
                <a:spcPts val="0"/>
              </a:spcBef>
              <a:buSzTx/>
              <a:buNone/>
              <a:defRPr sz="4267"/>
            </a:lvl1pPr>
            <a:lvl2pPr marL="0" indent="304815" algn="ctr">
              <a:spcBef>
                <a:spcPts val="0"/>
              </a:spcBef>
              <a:buSzTx/>
              <a:buNone/>
              <a:defRPr sz="4267"/>
            </a:lvl2pPr>
            <a:lvl3pPr marL="0" indent="609630" algn="ctr">
              <a:spcBef>
                <a:spcPts val="0"/>
              </a:spcBef>
              <a:buSzTx/>
              <a:buNone/>
              <a:defRPr sz="4267"/>
            </a:lvl3pPr>
            <a:lvl4pPr marL="0" indent="914446" algn="ctr">
              <a:spcBef>
                <a:spcPts val="0"/>
              </a:spcBef>
              <a:buSzTx/>
              <a:buNone/>
              <a:defRPr sz="4267"/>
            </a:lvl4pPr>
            <a:lvl5pPr marL="0" indent="1219261" algn="ctr">
              <a:spcBef>
                <a:spcPts val="0"/>
              </a:spcBef>
              <a:buSzTx/>
              <a:buNone/>
              <a:defRPr sz="4267"/>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8958007" y="2603500"/>
            <a:ext cx="7112217" cy="6286500"/>
          </a:xfrm>
          <a:prstGeom prst="rect">
            <a:avLst/>
          </a:prstGeom>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p>
            <a:r>
              <a:t>Title Text</a:t>
            </a:r>
          </a:p>
        </p:txBody>
      </p:sp>
      <p:sp>
        <p:nvSpPr>
          <p:cNvPr id="67" name="Shape 67"/>
          <p:cNvSpPr>
            <a:spLocks noGrp="1"/>
          </p:cNvSpPr>
          <p:nvPr>
            <p:ph type="body" sz="half" idx="1"/>
          </p:nvPr>
        </p:nvSpPr>
        <p:spPr>
          <a:xfrm>
            <a:off x="1270039" y="2603500"/>
            <a:ext cx="7112217" cy="6286500"/>
          </a:xfrm>
          <a:prstGeom prst="rect">
            <a:avLst/>
          </a:prstGeom>
        </p:spPr>
        <p:txBody>
          <a:bodyPr/>
          <a:lstStyle>
            <a:lvl1pPr marL="457223" indent="-457223">
              <a:spcBef>
                <a:spcPts val="4267"/>
              </a:spcBef>
              <a:defRPr sz="3734"/>
            </a:lvl1pPr>
            <a:lvl2pPr marL="914446" indent="-457223">
              <a:spcBef>
                <a:spcPts val="4267"/>
              </a:spcBef>
              <a:defRPr sz="3734"/>
            </a:lvl2pPr>
            <a:lvl3pPr marL="1371669" indent="-457223">
              <a:spcBef>
                <a:spcPts val="4267"/>
              </a:spcBef>
              <a:defRPr sz="3734"/>
            </a:lvl3pPr>
            <a:lvl4pPr marL="1828891" indent="-457223">
              <a:spcBef>
                <a:spcPts val="4267"/>
              </a:spcBef>
              <a:defRPr sz="3734"/>
            </a:lvl4pPr>
            <a:lvl5pPr marL="2286114" indent="-457223">
              <a:spcBef>
                <a:spcPts val="4267"/>
              </a:spcBef>
              <a:defRPr sz="3734"/>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8958007" y="5092700"/>
            <a:ext cx="7112217" cy="3771900"/>
          </a:xfrm>
          <a:prstGeom prst="rect">
            <a:avLst/>
          </a:prstGeom>
        </p:spPr>
        <p:txBody>
          <a:bodyPr lIns="91439" tIns="45719" rIns="91439" bIns="45719" anchor="t">
            <a:noAutofit/>
          </a:bodyPr>
          <a:lstStyle/>
          <a:p>
            <a:endParaRPr/>
          </a:p>
        </p:txBody>
      </p:sp>
      <p:sp>
        <p:nvSpPr>
          <p:cNvPr id="84" name="Shape 84"/>
          <p:cNvSpPr>
            <a:spLocks noGrp="1"/>
          </p:cNvSpPr>
          <p:nvPr>
            <p:ph type="pic" sz="quarter" idx="14"/>
          </p:nvPr>
        </p:nvSpPr>
        <p:spPr>
          <a:xfrm>
            <a:off x="8966298" y="889000"/>
            <a:ext cx="7112219" cy="3771900"/>
          </a:xfrm>
          <a:prstGeom prst="rect">
            <a:avLst/>
          </a:prstGeom>
        </p:spPr>
        <p:txBody>
          <a:bodyPr lIns="91439" tIns="45719" rIns="91439" bIns="45719" anchor="t">
            <a:noAutofit/>
          </a:bodyPr>
          <a:lstStyle/>
          <a:p>
            <a:endParaRPr/>
          </a:p>
        </p:txBody>
      </p:sp>
      <p:sp>
        <p:nvSpPr>
          <p:cNvPr id="85" name="Shape 85"/>
          <p:cNvSpPr>
            <a:spLocks noGrp="1"/>
          </p:cNvSpPr>
          <p:nvPr>
            <p:ph type="pic" sz="half" idx="15"/>
          </p:nvPr>
        </p:nvSpPr>
        <p:spPr>
          <a:xfrm>
            <a:off x="1270039" y="889000"/>
            <a:ext cx="7112217" cy="7975600"/>
          </a:xfrm>
          <a:prstGeom prst="rect">
            <a:avLst/>
          </a:prstGeom>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1693385" y="6362700"/>
            <a:ext cx="13953493" cy="595035"/>
          </a:xfrm>
          <a:prstGeom prst="rect">
            <a:avLst/>
          </a:prstGeom>
        </p:spPr>
        <p:txBody>
          <a:bodyPr anchor="t">
            <a:spAutoFit/>
          </a:bodyPr>
          <a:lstStyle>
            <a:lvl1pPr marL="0" indent="0" algn="ctr">
              <a:spcBef>
                <a:spcPts val="0"/>
              </a:spcBef>
              <a:buSzTx/>
              <a:buNone/>
              <a:defRPr sz="3200"/>
            </a:lvl1pPr>
          </a:lstStyle>
          <a:p>
            <a:r>
              <a:t>–Johnny Appleseed</a:t>
            </a:r>
          </a:p>
        </p:txBody>
      </p:sp>
      <p:sp>
        <p:nvSpPr>
          <p:cNvPr id="94" name="Shape 94"/>
          <p:cNvSpPr>
            <a:spLocks noGrp="1"/>
          </p:cNvSpPr>
          <p:nvPr>
            <p:ph type="body" sz="quarter" idx="14"/>
          </p:nvPr>
        </p:nvSpPr>
        <p:spPr>
          <a:xfrm>
            <a:off x="1693385" y="4168922"/>
            <a:ext cx="13953493" cy="882357"/>
          </a:xfrm>
          <a:prstGeom prst="rect">
            <a:avLst/>
          </a:prstGeom>
        </p:spPr>
        <p:txBody>
          <a:bodyPr>
            <a:spAutoFit/>
          </a:bodyPr>
          <a:lstStyle>
            <a:lvl1pPr marL="0" indent="0" algn="ctr">
              <a:spcBef>
                <a:spcPts val="0"/>
              </a:spcBef>
              <a:buSzTx/>
              <a:buNone/>
              <a:defRPr sz="5067"/>
            </a:lvl1pPr>
          </a:lstStyle>
          <a:p>
            <a:r>
              <a:t>“Type a quote here.” </a:t>
            </a:r>
          </a:p>
        </p:txBody>
      </p:sp>
      <p:sp>
        <p:nvSpPr>
          <p:cNvPr id="95" name="Shape 9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7340263" cy="97536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270039" y="444500"/>
            <a:ext cx="14800185" cy="2159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3" name="Shape 3"/>
          <p:cNvSpPr>
            <a:spLocks noGrp="1"/>
          </p:cNvSpPr>
          <p:nvPr>
            <p:ph type="body" idx="1"/>
          </p:nvPr>
        </p:nvSpPr>
        <p:spPr>
          <a:xfrm>
            <a:off x="1270039" y="2603500"/>
            <a:ext cx="14800185" cy="6286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8417207" y="9251950"/>
            <a:ext cx="488916" cy="471924"/>
          </a:xfrm>
          <a:prstGeom prst="rect">
            <a:avLst/>
          </a:prstGeom>
          <a:ln w="12700">
            <a:miter lim="400000"/>
          </a:ln>
        </p:spPr>
        <p:txBody>
          <a:bodyPr wrap="none" lIns="50800" tIns="50800" rIns="50800" bIns="50800">
            <a:spAutoFit/>
          </a:bodyPr>
          <a:lstStyle>
            <a:lvl1pPr>
              <a:defRPr sz="24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 id="2147483659" r:id="rId10"/>
    <p:sldLayoutId id="2147483660" r:id="rId11"/>
  </p:sldLayoutIdLst>
  <p:transition spd="med"/>
  <p:txStyles>
    <p:titleStyle>
      <a:lvl1pPr marL="0" marR="0" indent="0"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1pPr>
      <a:lvl2pPr marL="0" marR="0" indent="304815"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2pPr>
      <a:lvl3pPr marL="0" marR="0" indent="609630"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3pPr>
      <a:lvl4pPr marL="0" marR="0" indent="914446"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4pPr>
      <a:lvl5pPr marL="0" marR="0" indent="1219261"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5pPr>
      <a:lvl6pPr marL="0" marR="0" indent="1524076"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6pPr>
      <a:lvl7pPr marL="0" marR="0" indent="1828891"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7pPr>
      <a:lvl8pPr marL="0" marR="0" indent="2133707"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8pPr>
      <a:lvl9pPr marL="0" marR="0" indent="2438522"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9pPr>
    </p:titleStyle>
    <p:bodyStyle>
      <a:lvl1pPr marL="592696"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1pPr>
      <a:lvl2pPr marL="1185393"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2pPr>
      <a:lvl3pPr marL="1778089"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3pPr>
      <a:lvl4pPr marL="2370785"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4pPr>
      <a:lvl5pPr marL="2963482"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5pPr>
      <a:lvl6pPr marL="3556178"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6pPr>
      <a:lvl7pPr marL="4148874"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7pPr>
      <a:lvl8pPr marL="4741570"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8pPr>
      <a:lvl9pPr marL="5334267"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778972"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1pPr>
      <a:lvl2pPr marL="0" marR="0" indent="304815" algn="ctr" defTabSz="778972"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2pPr>
      <a:lvl3pPr marL="0" marR="0" indent="609630" algn="ctr" defTabSz="778972"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3pPr>
      <a:lvl4pPr marL="0" marR="0" indent="914446" algn="ctr" defTabSz="778972"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4pPr>
      <a:lvl5pPr marL="0" marR="0" indent="1219261" algn="ctr" defTabSz="778972"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5pPr>
      <a:lvl6pPr marL="0" marR="0" indent="1524076" algn="ctr" defTabSz="778972"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6pPr>
      <a:lvl7pPr marL="0" marR="0" indent="1828891" algn="ctr" defTabSz="778972"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7pPr>
      <a:lvl8pPr marL="0" marR="0" indent="2133707" algn="ctr" defTabSz="778972"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8pPr>
      <a:lvl9pPr marL="0" marR="0" indent="2438522" algn="ctr" defTabSz="778972"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18.ti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1C7F889-CFD6-EB8C-5B42-D7E1C6A8DFB5}"/>
              </a:ext>
            </a:extLst>
          </p:cNvPr>
          <p:cNvSpPr>
            <a:spLocks noGrp="1"/>
          </p:cNvSpPr>
          <p:nvPr>
            <p:ph type="pic" idx="13"/>
          </p:nvPr>
        </p:nvSpPr>
        <p:spPr/>
        <p:txBody>
          <a:bodyPr/>
          <a:lstStyle/>
          <a:p>
            <a:r>
              <a:rPr lang="en-US" dirty="0"/>
              <a:t>https://www.youtube.com/watch?v=VQGjUUUzX6g</a:t>
            </a:r>
          </a:p>
        </p:txBody>
      </p:sp>
      <p:sp>
        <p:nvSpPr>
          <p:cNvPr id="3" name="Title 2">
            <a:extLst>
              <a:ext uri="{FF2B5EF4-FFF2-40B4-BE49-F238E27FC236}">
                <a16:creationId xmlns:a16="http://schemas.microsoft.com/office/drawing/2014/main" id="{E1726CEA-8664-B420-C2D6-39AEDA9D85B2}"/>
              </a:ext>
            </a:extLst>
          </p:cNvPr>
          <p:cNvSpPr>
            <a:spLocks noGrp="1"/>
          </p:cNvSpPr>
          <p:nvPr>
            <p:ph type="title"/>
          </p:nvPr>
        </p:nvSpPr>
        <p:spPr>
          <a:xfrm>
            <a:off x="881743" y="1828800"/>
            <a:ext cx="15691757" cy="4131129"/>
          </a:xfrm>
        </p:spPr>
        <p:txBody>
          <a:bodyPr>
            <a:normAutofit/>
          </a:bodyPr>
          <a:lstStyle/>
          <a:p>
            <a:r>
              <a:rPr lang="en-US" sz="13000" dirty="0"/>
              <a:t>What do you See?</a:t>
            </a:r>
          </a:p>
        </p:txBody>
      </p:sp>
      <p:sp>
        <p:nvSpPr>
          <p:cNvPr id="4" name="Text Placeholder 3">
            <a:extLst>
              <a:ext uri="{FF2B5EF4-FFF2-40B4-BE49-F238E27FC236}">
                <a16:creationId xmlns:a16="http://schemas.microsoft.com/office/drawing/2014/main" id="{A3D59C80-7A42-9D70-8A29-24EC45EE5AF6}"/>
              </a:ext>
            </a:extLst>
          </p:cNvPr>
          <p:cNvSpPr>
            <a:spLocks noGrp="1"/>
          </p:cNvSpPr>
          <p:nvPr>
            <p:ph type="body" sz="quarter" idx="1"/>
          </p:nvPr>
        </p:nvSpPr>
        <p:spPr/>
        <p:txBody>
          <a:bodyPr/>
          <a:lstStyle/>
          <a:p>
            <a:endParaRPr lang="en-US"/>
          </a:p>
        </p:txBody>
      </p:sp>
    </p:spTree>
    <p:extLst>
      <p:ext uri="{BB962C8B-B14F-4D97-AF65-F5344CB8AC3E}">
        <p14:creationId xmlns:p14="http://schemas.microsoft.com/office/powerpoint/2010/main" val="3477168647"/>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4BBCEA-02D1-43C7-929E-2D6CF48BBF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64840" y="8837270"/>
            <a:ext cx="1121764" cy="584099"/>
          </a:xfrm>
          <a:prstGeom prst="rect">
            <a:avLst/>
          </a:prstGeom>
        </p:spPr>
      </p:pic>
      <p:pic>
        <p:nvPicPr>
          <p:cNvPr id="4" name="Picture 3">
            <a:extLst>
              <a:ext uri="{FF2B5EF4-FFF2-40B4-BE49-F238E27FC236}">
                <a16:creationId xmlns:a16="http://schemas.microsoft.com/office/drawing/2014/main" id="{5482E628-0C77-4008-BA84-D7DDB5BEF3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7339998" cy="9753750"/>
          </a:xfrm>
          <a:prstGeom prst="rect">
            <a:avLst/>
          </a:prstGeom>
        </p:spPr>
      </p:pic>
      <p:sp>
        <p:nvSpPr>
          <p:cNvPr id="5" name="TextBox 4">
            <a:extLst>
              <a:ext uri="{FF2B5EF4-FFF2-40B4-BE49-F238E27FC236}">
                <a16:creationId xmlns:a16="http://schemas.microsoft.com/office/drawing/2014/main" id="{F4208263-0A46-4BE5-B576-9CB44AD3F814}"/>
              </a:ext>
            </a:extLst>
          </p:cNvPr>
          <p:cNvSpPr txBox="1"/>
          <p:nvPr/>
        </p:nvSpPr>
        <p:spPr>
          <a:xfrm>
            <a:off x="1039906" y="569374"/>
            <a:ext cx="9036424" cy="779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4400" b="0" i="0" u="none" strike="noStrike" cap="none" spc="0" normalizeH="0" baseline="0" dirty="0">
                <a:ln>
                  <a:noFill/>
                </a:ln>
                <a:solidFill>
                  <a:schemeClr val="bg1"/>
                </a:solidFill>
                <a:effectLst/>
                <a:uFillTx/>
                <a:latin typeface="Arial Nova Light" panose="020B0304020202020204" pitchFamily="34" charset="0"/>
                <a:sym typeface="Helvetica Light"/>
              </a:rPr>
              <a:t>MOMENTUM TRAINING SERIES</a:t>
            </a:r>
          </a:p>
        </p:txBody>
      </p:sp>
      <p:pic>
        <p:nvPicPr>
          <p:cNvPr id="8" name="Picture 7">
            <a:extLst>
              <a:ext uri="{FF2B5EF4-FFF2-40B4-BE49-F238E27FC236}">
                <a16:creationId xmlns:a16="http://schemas.microsoft.com/office/drawing/2014/main" id="{D168257C-B3A3-4451-A762-E3181787EB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25722" y="9269449"/>
            <a:ext cx="610931" cy="318110"/>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71DF7B-5A0B-495F-8358-EF892DE02B53}"/>
              </a:ext>
            </a:extLst>
          </p:cNvPr>
          <p:cNvSpPr>
            <a:spLocks noGrp="1"/>
          </p:cNvSpPr>
          <p:nvPr>
            <p:ph type="title"/>
          </p:nvPr>
        </p:nvSpPr>
        <p:spPr>
          <a:xfrm>
            <a:off x="823375" y="651267"/>
            <a:ext cx="6719926" cy="2407530"/>
          </a:xfrm>
        </p:spPr>
        <p:txBody>
          <a:bodyPr vert="horz" lIns="91440" tIns="45720" rIns="91440" bIns="45720" rtlCol="0" anchor="ctr">
            <a:normAutofit/>
          </a:bodyPr>
          <a:lstStyle/>
          <a:p>
            <a:pPr defTabSz="914400">
              <a:lnSpc>
                <a:spcPct val="90000"/>
              </a:lnSpc>
              <a:spcBef>
                <a:spcPct val="0"/>
              </a:spcBef>
            </a:pPr>
            <a:r>
              <a:rPr lang="en-US" sz="6600" b="1" kern="1200" dirty="0">
                <a:solidFill>
                  <a:schemeClr val="tx1"/>
                </a:solidFill>
                <a:latin typeface="+mj-lt"/>
                <a:ea typeface="+mj-ea"/>
                <a:cs typeface="+mj-cs"/>
              </a:rPr>
              <a:t>Including Children with Disabilities</a:t>
            </a:r>
          </a:p>
        </p:txBody>
      </p:sp>
      <p:cxnSp>
        <p:nvCxnSpPr>
          <p:cNvPr id="11" name="Straight Arrow Connector 1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2039" y="3294549"/>
            <a:ext cx="6502598"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55F878E2-13D2-46EC-A48F-EB6536670E81}"/>
              </a:ext>
            </a:extLst>
          </p:cNvPr>
          <p:cNvSpPr>
            <a:spLocks noGrp="1"/>
          </p:cNvSpPr>
          <p:nvPr>
            <p:ph type="body" sz="half" idx="1"/>
          </p:nvPr>
        </p:nvSpPr>
        <p:spPr>
          <a:xfrm>
            <a:off x="533327" y="3530302"/>
            <a:ext cx="8136804" cy="5857497"/>
          </a:xfrm>
        </p:spPr>
        <p:txBody>
          <a:bodyPr vert="horz" lIns="91440" tIns="45720" rIns="91440" bIns="45720" rtlCol="0">
            <a:normAutofit fontScale="92500"/>
          </a:bodyPr>
          <a:lstStyle/>
          <a:p>
            <a:pPr marL="0" indent="0" defTabSz="914400">
              <a:lnSpc>
                <a:spcPct val="90000"/>
              </a:lnSpc>
              <a:buNone/>
            </a:pPr>
            <a:r>
              <a:rPr lang="en-US" sz="3600" kern="1200" dirty="0">
                <a:solidFill>
                  <a:schemeClr val="tx1"/>
                </a:solidFill>
              </a:rPr>
              <a:t>You arrive to church early to set up for your class when a church leader brings in a new child with her parents and introduces them to you. The parents tell you that their child has autism, so she may not respond to questions or talk to other kids.</a:t>
            </a:r>
          </a:p>
          <a:p>
            <a:pPr indent="-228600" defTabSz="914400">
              <a:lnSpc>
                <a:spcPct val="90000"/>
              </a:lnSpc>
              <a:buFont typeface="Arial" panose="020B0604020202020204" pitchFamily="34" charset="0"/>
              <a:buChar char="•"/>
            </a:pPr>
            <a:r>
              <a:rPr lang="en-US" sz="3600" kern="1200" dirty="0">
                <a:solidFill>
                  <a:schemeClr val="tx1"/>
                </a:solidFill>
              </a:rPr>
              <a:t>Are you ready to include this child into your group?</a:t>
            </a:r>
          </a:p>
          <a:p>
            <a:pPr indent="-228600" defTabSz="914400">
              <a:lnSpc>
                <a:spcPct val="90000"/>
              </a:lnSpc>
              <a:buFont typeface="Arial" panose="020B0604020202020204" pitchFamily="34" charset="0"/>
              <a:buChar char="•"/>
            </a:pPr>
            <a:r>
              <a:rPr lang="en-US" sz="3600" kern="1200" dirty="0">
                <a:solidFill>
                  <a:schemeClr val="tx1"/>
                </a:solidFill>
              </a:rPr>
              <a:t>Are you confident in your abilities to teach her? </a:t>
            </a:r>
          </a:p>
        </p:txBody>
      </p:sp>
      <p:pic>
        <p:nvPicPr>
          <p:cNvPr id="6" name="Picture Placeholder 5" descr="A small child smiling at the camera&#10;&#10;Description generated with very high confidence">
            <a:extLst>
              <a:ext uri="{FF2B5EF4-FFF2-40B4-BE49-F238E27FC236}">
                <a16:creationId xmlns:a16="http://schemas.microsoft.com/office/drawing/2014/main" id="{14B94A1B-E5D3-49BC-B271-DC44AD88688B}"/>
              </a:ext>
            </a:extLst>
          </p:cNvPr>
          <p:cNvPicPr>
            <a:picLocks noGrp="1" noChangeAspect="1"/>
          </p:cNvPicPr>
          <p:nvPr>
            <p:ph type="pic" sz="half" idx="13"/>
          </p:nvPr>
        </p:nvPicPr>
        <p:blipFill rotWithShape="1">
          <a:blip r:embed="rId3" cstate="print">
            <a:extLst>
              <a:ext uri="{28A0092B-C50C-407E-A947-70E740481C1C}">
                <a14:useLocalDpi xmlns:a14="http://schemas.microsoft.com/office/drawing/2010/main" val="0"/>
              </a:ext>
            </a:extLst>
          </a:blip>
          <a:srcRect l="7653" r="7652" b="-1"/>
          <a:stretch/>
        </p:blipFill>
        <p:spPr>
          <a:xfrm>
            <a:off x="8361284" y="10"/>
            <a:ext cx="8978977" cy="9753585"/>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pic>
        <p:nvPicPr>
          <p:cNvPr id="5" name="Picture 4" descr="A close up of a logo&#10;&#10;Description generated with high confidence">
            <a:extLst>
              <a:ext uri="{FF2B5EF4-FFF2-40B4-BE49-F238E27FC236}">
                <a16:creationId xmlns:a16="http://schemas.microsoft.com/office/drawing/2014/main" id="{9AB3C185-7750-4705-954D-6049DDFEA3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667713">
            <a:off x="8293168" y="7101341"/>
            <a:ext cx="2386589" cy="1944628"/>
          </a:xfrm>
          <a:prstGeom prst="rect">
            <a:avLst/>
          </a:prstGeom>
        </p:spPr>
      </p:pic>
    </p:spTree>
    <p:extLst>
      <p:ext uri="{BB962C8B-B14F-4D97-AF65-F5344CB8AC3E}">
        <p14:creationId xmlns:p14="http://schemas.microsoft.com/office/powerpoint/2010/main" val="414696244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large house&#10;&#10;Description generated with very high confidence">
            <a:extLst>
              <a:ext uri="{FF2B5EF4-FFF2-40B4-BE49-F238E27FC236}">
                <a16:creationId xmlns:a16="http://schemas.microsoft.com/office/drawing/2014/main" id="{A6BFF5D9-0FA2-4DF2-B060-1871D5BF284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 r="1" b="1"/>
          <a:stretch/>
        </p:blipFill>
        <p:spPr>
          <a:xfrm>
            <a:off x="20" y="1"/>
            <a:ext cx="17340242" cy="9753599"/>
          </a:xfrm>
          <a:prstGeom prst="rect">
            <a:avLst/>
          </a:prstGeom>
        </p:spPr>
      </p:pic>
      <p:sp>
        <p:nvSpPr>
          <p:cNvPr id="146"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0650808" y="3239271"/>
            <a:ext cx="6689454" cy="651432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126" name="Shape 126"/>
          <p:cNvSpPr>
            <a:spLocks noGrp="1"/>
          </p:cNvSpPr>
          <p:nvPr>
            <p:ph type="title"/>
          </p:nvPr>
        </p:nvSpPr>
        <p:spPr>
          <a:xfrm>
            <a:off x="5229049" y="-275508"/>
            <a:ext cx="11680631" cy="6112121"/>
          </a:xfrm>
          <a:prstGeom prst="rect">
            <a:avLst/>
          </a:prstGeom>
        </p:spPr>
        <p:txBody>
          <a:bodyPr vert="horz" lIns="91440" tIns="45720" rIns="91440" bIns="45720" rtlCol="0" anchor="b">
            <a:normAutofit/>
          </a:bodyPr>
          <a:lstStyle/>
          <a:p>
            <a:pPr defTabSz="914400">
              <a:lnSpc>
                <a:spcPct val="90000"/>
              </a:lnSpc>
              <a:spcBef>
                <a:spcPct val="0"/>
              </a:spcBef>
              <a:defRPr sz="2914"/>
            </a:pPr>
            <a:r>
              <a:rPr lang="en-US" sz="4800" kern="1200" dirty="0">
                <a:solidFill>
                  <a:schemeClr val="tx1"/>
                </a:solidFill>
                <a:latin typeface="+mj-lt"/>
                <a:ea typeface="+mj-ea"/>
                <a:cs typeface="+mj-cs"/>
              </a:rPr>
              <a:t>“Now may the God of peace…</a:t>
            </a:r>
            <a:r>
              <a:rPr lang="en-US" sz="4800" b="1" i="1" u="sng" kern="1200" dirty="0">
                <a:solidFill>
                  <a:schemeClr val="tx1"/>
                </a:solidFill>
                <a:latin typeface="+mj-lt"/>
                <a:ea typeface="+mj-ea"/>
                <a:cs typeface="+mj-cs"/>
              </a:rPr>
              <a:t>equip you </a:t>
            </a:r>
            <a:r>
              <a:rPr lang="en-US" sz="4800" kern="1200" dirty="0">
                <a:solidFill>
                  <a:schemeClr val="tx1"/>
                </a:solidFill>
                <a:latin typeface="+mj-lt"/>
                <a:ea typeface="+mj-ea"/>
                <a:cs typeface="+mj-cs"/>
              </a:rPr>
              <a:t>with everything good for doing His            will and may He work in us.” </a:t>
            </a:r>
            <a:br>
              <a:rPr lang="en-US" sz="4400" kern="1200" dirty="0">
                <a:solidFill>
                  <a:schemeClr val="tx1"/>
                </a:solidFill>
                <a:latin typeface="+mj-lt"/>
                <a:ea typeface="+mj-ea"/>
                <a:cs typeface="+mj-cs"/>
              </a:rPr>
            </a:br>
            <a:r>
              <a:rPr lang="en-US" sz="4000" kern="1200" dirty="0">
                <a:solidFill>
                  <a:schemeClr val="tx1"/>
                </a:solidFill>
              </a:rPr>
              <a:t>Hebrews 13: 20-21</a:t>
            </a:r>
            <a:br>
              <a:rPr lang="en-US" sz="4000" kern="1200" dirty="0">
                <a:solidFill>
                  <a:schemeClr val="tx1"/>
                </a:solidFill>
                <a:latin typeface="+mj-lt"/>
                <a:ea typeface="+mj-ea"/>
                <a:cs typeface="+mj-cs"/>
              </a:rPr>
            </a:br>
            <a:br>
              <a:rPr lang="en-US" sz="2700" kern="1200" dirty="0">
                <a:solidFill>
                  <a:schemeClr val="tx1"/>
                </a:solidFill>
                <a:latin typeface="+mj-lt"/>
                <a:ea typeface="+mj-ea"/>
                <a:cs typeface="+mj-cs"/>
              </a:rPr>
            </a:br>
            <a:br>
              <a:rPr lang="en-US" sz="2700" kern="1200" dirty="0">
                <a:solidFill>
                  <a:schemeClr val="tx1"/>
                </a:solidFill>
                <a:latin typeface="+mj-lt"/>
                <a:ea typeface="+mj-ea"/>
                <a:cs typeface="+mj-cs"/>
              </a:rPr>
            </a:br>
            <a:br>
              <a:rPr lang="en-US" sz="2700" kern="1200" dirty="0">
                <a:solidFill>
                  <a:schemeClr val="tx1"/>
                </a:solidFill>
                <a:latin typeface="+mj-lt"/>
                <a:ea typeface="+mj-ea"/>
                <a:cs typeface="+mj-cs"/>
              </a:rPr>
            </a:br>
            <a:r>
              <a:rPr lang="en-US" sz="4400" b="1" i="1" kern="1200" dirty="0">
                <a:solidFill>
                  <a:srgbClr val="C0716D"/>
                </a:solidFill>
                <a:latin typeface="+mj-lt"/>
                <a:ea typeface="+mj-ea"/>
                <a:cs typeface="+mj-cs"/>
              </a:rPr>
              <a:t>The fact is that God does not call the qualified…</a:t>
            </a:r>
            <a:br>
              <a:rPr lang="en-US" sz="4400" b="1" i="1" kern="1200" dirty="0">
                <a:solidFill>
                  <a:srgbClr val="C0716D"/>
                </a:solidFill>
                <a:latin typeface="+mj-lt"/>
                <a:ea typeface="+mj-ea"/>
                <a:cs typeface="+mj-cs"/>
              </a:rPr>
            </a:br>
            <a:r>
              <a:rPr lang="en-US" sz="4400" b="1" i="1" kern="1200" dirty="0">
                <a:solidFill>
                  <a:srgbClr val="C0716D"/>
                </a:solidFill>
                <a:latin typeface="+mj-lt"/>
                <a:ea typeface="+mj-ea"/>
                <a:cs typeface="+mj-cs"/>
              </a:rPr>
              <a:t>He qualifies the called! </a:t>
            </a:r>
            <a:br>
              <a:rPr lang="en-US" sz="1400" kern="1200" dirty="0">
                <a:solidFill>
                  <a:srgbClr val="5B3B47"/>
                </a:solidFill>
                <a:latin typeface="+mj-lt"/>
                <a:ea typeface="+mj-ea"/>
                <a:cs typeface="+mj-cs"/>
              </a:rPr>
            </a:br>
            <a:endParaRPr lang="en-US" sz="1400" kern="1200" dirty="0">
              <a:solidFill>
                <a:srgbClr val="5B3B47"/>
              </a:solidFill>
              <a:latin typeface="+mj-lt"/>
              <a:ea typeface="+mj-ea"/>
              <a:cs typeface="+mj-cs"/>
            </a:endParaRPr>
          </a:p>
        </p:txBody>
      </p:sp>
      <p:sp>
        <p:nvSpPr>
          <p:cNvPr id="127" name="Shape 127"/>
          <p:cNvSpPr>
            <a:spLocks noGrp="1"/>
          </p:cNvSpPr>
          <p:nvPr>
            <p:ph type="body" sz="quarter" idx="4294967295"/>
          </p:nvPr>
        </p:nvSpPr>
        <p:spPr>
          <a:xfrm>
            <a:off x="11069365" y="7456248"/>
            <a:ext cx="6158783" cy="971782"/>
          </a:xfrm>
          <a:prstGeom prst="rect">
            <a:avLst/>
          </a:prstGeom>
        </p:spPr>
        <p:txBody>
          <a:bodyPr vert="horz" lIns="91440" tIns="45720" rIns="91440" bIns="45720" rtlCol="0">
            <a:normAutofit/>
          </a:bodyPr>
          <a:lstStyle>
            <a:lvl1pPr marL="0" indent="0" algn="ctr">
              <a:spcBef>
                <a:spcPts val="0"/>
              </a:spcBef>
              <a:buSzTx/>
              <a:buNone/>
              <a:defRPr sz="4700"/>
            </a:lvl1pPr>
          </a:lstStyle>
          <a:p>
            <a:pPr defTabSz="914400">
              <a:lnSpc>
                <a:spcPct val="90000"/>
              </a:lnSpc>
              <a:spcBef>
                <a:spcPts val="1000"/>
              </a:spcBef>
            </a:pPr>
            <a:r>
              <a:rPr lang="en-US" sz="4800" b="1" kern="1200" dirty="0">
                <a:solidFill>
                  <a:schemeClr val="tx1"/>
                </a:solidFill>
              </a:rPr>
              <a:t>You are equipped!</a:t>
            </a:r>
          </a:p>
        </p:txBody>
      </p:sp>
      <p:cxnSp>
        <p:nvCxnSpPr>
          <p:cNvPr id="148" name="Straight Connector 147">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483548" y="7287172"/>
            <a:ext cx="1330416"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person, indoor, cake, young&#10;&#10;Description generated with high confidence">
            <a:extLst>
              <a:ext uri="{FF2B5EF4-FFF2-40B4-BE49-F238E27FC236}">
                <a16:creationId xmlns:a16="http://schemas.microsoft.com/office/drawing/2014/main" id="{7652DDF7-EAD9-4A1A-838C-272678A98F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48" r="9092" b="22346"/>
          <a:stretch/>
        </p:blipFill>
        <p:spPr>
          <a:xfrm>
            <a:off x="20" y="10"/>
            <a:ext cx="17340242" cy="9753590"/>
          </a:xfrm>
          <a:prstGeom prst="rect">
            <a:avLst/>
          </a:prstGeom>
        </p:spPr>
      </p:pic>
      <p:sp>
        <p:nvSpPr>
          <p:cNvPr id="104" name="Freeform: Shape 103">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55"/>
            <a:ext cx="7977800" cy="8306172"/>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Freeform: Shape 105">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18" y="-2"/>
            <a:ext cx="7739768" cy="804258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1" name="Shape 141"/>
          <p:cNvSpPr>
            <a:spLocks noGrp="1"/>
          </p:cNvSpPr>
          <p:nvPr>
            <p:ph type="title"/>
          </p:nvPr>
        </p:nvSpPr>
        <p:spPr>
          <a:xfrm>
            <a:off x="892253" y="1173455"/>
            <a:ext cx="6193293" cy="1483959"/>
          </a:xfrm>
          <a:prstGeom prst="rect">
            <a:avLst/>
          </a:prstGeom>
        </p:spPr>
        <p:txBody>
          <a:bodyPr vert="horz" lIns="91440" tIns="45720" rIns="91440" bIns="45720" rtlCol="0" anchor="ctr">
            <a:normAutofit/>
          </a:bodyPr>
          <a:lstStyle/>
          <a:p>
            <a:pPr algn="l" defTabSz="914400">
              <a:lnSpc>
                <a:spcPct val="90000"/>
              </a:lnSpc>
              <a:spcBef>
                <a:spcPct val="0"/>
              </a:spcBef>
            </a:pPr>
            <a:r>
              <a:rPr lang="en-US" sz="4700" b="1" kern="1200" dirty="0">
                <a:solidFill>
                  <a:schemeClr val="tx1"/>
                </a:solidFill>
                <a:latin typeface="+mj-lt"/>
                <a:ea typeface="+mj-ea"/>
                <a:cs typeface="+mj-cs"/>
              </a:rPr>
              <a:t>People-First Language</a:t>
            </a:r>
          </a:p>
        </p:txBody>
      </p:sp>
      <p:sp>
        <p:nvSpPr>
          <p:cNvPr id="142" name="Shape 142"/>
          <p:cNvSpPr>
            <a:spLocks noGrp="1"/>
          </p:cNvSpPr>
          <p:nvPr>
            <p:ph type="body" idx="1"/>
          </p:nvPr>
        </p:nvSpPr>
        <p:spPr>
          <a:xfrm>
            <a:off x="412799" y="2918153"/>
            <a:ext cx="6432401" cy="4590482"/>
          </a:xfrm>
          <a:prstGeom prst="rect">
            <a:avLst/>
          </a:prstGeom>
        </p:spPr>
        <p:txBody>
          <a:bodyPr vert="horz" lIns="91440" tIns="45720" rIns="91440" bIns="45720" rtlCol="0" anchor="t">
            <a:normAutofit/>
          </a:bodyPr>
          <a:lstStyle/>
          <a:p>
            <a:pPr marL="866935" indent="-228600" defTabSz="914400">
              <a:lnSpc>
                <a:spcPct val="90000"/>
              </a:lnSpc>
              <a:spcBef>
                <a:spcPts val="0"/>
              </a:spcBef>
              <a:spcAft>
                <a:spcPts val="600"/>
              </a:spcAft>
              <a:buFont typeface="Arial" panose="020B0604020202020204" pitchFamily="34" charset="0"/>
              <a:buChar char="•"/>
              <a:defRPr sz="2100">
                <a:uFill>
                  <a:solidFill>
                    <a:srgbClr val="000000"/>
                  </a:solidFill>
                </a:uFill>
              </a:defRPr>
            </a:pPr>
            <a:r>
              <a:rPr lang="en-US" sz="3200" kern="1200" dirty="0">
                <a:solidFill>
                  <a:schemeClr val="tx1"/>
                </a:solidFill>
              </a:rPr>
              <a:t>When people are described  by a medical diagnosis, it devalues them as individuals. </a:t>
            </a:r>
          </a:p>
          <a:p>
            <a:pPr marL="638335" indent="-228600" defTabSz="914400">
              <a:lnSpc>
                <a:spcPct val="90000"/>
              </a:lnSpc>
              <a:spcBef>
                <a:spcPts val="0"/>
              </a:spcBef>
              <a:spcAft>
                <a:spcPts val="600"/>
              </a:spcAft>
              <a:buFont typeface="Arial" panose="020B0604020202020204" pitchFamily="34" charset="0"/>
              <a:buChar char="•"/>
              <a:defRPr sz="2100">
                <a:uFill>
                  <a:solidFill>
                    <a:srgbClr val="000000"/>
                  </a:solidFill>
                </a:uFill>
              </a:defRPr>
            </a:pPr>
            <a:endParaRPr lang="en-US" sz="3200" kern="1200" dirty="0">
              <a:solidFill>
                <a:schemeClr val="tx1"/>
              </a:solidFill>
            </a:endParaRPr>
          </a:p>
          <a:p>
            <a:pPr marL="866935" indent="-228600" defTabSz="914400">
              <a:lnSpc>
                <a:spcPct val="90000"/>
              </a:lnSpc>
              <a:spcBef>
                <a:spcPts val="0"/>
              </a:spcBef>
              <a:spcAft>
                <a:spcPts val="600"/>
              </a:spcAft>
              <a:buFont typeface="Arial" panose="020B0604020202020204" pitchFamily="34" charset="0"/>
              <a:buChar char="•"/>
              <a:defRPr sz="2100">
                <a:uFill>
                  <a:solidFill>
                    <a:srgbClr val="000000"/>
                  </a:solidFill>
                </a:uFill>
              </a:defRPr>
            </a:pPr>
            <a:r>
              <a:rPr lang="en-US" sz="3200" kern="1200" dirty="0">
                <a:solidFill>
                  <a:schemeClr val="tx1"/>
                </a:solidFill>
              </a:rPr>
              <a:t>Using people-first language focuses on the person first and then adds what a person has.</a:t>
            </a:r>
          </a:p>
          <a:p>
            <a:pPr marL="866935" indent="-228600" defTabSz="914400">
              <a:lnSpc>
                <a:spcPct val="90000"/>
              </a:lnSpc>
              <a:spcBef>
                <a:spcPts val="0"/>
              </a:spcBef>
              <a:spcAft>
                <a:spcPts val="600"/>
              </a:spcAft>
              <a:buFont typeface="Arial" panose="020B0604020202020204" pitchFamily="34" charset="0"/>
              <a:buChar char="•"/>
              <a:defRPr sz="2100">
                <a:uFill>
                  <a:solidFill>
                    <a:srgbClr val="000000"/>
                  </a:solidFill>
                </a:uFill>
              </a:defRPr>
            </a:pPr>
            <a:endParaRPr lang="en-US" sz="2600" kern="1200" dirty="0">
              <a:solidFill>
                <a:schemeClr val="tx1"/>
              </a:solidFill>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person, window, indoor, girl&#10;&#10;Description generated with very high confidence">
            <a:extLst>
              <a:ext uri="{FF2B5EF4-FFF2-40B4-BE49-F238E27FC236}">
                <a16:creationId xmlns:a16="http://schemas.microsoft.com/office/drawing/2014/main" id="{565AF064-0AE3-415A-A04F-6A0BBBD0632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 b="15417"/>
          <a:stretch/>
        </p:blipFill>
        <p:spPr>
          <a:xfrm>
            <a:off x="20" y="10"/>
            <a:ext cx="17340242" cy="9753590"/>
          </a:xfrm>
          <a:prstGeom prst="rect">
            <a:avLst/>
          </a:prstGeom>
        </p:spPr>
      </p:pic>
      <p:sp>
        <p:nvSpPr>
          <p:cNvPr id="4" name="Title 3">
            <a:extLst>
              <a:ext uri="{FF2B5EF4-FFF2-40B4-BE49-F238E27FC236}">
                <a16:creationId xmlns:a16="http://schemas.microsoft.com/office/drawing/2014/main" id="{D7F36648-A99A-4E38-9328-A5F03EFCF77D}"/>
              </a:ext>
            </a:extLst>
          </p:cNvPr>
          <p:cNvSpPr>
            <a:spLocks noGrp="1"/>
          </p:cNvSpPr>
          <p:nvPr>
            <p:ph type="title"/>
          </p:nvPr>
        </p:nvSpPr>
        <p:spPr>
          <a:xfrm>
            <a:off x="245911" y="219456"/>
            <a:ext cx="6356057" cy="3962908"/>
          </a:xfrm>
        </p:spPr>
        <p:txBody>
          <a:bodyPr>
            <a:normAutofit/>
          </a:bodyPr>
          <a:lstStyle/>
          <a:p>
            <a:r>
              <a:rPr lang="en-US" sz="8800" dirty="0"/>
              <a:t>Intellectual </a:t>
            </a:r>
            <a:br>
              <a:rPr lang="en-US" sz="8800" dirty="0"/>
            </a:br>
            <a:r>
              <a:rPr lang="en-US" sz="8800" dirty="0"/>
              <a:t>Disabilities</a:t>
            </a: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young boy sitting on a table&#10;&#10;Description generated with high confidence">
            <a:extLst>
              <a:ext uri="{FF2B5EF4-FFF2-40B4-BE49-F238E27FC236}">
                <a16:creationId xmlns:a16="http://schemas.microsoft.com/office/drawing/2014/main" id="{B9E72F2F-C81F-48C0-8776-5EC3CF2C357A}"/>
              </a:ext>
            </a:extLst>
          </p:cNvPr>
          <p:cNvPicPr>
            <a:picLocks noChangeAspect="1"/>
          </p:cNvPicPr>
          <p:nvPr/>
        </p:nvPicPr>
        <p:blipFill rotWithShape="1">
          <a:blip r:embed="rId3">
            <a:extLst>
              <a:ext uri="{28A0092B-C50C-407E-A947-70E740481C1C}">
                <a14:useLocalDpi xmlns:a14="http://schemas.microsoft.com/office/drawing/2010/main" val="0"/>
              </a:ext>
            </a:extLst>
          </a:blip>
          <a:srcRect l="20729" t="12748" b="24002"/>
          <a:stretch/>
        </p:blipFill>
        <p:spPr>
          <a:xfrm>
            <a:off x="-1" y="1"/>
            <a:ext cx="17340263" cy="9753600"/>
          </a:xfrm>
          <a:prstGeom prst="rect">
            <a:avLst/>
          </a:prstGeom>
        </p:spPr>
      </p:pic>
      <p:sp>
        <p:nvSpPr>
          <p:cNvPr id="2" name="Shape 152">
            <a:extLst>
              <a:ext uri="{FF2B5EF4-FFF2-40B4-BE49-F238E27FC236}">
                <a16:creationId xmlns:a16="http://schemas.microsoft.com/office/drawing/2014/main" id="{EF08594F-E8AC-405A-A4A9-67F1210F62F7}"/>
              </a:ext>
            </a:extLst>
          </p:cNvPr>
          <p:cNvSpPr/>
          <p:nvPr/>
        </p:nvSpPr>
        <p:spPr>
          <a:xfrm>
            <a:off x="5743736" y="946536"/>
            <a:ext cx="10876829" cy="5553660"/>
          </a:xfrm>
          <a:prstGeom prst="rect">
            <a:avLst/>
          </a:prstGeom>
          <a:ln w="12700">
            <a:miter lim="400000"/>
          </a:ln>
          <a:extLst>
            <a:ext uri="{C572A759-6A51-4108-AA02-DFA0A04FC94B}">
              <ma14:wrappingTextBoxFlag xmlns="" xmlns:ma14="http://schemas.microsoft.com/office/mac/drawingml/2011/main" val="1"/>
            </a:ext>
          </a:extLst>
        </p:spPr>
        <p:txBody>
          <a:bodyPr wrap="square" lIns="67735" tIns="67735" rIns="67735" bIns="67735" anchor="ctr">
            <a:spAutoFit/>
          </a:bodyPr>
          <a:lstStyle/>
          <a:p>
            <a:pPr marL="457223" indent="-457223" algn="l" defTabSz="609630">
              <a:buFont typeface="Arial" panose="020B0604020202020204" pitchFamily="34" charset="0"/>
              <a:buChar char="•"/>
              <a:defRPr sz="2100">
                <a:uFill>
                  <a:solidFill>
                    <a:srgbClr val="000000"/>
                  </a:solidFill>
                </a:uFill>
              </a:defRPr>
            </a:pPr>
            <a:r>
              <a:rPr sz="3200" dirty="0">
                <a:solidFill>
                  <a:schemeClr val="tx1"/>
                </a:solidFill>
              </a:rPr>
              <a:t>A child with an intellectual disability may have difficulty in these areas:</a:t>
            </a:r>
          </a:p>
          <a:p>
            <a:pPr marL="1607806" lvl="1" indent="-329275" algn="l" defTabSz="609630">
              <a:buSzPct val="75000"/>
              <a:buChar char="•"/>
              <a:defRPr sz="2000">
                <a:uFill>
                  <a:solidFill>
                    <a:srgbClr val="000000"/>
                  </a:solidFill>
                </a:uFill>
              </a:defRPr>
            </a:pPr>
            <a:r>
              <a:rPr sz="3200" dirty="0">
                <a:solidFill>
                  <a:schemeClr val="tx1"/>
                </a:solidFill>
              </a:rPr>
              <a:t>Understanding complex ideas</a:t>
            </a:r>
          </a:p>
          <a:p>
            <a:pPr marL="1607806" lvl="1" indent="-329275" algn="l" defTabSz="609630">
              <a:buSzPct val="75000"/>
              <a:buChar char="•"/>
              <a:defRPr sz="2000">
                <a:uFill>
                  <a:solidFill>
                    <a:srgbClr val="000000"/>
                  </a:solidFill>
                </a:uFill>
              </a:defRPr>
            </a:pPr>
            <a:r>
              <a:rPr sz="3200" dirty="0">
                <a:solidFill>
                  <a:schemeClr val="tx1"/>
                </a:solidFill>
              </a:rPr>
              <a:t>Learning new concepts quickly</a:t>
            </a:r>
          </a:p>
          <a:p>
            <a:pPr marL="1607806" lvl="1" indent="-329275" algn="l" defTabSz="609630">
              <a:buSzPct val="75000"/>
              <a:buChar char="•"/>
              <a:defRPr sz="2000">
                <a:uFill>
                  <a:solidFill>
                    <a:srgbClr val="000000"/>
                  </a:solidFill>
                </a:uFill>
              </a:defRPr>
            </a:pPr>
            <a:r>
              <a:rPr sz="3200" dirty="0">
                <a:solidFill>
                  <a:schemeClr val="tx1"/>
                </a:solidFill>
              </a:rPr>
              <a:t>Memorizing passages</a:t>
            </a:r>
          </a:p>
          <a:p>
            <a:pPr marL="1607806" lvl="1" indent="-329275" algn="l" defTabSz="609630">
              <a:buSzPct val="75000"/>
              <a:buChar char="•"/>
              <a:defRPr sz="2000">
                <a:uFill>
                  <a:solidFill>
                    <a:srgbClr val="000000"/>
                  </a:solidFill>
                </a:uFill>
              </a:defRPr>
            </a:pPr>
            <a:r>
              <a:rPr sz="3200" dirty="0">
                <a:solidFill>
                  <a:schemeClr val="tx1"/>
                </a:solidFill>
              </a:rPr>
              <a:t>Remembering the sequence of instructions</a:t>
            </a:r>
          </a:p>
          <a:p>
            <a:pPr marL="1607806" lvl="1" indent="-329275" algn="l" defTabSz="609630">
              <a:buSzPct val="75000"/>
              <a:buChar char="•"/>
              <a:defRPr sz="2000">
                <a:uFill>
                  <a:solidFill>
                    <a:srgbClr val="000000"/>
                  </a:solidFill>
                </a:uFill>
              </a:defRPr>
            </a:pPr>
            <a:r>
              <a:rPr lang="en-US" sz="3200" dirty="0">
                <a:solidFill>
                  <a:schemeClr val="tx1"/>
                </a:solidFill>
              </a:rPr>
              <a:t>Making a plan</a:t>
            </a:r>
            <a:r>
              <a:rPr sz="3200" dirty="0">
                <a:solidFill>
                  <a:schemeClr val="tx1"/>
                </a:solidFill>
              </a:rPr>
              <a:t> to complete a task or solve problems</a:t>
            </a:r>
          </a:p>
          <a:p>
            <a:pPr marL="1607806" lvl="1" indent="-329275" algn="l" defTabSz="609630">
              <a:buSzPct val="75000"/>
              <a:buChar char="•"/>
              <a:defRPr sz="2000">
                <a:uFill>
                  <a:solidFill>
                    <a:srgbClr val="000000"/>
                  </a:solidFill>
                </a:uFill>
              </a:defRPr>
            </a:pPr>
            <a:r>
              <a:rPr sz="3200" dirty="0">
                <a:solidFill>
                  <a:schemeClr val="tx1"/>
                </a:solidFill>
              </a:rPr>
              <a:t>Learning from their experiences</a:t>
            </a:r>
          </a:p>
          <a:p>
            <a:pPr marL="1607806" lvl="1" indent="-329275" algn="l" defTabSz="609630">
              <a:buSzPct val="75000"/>
              <a:buChar char="•"/>
              <a:defRPr sz="2000">
                <a:uFill>
                  <a:solidFill>
                    <a:srgbClr val="000000"/>
                  </a:solidFill>
                </a:uFill>
              </a:defRPr>
            </a:pPr>
            <a:r>
              <a:rPr sz="3200" dirty="0">
                <a:solidFill>
                  <a:schemeClr val="tx1"/>
                </a:solidFill>
              </a:rPr>
              <a:t>Applying something they learned in one setting to a different setting</a:t>
            </a:r>
          </a:p>
          <a:p>
            <a:pPr marL="1607806" lvl="1" indent="-329275" algn="l" defTabSz="609630">
              <a:buSzPct val="75000"/>
              <a:buChar char="•"/>
              <a:defRPr sz="2000">
                <a:uFill>
                  <a:solidFill>
                    <a:srgbClr val="000000"/>
                  </a:solidFill>
                </a:uFill>
              </a:defRPr>
            </a:pPr>
            <a:r>
              <a:rPr sz="3200" dirty="0">
                <a:solidFill>
                  <a:schemeClr val="tx1"/>
                </a:solidFill>
              </a:rPr>
              <a:t>Remembering something they previously learned</a:t>
            </a:r>
          </a:p>
        </p:txBody>
      </p:sp>
      <p:sp>
        <p:nvSpPr>
          <p:cNvPr id="3" name="Rectangle 2">
            <a:extLst>
              <a:ext uri="{FF2B5EF4-FFF2-40B4-BE49-F238E27FC236}">
                <a16:creationId xmlns:a16="http://schemas.microsoft.com/office/drawing/2014/main" id="{98B1535C-EEFC-4938-A1C4-6C7AC5CE722B}"/>
              </a:ext>
            </a:extLst>
          </p:cNvPr>
          <p:cNvSpPr/>
          <p:nvPr/>
        </p:nvSpPr>
        <p:spPr>
          <a:xfrm>
            <a:off x="8558051" y="270398"/>
            <a:ext cx="5854808" cy="815608"/>
          </a:xfrm>
          <a:prstGeom prst="rect">
            <a:avLst/>
          </a:prstGeom>
        </p:spPr>
        <p:txBody>
          <a:bodyPr wrap="none">
            <a:spAutoFit/>
          </a:bodyPr>
          <a:lstStyle/>
          <a:p>
            <a:r>
              <a:rPr lang="en-US" sz="4700" b="1" kern="1200" dirty="0">
                <a:solidFill>
                  <a:schemeClr val="tx1"/>
                </a:solidFill>
              </a:rPr>
              <a:t>Intellectual Disabilities</a:t>
            </a:r>
            <a:endParaRPr lang="en-US" sz="4700" dirty="0"/>
          </a:p>
        </p:txBody>
      </p:sp>
      <p:pic>
        <p:nvPicPr>
          <p:cNvPr id="6" name="Picture 5" descr="A close up of a logo&#10;&#10;Description generated with high confidence">
            <a:extLst>
              <a:ext uri="{FF2B5EF4-FFF2-40B4-BE49-F238E27FC236}">
                <a16:creationId xmlns:a16="http://schemas.microsoft.com/office/drawing/2014/main" id="{B4CD3169-B0A1-403F-BE81-5BCF57F19F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143407">
            <a:off x="14419530" y="7122953"/>
            <a:ext cx="2782848" cy="2267506"/>
          </a:xfrm>
          <a:prstGeom prst="rect">
            <a:avLst/>
          </a:prstGeom>
        </p:spPr>
      </p:pic>
    </p:spTree>
    <p:extLst>
      <p:ext uri="{BB962C8B-B14F-4D97-AF65-F5344CB8AC3E}">
        <p14:creationId xmlns:p14="http://schemas.microsoft.com/office/powerpoint/2010/main" val="151093745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7340262" cy="9753600"/>
          </a:xfrm>
          <a:prstGeom prst="rect">
            <a:avLst/>
          </a:prstGeom>
          <a:solidFill>
            <a:srgbClr val="573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437" y="682752"/>
            <a:ext cx="15983387" cy="838809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6B2A508-3E1A-4C69-8D77-F6E6F162E585}"/>
              </a:ext>
            </a:extLst>
          </p:cNvPr>
          <p:cNvPicPr>
            <a:picLocks noChangeAspect="1"/>
          </p:cNvPicPr>
          <p:nvPr/>
        </p:nvPicPr>
        <p:blipFill>
          <a:blip r:embed="rId3"/>
          <a:stretch>
            <a:fillRect/>
          </a:stretch>
        </p:blipFill>
        <p:spPr>
          <a:xfrm>
            <a:off x="4532640" y="915153"/>
            <a:ext cx="8274980" cy="7923293"/>
          </a:xfrm>
          <a:prstGeom prst="rect">
            <a:avLst/>
          </a:prstGeom>
        </p:spPr>
      </p:pic>
    </p:spTree>
    <p:extLst>
      <p:ext uri="{BB962C8B-B14F-4D97-AF65-F5344CB8AC3E}">
        <p14:creationId xmlns:p14="http://schemas.microsoft.com/office/powerpoint/2010/main" val="420892030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standing in front of a window&#10;&#10;Description generated with very high confidence">
            <a:extLst>
              <a:ext uri="{FF2B5EF4-FFF2-40B4-BE49-F238E27FC236}">
                <a16:creationId xmlns:a16="http://schemas.microsoft.com/office/drawing/2014/main" id="{CFB2AFD9-E9E9-4DBA-8E1E-936430628762}"/>
              </a:ext>
            </a:extLst>
          </p:cNvPr>
          <p:cNvPicPr>
            <a:picLocks noChangeAspect="1"/>
          </p:cNvPicPr>
          <p:nvPr/>
        </p:nvPicPr>
        <p:blipFill rotWithShape="1">
          <a:blip r:embed="rId3">
            <a:extLst>
              <a:ext uri="{28A0092B-C50C-407E-A947-70E740481C1C}">
                <a14:useLocalDpi xmlns:a14="http://schemas.microsoft.com/office/drawing/2010/main" val="0"/>
              </a:ext>
            </a:extLst>
          </a:blip>
          <a:srcRect l="25154" t="33510" r="38" b="5699"/>
          <a:stretch/>
        </p:blipFill>
        <p:spPr>
          <a:xfrm>
            <a:off x="-1" y="1"/>
            <a:ext cx="18048850" cy="9753600"/>
          </a:xfrm>
          <a:prstGeom prst="rect">
            <a:avLst/>
          </a:prstGeom>
        </p:spPr>
      </p:pic>
      <p:sp>
        <p:nvSpPr>
          <p:cNvPr id="10" name="Rectangle 9">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9138" y="456783"/>
            <a:ext cx="6161691" cy="8386479"/>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B61A59-E0D6-426E-BC4A-C48A69AA1B9E}"/>
              </a:ext>
            </a:extLst>
          </p:cNvPr>
          <p:cNvSpPr>
            <a:spLocks noGrp="1"/>
          </p:cNvSpPr>
          <p:nvPr>
            <p:ph type="title"/>
          </p:nvPr>
        </p:nvSpPr>
        <p:spPr>
          <a:xfrm>
            <a:off x="845970" y="910596"/>
            <a:ext cx="5346638" cy="1912853"/>
          </a:xfrm>
        </p:spPr>
        <p:txBody>
          <a:bodyPr vert="horz" lIns="91440" tIns="45720" rIns="91440" bIns="45720" rtlCol="0" anchor="ctr">
            <a:normAutofit/>
          </a:bodyPr>
          <a:lstStyle/>
          <a:p>
            <a:pPr algn="l" defTabSz="914400">
              <a:lnSpc>
                <a:spcPct val="90000"/>
              </a:lnSpc>
              <a:spcBef>
                <a:spcPct val="0"/>
              </a:spcBef>
            </a:pPr>
            <a:r>
              <a:rPr lang="en-US" sz="4000" kern="1200">
                <a:solidFill>
                  <a:schemeClr val="tx1"/>
                </a:solidFill>
                <a:latin typeface="+mj-lt"/>
                <a:ea typeface="+mj-ea"/>
                <a:cs typeface="+mj-cs"/>
              </a:rPr>
              <a:t>Common Limitations for Individuals with Intellectual Disabilities</a:t>
            </a:r>
          </a:p>
        </p:txBody>
      </p:sp>
      <p:sp>
        <p:nvSpPr>
          <p:cNvPr id="3" name="Text Placeholder 2">
            <a:extLst>
              <a:ext uri="{FF2B5EF4-FFF2-40B4-BE49-F238E27FC236}">
                <a16:creationId xmlns:a16="http://schemas.microsoft.com/office/drawing/2014/main" id="{51E4F82F-3029-4029-AEB3-F2F7FE76870D}"/>
              </a:ext>
            </a:extLst>
          </p:cNvPr>
          <p:cNvSpPr>
            <a:spLocks noGrp="1"/>
          </p:cNvSpPr>
          <p:nvPr>
            <p:ph type="body" idx="1"/>
          </p:nvPr>
        </p:nvSpPr>
        <p:spPr>
          <a:xfrm>
            <a:off x="844982" y="3017618"/>
            <a:ext cx="5354582" cy="5366059"/>
          </a:xfrm>
        </p:spPr>
        <p:txBody>
          <a:bodyPr vert="horz" lIns="91440" tIns="45720" rIns="91440" bIns="45720" rtlCol="0">
            <a:normAutofit/>
          </a:bodyPr>
          <a:lstStyle/>
          <a:p>
            <a:pPr indent="-228600" defTabSz="914400">
              <a:lnSpc>
                <a:spcPct val="90000"/>
              </a:lnSpc>
              <a:buFont typeface="Arial" panose="020B0604020202020204" pitchFamily="34" charset="0"/>
              <a:buChar char="•"/>
            </a:pPr>
            <a:r>
              <a:rPr lang="en-US" sz="2600" kern="1200" dirty="0">
                <a:solidFill>
                  <a:schemeClr val="tx1"/>
                </a:solidFill>
              </a:rPr>
              <a:t>Taking care of personal needs</a:t>
            </a:r>
          </a:p>
          <a:p>
            <a:pPr indent="-228600" defTabSz="914400">
              <a:lnSpc>
                <a:spcPct val="90000"/>
              </a:lnSpc>
              <a:buFont typeface="Arial" panose="020B0604020202020204" pitchFamily="34" charset="0"/>
              <a:buChar char="•"/>
            </a:pPr>
            <a:r>
              <a:rPr lang="en-US" sz="2600" kern="1200" dirty="0">
                <a:solidFill>
                  <a:schemeClr val="tx1"/>
                </a:solidFill>
              </a:rPr>
              <a:t>Following the rules</a:t>
            </a:r>
          </a:p>
          <a:p>
            <a:pPr indent="-228600" defTabSz="914400">
              <a:lnSpc>
                <a:spcPct val="90000"/>
              </a:lnSpc>
              <a:buFont typeface="Arial" panose="020B0604020202020204" pitchFamily="34" charset="0"/>
              <a:buChar char="•"/>
            </a:pPr>
            <a:r>
              <a:rPr lang="en-US" sz="2600" kern="1200" dirty="0">
                <a:solidFill>
                  <a:schemeClr val="tx1"/>
                </a:solidFill>
              </a:rPr>
              <a:t>Interacting with other children</a:t>
            </a:r>
          </a:p>
          <a:p>
            <a:pPr indent="-228600" defTabSz="914400">
              <a:lnSpc>
                <a:spcPct val="90000"/>
              </a:lnSpc>
              <a:buFont typeface="Arial" panose="020B0604020202020204" pitchFamily="34" charset="0"/>
              <a:buChar char="•"/>
            </a:pPr>
            <a:r>
              <a:rPr lang="en-US" sz="2600" kern="1200" dirty="0">
                <a:solidFill>
                  <a:schemeClr val="tx1"/>
                </a:solidFill>
              </a:rPr>
              <a:t>Being responsible</a:t>
            </a:r>
          </a:p>
          <a:p>
            <a:pPr indent="-228600" defTabSz="914400">
              <a:lnSpc>
                <a:spcPct val="90000"/>
              </a:lnSpc>
              <a:buFont typeface="Arial" panose="020B0604020202020204" pitchFamily="34" charset="0"/>
              <a:buChar char="•"/>
            </a:pPr>
            <a:r>
              <a:rPr lang="en-US" sz="2600" kern="1200" dirty="0">
                <a:solidFill>
                  <a:schemeClr val="tx1"/>
                </a:solidFill>
              </a:rPr>
              <a:t>Being aware of safety issues</a:t>
            </a:r>
          </a:p>
        </p:txBody>
      </p:sp>
    </p:spTree>
    <p:extLst>
      <p:ext uri="{BB962C8B-B14F-4D97-AF65-F5344CB8AC3E}">
        <p14:creationId xmlns:p14="http://schemas.microsoft.com/office/powerpoint/2010/main" val="192376459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descr="A person wearing a hat&#10;&#10;Description generated with high confidence">
            <a:extLst>
              <a:ext uri="{FF2B5EF4-FFF2-40B4-BE49-F238E27FC236}">
                <a16:creationId xmlns:a16="http://schemas.microsoft.com/office/drawing/2014/main" id="{7E4FFB77-69DC-4E14-90DF-6C5C9FAC4E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9058" b="25853"/>
          <a:stretch/>
        </p:blipFill>
        <p:spPr>
          <a:xfrm>
            <a:off x="-1" y="-418012"/>
            <a:ext cx="17340263" cy="10589623"/>
          </a:xfrm>
          <a:prstGeom prst="rect">
            <a:avLst/>
          </a:prstGeom>
        </p:spPr>
      </p:pic>
      <p:sp>
        <p:nvSpPr>
          <p:cNvPr id="4" name="Rectangle 3">
            <a:extLst>
              <a:ext uri="{FF2B5EF4-FFF2-40B4-BE49-F238E27FC236}">
                <a16:creationId xmlns:a16="http://schemas.microsoft.com/office/drawing/2014/main" id="{D0E1F3D9-3CB2-4C05-BE44-671F98FEC8E7}"/>
              </a:ext>
            </a:extLst>
          </p:cNvPr>
          <p:cNvSpPr/>
          <p:nvPr/>
        </p:nvSpPr>
        <p:spPr>
          <a:xfrm>
            <a:off x="833083" y="1431716"/>
            <a:ext cx="7718780" cy="2800767"/>
          </a:xfrm>
          <a:prstGeom prst="rect">
            <a:avLst/>
          </a:prstGeom>
        </p:spPr>
        <p:txBody>
          <a:bodyPr wrap="none">
            <a:spAutoFit/>
          </a:bodyPr>
          <a:lstStyle/>
          <a:p>
            <a:r>
              <a:rPr lang="en-US" sz="8800" dirty="0"/>
              <a:t>Developmental </a:t>
            </a:r>
          </a:p>
          <a:p>
            <a:r>
              <a:rPr lang="en-US" sz="8800" dirty="0"/>
              <a:t>Disabilities</a:t>
            </a:r>
          </a:p>
        </p:txBody>
      </p:sp>
    </p:spTree>
    <p:extLst>
      <p:ext uri="{BB962C8B-B14F-4D97-AF65-F5344CB8AC3E}">
        <p14:creationId xmlns:p14="http://schemas.microsoft.com/office/powerpoint/2010/main" val="306060532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1" name="Shape 161"/>
          <p:cNvSpPr>
            <a:spLocks noGrp="1"/>
          </p:cNvSpPr>
          <p:nvPr>
            <p:ph type="title"/>
          </p:nvPr>
        </p:nvSpPr>
        <p:spPr>
          <a:xfrm>
            <a:off x="9127722" y="405048"/>
            <a:ext cx="7349766" cy="2667340"/>
          </a:xfrm>
          <a:prstGeom prst="rect">
            <a:avLst/>
          </a:prstGeom>
        </p:spPr>
        <p:txBody>
          <a:bodyPr vert="horz" lIns="91440" tIns="45720" rIns="91440" bIns="45720" rtlCol="0" anchor="b">
            <a:normAutofit fontScale="90000"/>
          </a:bodyPr>
          <a:lstStyle>
            <a:lvl1pPr defTabSz="531622">
              <a:defRPr sz="7280"/>
            </a:lvl1pPr>
          </a:lstStyle>
          <a:p>
            <a:pPr algn="l" defTabSz="914400">
              <a:lnSpc>
                <a:spcPct val="90000"/>
              </a:lnSpc>
              <a:spcBef>
                <a:spcPct val="0"/>
              </a:spcBef>
            </a:pPr>
            <a:r>
              <a:rPr lang="en-US" sz="5400" b="1" kern="1200" dirty="0">
                <a:ln w="22225">
                  <a:solidFill>
                    <a:srgbClr val="FFFFFF"/>
                  </a:solidFill>
                </a:ln>
                <a:solidFill>
                  <a:schemeClr val="tx1"/>
                </a:solidFill>
                <a:ea typeface="+mj-ea"/>
                <a:cs typeface="+mj-cs"/>
              </a:rPr>
              <a:t>Developmental delays can be a physical or mental impairment or both</a:t>
            </a:r>
            <a:br>
              <a:rPr lang="en-US" sz="4000" kern="1200" dirty="0">
                <a:ln w="22225">
                  <a:solidFill>
                    <a:srgbClr val="FFFFFF"/>
                  </a:solidFill>
                </a:ln>
                <a:solidFill>
                  <a:schemeClr val="tx1"/>
                </a:solidFill>
                <a:latin typeface="+mj-lt"/>
                <a:ea typeface="+mj-ea"/>
                <a:cs typeface="+mj-cs"/>
              </a:rPr>
            </a:br>
            <a:endParaRPr lang="en-US" sz="4000" kern="1200" dirty="0">
              <a:ln w="22225">
                <a:solidFill>
                  <a:srgbClr val="FFFFFF"/>
                </a:solidFill>
              </a:ln>
              <a:solidFill>
                <a:schemeClr val="tx1"/>
              </a:solidFill>
              <a:latin typeface="+mj-lt"/>
              <a:ea typeface="+mj-ea"/>
              <a:cs typeface="+mj-cs"/>
            </a:endParaRPr>
          </a:p>
        </p:txBody>
      </p:sp>
      <p:pic>
        <p:nvPicPr>
          <p:cNvPr id="3" name="Picture 2" descr="A picture containing indoor, person, child, sitting&#10;&#10;Description generated with very high confidence">
            <a:extLst>
              <a:ext uri="{FF2B5EF4-FFF2-40B4-BE49-F238E27FC236}">
                <a16:creationId xmlns:a16="http://schemas.microsoft.com/office/drawing/2014/main" id="{7679DD93-3768-45BD-801B-7E6B35CF731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7" r="36686" b="1"/>
          <a:stretch/>
        </p:blipFill>
        <p:spPr>
          <a:xfrm>
            <a:off x="2" y="2257"/>
            <a:ext cx="8670130" cy="9751343"/>
          </a:xfrm>
          <a:custGeom>
            <a:avLst/>
            <a:gdLst>
              <a:gd name="connsiteX0" fmla="*/ 0 w 6649908"/>
              <a:gd name="connsiteY0" fmla="*/ 0 h 6856413"/>
              <a:gd name="connsiteX1" fmla="*/ 6559859 w 6649908"/>
              <a:gd name="connsiteY1" fmla="*/ 0 h 6856413"/>
              <a:gd name="connsiteX2" fmla="*/ 6572145 w 6649908"/>
              <a:gd name="connsiteY2" fmla="*/ 79394 h 6856413"/>
              <a:gd name="connsiteX3" fmla="*/ 6528796 w 6649908"/>
              <a:gd name="connsiteY3" fmla="*/ 6624522 h 6856413"/>
              <a:gd name="connsiteX4" fmla="*/ 6564680 w 6649908"/>
              <a:gd name="connsiteY4" fmla="*/ 6856413 h 6856413"/>
              <a:gd name="connsiteX5" fmla="*/ 0 w 6649908"/>
              <a:gd name="connsiteY5" fmla="*/ 6856413 h 685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162" name="Shape 162"/>
          <p:cNvSpPr>
            <a:spLocks noGrp="1"/>
          </p:cNvSpPr>
          <p:nvPr>
            <p:ph type="body" idx="1"/>
          </p:nvPr>
        </p:nvSpPr>
        <p:spPr>
          <a:xfrm>
            <a:off x="9127722" y="3182112"/>
            <a:ext cx="7960128" cy="6166440"/>
          </a:xfrm>
          <a:prstGeom prst="rect">
            <a:avLst/>
          </a:prstGeom>
        </p:spPr>
        <p:txBody>
          <a:bodyPr vert="horz" lIns="91440" tIns="45720" rIns="91440" bIns="45720" rtlCol="0">
            <a:normAutofit lnSpcReduction="10000"/>
          </a:bodyPr>
          <a:lstStyle/>
          <a:p>
            <a:pPr marL="0" indent="0" defTabSz="914400">
              <a:lnSpc>
                <a:spcPct val="90000"/>
              </a:lnSpc>
              <a:spcBef>
                <a:spcPts val="3867"/>
              </a:spcBef>
              <a:buNone/>
              <a:defRPr sz="2520"/>
            </a:pPr>
            <a:r>
              <a:rPr lang="en-US" sz="3200" kern="1200" dirty="0">
                <a:solidFill>
                  <a:schemeClr val="tx1"/>
                </a:solidFill>
              </a:rPr>
              <a:t>Limitations may include not being able to: </a:t>
            </a:r>
          </a:p>
          <a:p>
            <a:pPr marL="400050" lvl="1" indent="-228600" defTabSz="914400">
              <a:lnSpc>
                <a:spcPct val="90000"/>
              </a:lnSpc>
              <a:spcBef>
                <a:spcPts val="3867"/>
              </a:spcBef>
              <a:buFont typeface="Arial" panose="020B0604020202020204" pitchFamily="34" charset="0"/>
              <a:buChar char="•"/>
              <a:defRPr sz="2520"/>
            </a:pPr>
            <a:r>
              <a:rPr lang="en-US" sz="3200" kern="1200" dirty="0">
                <a:solidFill>
                  <a:schemeClr val="tx1"/>
                </a:solidFill>
              </a:rPr>
              <a:t>Learn at a typical pace as other children</a:t>
            </a:r>
          </a:p>
          <a:p>
            <a:pPr marL="400050" lvl="1" indent="-228600" defTabSz="914400">
              <a:lnSpc>
                <a:spcPct val="90000"/>
              </a:lnSpc>
              <a:spcBef>
                <a:spcPts val="3867"/>
              </a:spcBef>
              <a:buFont typeface="Arial" panose="020B0604020202020204" pitchFamily="34" charset="0"/>
              <a:buChar char="•"/>
              <a:defRPr sz="2520"/>
            </a:pPr>
            <a:r>
              <a:rPr lang="en-US" sz="3200" kern="1200" dirty="0">
                <a:solidFill>
                  <a:schemeClr val="tx1"/>
                </a:solidFill>
              </a:rPr>
              <a:t>Understand deeper, more complex concepts </a:t>
            </a:r>
          </a:p>
          <a:p>
            <a:pPr marL="400050" lvl="1" indent="-228600" defTabSz="914400">
              <a:lnSpc>
                <a:spcPct val="90000"/>
              </a:lnSpc>
              <a:spcBef>
                <a:spcPts val="3867"/>
              </a:spcBef>
              <a:buFont typeface="Arial" panose="020B0604020202020204" pitchFamily="34" charset="0"/>
              <a:buChar char="•"/>
              <a:defRPr sz="2520"/>
            </a:pPr>
            <a:r>
              <a:rPr lang="en-US" sz="3200" kern="1200" dirty="0">
                <a:solidFill>
                  <a:schemeClr val="tx1"/>
                </a:solidFill>
              </a:rPr>
              <a:t>Be independent in self-care, including hygiene, toileting, and eating</a:t>
            </a:r>
          </a:p>
          <a:p>
            <a:pPr marL="400050" lvl="1" indent="-228600" defTabSz="914400">
              <a:lnSpc>
                <a:spcPct val="90000"/>
              </a:lnSpc>
              <a:spcBef>
                <a:spcPts val="3867"/>
              </a:spcBef>
              <a:buFont typeface="Arial" panose="020B0604020202020204" pitchFamily="34" charset="0"/>
              <a:buChar char="•"/>
              <a:defRPr sz="2520"/>
            </a:pPr>
            <a:r>
              <a:rPr lang="en-US" sz="3200" kern="1200" dirty="0">
                <a:solidFill>
                  <a:schemeClr val="tx1"/>
                </a:solidFill>
              </a:rPr>
              <a:t>Communicate verbally and understand what they hear</a:t>
            </a:r>
          </a:p>
          <a:p>
            <a:pPr marL="400050" lvl="1" indent="-228600" defTabSz="914400">
              <a:lnSpc>
                <a:spcPct val="90000"/>
              </a:lnSpc>
              <a:spcBef>
                <a:spcPts val="3867"/>
              </a:spcBef>
              <a:buFont typeface="Arial" panose="020B0604020202020204" pitchFamily="34" charset="0"/>
              <a:buChar char="•"/>
              <a:defRPr sz="2520"/>
            </a:pPr>
            <a:r>
              <a:rPr lang="en-US" sz="3200" kern="1200" dirty="0">
                <a:solidFill>
                  <a:schemeClr val="tx1"/>
                </a:solidFill>
              </a:rPr>
              <a:t>Move around independently</a:t>
            </a:r>
            <a:endParaRPr lang="en-US" sz="2400" kern="1200" dirty="0">
              <a:solidFill>
                <a:schemeClr val="tx1"/>
              </a:solidFill>
            </a:endParaRPr>
          </a:p>
        </p:txBody>
      </p:sp>
      <p:cxnSp>
        <p:nvCxnSpPr>
          <p:cNvPr id="4" name="Straight Connector 3">
            <a:extLst>
              <a:ext uri="{FF2B5EF4-FFF2-40B4-BE49-F238E27FC236}">
                <a16:creationId xmlns:a16="http://schemas.microsoft.com/office/drawing/2014/main" id="{25426EEE-46C0-44F0-A8E3-ECF001E24952}"/>
              </a:ext>
            </a:extLst>
          </p:cNvPr>
          <p:cNvCxnSpPr>
            <a:cxnSpLocks/>
          </p:cNvCxnSpPr>
          <p:nvPr/>
        </p:nvCxnSpPr>
        <p:spPr>
          <a:xfrm>
            <a:off x="9857232" y="2852928"/>
            <a:ext cx="6126480" cy="0"/>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indoor&#10;&#10;Description generated with very high confidence">
            <a:extLst>
              <a:ext uri="{FF2B5EF4-FFF2-40B4-BE49-F238E27FC236}">
                <a16:creationId xmlns:a16="http://schemas.microsoft.com/office/drawing/2014/main" id="{714CDD0C-3E39-4054-A053-BC95B8E8F12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 b="15098"/>
          <a:stretch/>
        </p:blipFill>
        <p:spPr>
          <a:xfrm>
            <a:off x="20" y="10"/>
            <a:ext cx="17340242" cy="9753590"/>
          </a:xfrm>
          <a:prstGeom prst="rect">
            <a:avLst/>
          </a:prstGeom>
        </p:spPr>
      </p:pic>
      <p:sp>
        <p:nvSpPr>
          <p:cNvPr id="2" name="Rectangle 1">
            <a:extLst>
              <a:ext uri="{FF2B5EF4-FFF2-40B4-BE49-F238E27FC236}">
                <a16:creationId xmlns:a16="http://schemas.microsoft.com/office/drawing/2014/main" id="{77B38B8A-A6E7-40CC-8E0F-EC9883D2680F}"/>
              </a:ext>
            </a:extLst>
          </p:cNvPr>
          <p:cNvSpPr/>
          <p:nvPr/>
        </p:nvSpPr>
        <p:spPr>
          <a:xfrm>
            <a:off x="2362037" y="5258407"/>
            <a:ext cx="13322769" cy="3913909"/>
          </a:xfrm>
          <a:prstGeom prst="rect">
            <a:avLst/>
          </a:prstGeom>
          <a:solidFill>
            <a:schemeClr val="bg1">
              <a:alpha val="71000"/>
            </a:scheme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FF"/>
              </a:solidFill>
              <a:effectLst/>
              <a:uFillTx/>
              <a:latin typeface="+mn-lt"/>
              <a:ea typeface="+mn-ea"/>
              <a:cs typeface="+mn-cs"/>
              <a:sym typeface="Helvetica Light"/>
            </a:endParaRPr>
          </a:p>
        </p:txBody>
      </p:sp>
      <p:sp>
        <p:nvSpPr>
          <p:cNvPr id="4" name="Rectangle 3">
            <a:extLst>
              <a:ext uri="{FF2B5EF4-FFF2-40B4-BE49-F238E27FC236}">
                <a16:creationId xmlns:a16="http://schemas.microsoft.com/office/drawing/2014/main" id="{57315A65-14F3-4D09-9B98-EF4652DD5165}"/>
              </a:ext>
            </a:extLst>
          </p:cNvPr>
          <p:cNvSpPr/>
          <p:nvPr/>
        </p:nvSpPr>
        <p:spPr>
          <a:xfrm>
            <a:off x="2008745" y="5673402"/>
            <a:ext cx="13322769" cy="3083921"/>
          </a:xfrm>
          <a:prstGeom prst="rect">
            <a:avLst/>
          </a:prstGeom>
        </p:spPr>
        <p:txBody>
          <a:bodyPr wrap="square">
            <a:spAutoFit/>
          </a:bodyPr>
          <a:lstStyle/>
          <a:p>
            <a:pPr marL="722422" lvl="1" indent="0" defTabSz="914400">
              <a:lnSpc>
                <a:spcPct val="90000"/>
              </a:lnSpc>
              <a:spcBef>
                <a:spcPts val="1200"/>
              </a:spcBef>
              <a:buSzPct val="100000"/>
              <a:defRPr sz="1560">
                <a:uFill>
                  <a:solidFill>
                    <a:srgbClr val="000000"/>
                  </a:solidFill>
                </a:uFill>
              </a:defRPr>
            </a:pPr>
            <a:r>
              <a:rPr lang="en-US" sz="5400" b="1" kern="1200" dirty="0"/>
              <a:t>Autism spectrum disorder (ASD) is a common developmental disability that can cause significant social, communication, and behavioral challenges</a:t>
            </a:r>
          </a:p>
        </p:txBody>
      </p:sp>
    </p:spTree>
    <p:extLst>
      <p:ext uri="{BB962C8B-B14F-4D97-AF65-F5344CB8AC3E}">
        <p14:creationId xmlns:p14="http://schemas.microsoft.com/office/powerpoint/2010/main" val="197458726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8" name="Picture 107">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7340262" cy="9753600"/>
          </a:xfrm>
          <a:prstGeom prst="rect">
            <a:avLst/>
          </a:prstGeom>
        </p:spPr>
      </p:pic>
      <p:pic>
        <p:nvPicPr>
          <p:cNvPr id="7" name="Picture 6" descr="A picture containing person, ground, girl, little&#10;&#10;Description generated with very high confidence">
            <a:extLst>
              <a:ext uri="{FF2B5EF4-FFF2-40B4-BE49-F238E27FC236}">
                <a16:creationId xmlns:a16="http://schemas.microsoft.com/office/drawing/2014/main" id="{41ADB601-3E9F-4B3C-8377-3497DE03A4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7339264" cy="9753600"/>
          </a:xfrm>
          <a:prstGeom prst="rect">
            <a:avLst/>
          </a:prstGeom>
        </p:spPr>
      </p:pic>
      <p:sp>
        <p:nvSpPr>
          <p:cNvPr id="166" name="Shape 166"/>
          <p:cNvSpPr>
            <a:spLocks noGrp="1"/>
          </p:cNvSpPr>
          <p:nvPr>
            <p:ph type="title"/>
          </p:nvPr>
        </p:nvSpPr>
        <p:spPr>
          <a:xfrm>
            <a:off x="653983" y="1791405"/>
            <a:ext cx="9086197" cy="1929806"/>
          </a:xfrm>
          <a:prstGeom prst="rect">
            <a:avLst/>
          </a:prstGeom>
        </p:spPr>
        <p:txBody>
          <a:bodyPr vert="horz" lIns="91440" tIns="45720" rIns="91440" bIns="45720" rtlCol="0" anchor="ctr">
            <a:normAutofit/>
          </a:bodyPr>
          <a:lstStyle>
            <a:lvl1pPr algn="l"/>
          </a:lstStyle>
          <a:p>
            <a:pPr defTabSz="914400">
              <a:lnSpc>
                <a:spcPct val="90000"/>
              </a:lnSpc>
              <a:spcBef>
                <a:spcPct val="0"/>
              </a:spcBef>
            </a:pPr>
            <a:r>
              <a:rPr lang="en-US" sz="6000" b="1" kern="1200" dirty="0">
                <a:latin typeface="+mj-lt"/>
                <a:ea typeface="+mj-ea"/>
                <a:cs typeface="+mj-cs"/>
              </a:rPr>
              <a:t>Looking Closer at Autism</a:t>
            </a:r>
            <a:br>
              <a:rPr lang="en-US" sz="4800" kern="1200" dirty="0">
                <a:latin typeface="+mj-lt"/>
                <a:ea typeface="+mj-ea"/>
                <a:cs typeface="+mj-cs"/>
              </a:rPr>
            </a:br>
            <a:endParaRPr lang="en-US" sz="4800" kern="1200" dirty="0">
              <a:latin typeface="+mj-lt"/>
              <a:ea typeface="+mj-ea"/>
              <a:cs typeface="+mj-cs"/>
            </a:endParaRPr>
          </a:p>
        </p:txBody>
      </p:sp>
      <p:sp>
        <p:nvSpPr>
          <p:cNvPr id="167" name="Shape 167"/>
          <p:cNvSpPr>
            <a:spLocks noGrp="1"/>
          </p:cNvSpPr>
          <p:nvPr>
            <p:ph type="body" idx="1"/>
          </p:nvPr>
        </p:nvSpPr>
        <p:spPr>
          <a:xfrm>
            <a:off x="-998" y="3060362"/>
            <a:ext cx="10396160" cy="6075038"/>
          </a:xfrm>
          <a:prstGeom prst="rect">
            <a:avLst/>
          </a:prstGeom>
        </p:spPr>
        <p:txBody>
          <a:bodyPr vert="horz" lIns="91440" tIns="45720" rIns="91440" bIns="45720" rtlCol="0" anchor="ctr">
            <a:normAutofit/>
          </a:bodyPr>
          <a:lstStyle/>
          <a:p>
            <a:pPr marL="722422" lvl="1" indent="0" defTabSz="914400">
              <a:lnSpc>
                <a:spcPct val="90000"/>
              </a:lnSpc>
              <a:spcBef>
                <a:spcPts val="1200"/>
              </a:spcBef>
              <a:buSzPct val="100000"/>
              <a:buNone/>
              <a:defRPr sz="1560">
                <a:uFill>
                  <a:solidFill>
                    <a:srgbClr val="000000"/>
                  </a:solidFill>
                </a:uFill>
              </a:defRPr>
            </a:pPr>
            <a:r>
              <a:rPr lang="en-US" sz="4400" b="1" kern="1200" dirty="0">
                <a:sym typeface="Helvetica"/>
              </a:rPr>
              <a:t>Communication and Social Interaction</a:t>
            </a:r>
          </a:p>
          <a:p>
            <a:pPr marL="1658018" lvl="2" indent="-342900" defTabSz="914400">
              <a:lnSpc>
                <a:spcPct val="90000"/>
              </a:lnSpc>
              <a:spcBef>
                <a:spcPts val="1200"/>
              </a:spcBef>
              <a:buSzPct val="100000"/>
              <a:defRPr sz="1560">
                <a:uFill>
                  <a:solidFill>
                    <a:srgbClr val="000000"/>
                  </a:solidFill>
                </a:uFill>
              </a:defRPr>
            </a:pPr>
            <a:r>
              <a:rPr lang="en-US" sz="4400" b="1" kern="1200" dirty="0">
                <a:sym typeface="Helvetica"/>
              </a:rPr>
              <a:t>Personal Space</a:t>
            </a:r>
          </a:p>
          <a:p>
            <a:pPr marL="1658018" lvl="2" indent="-342900" defTabSz="914400">
              <a:lnSpc>
                <a:spcPct val="90000"/>
              </a:lnSpc>
              <a:spcBef>
                <a:spcPts val="1200"/>
              </a:spcBef>
              <a:buSzPct val="100000"/>
              <a:defRPr sz="1560">
                <a:uFill>
                  <a:solidFill>
                    <a:srgbClr val="000000"/>
                  </a:solidFill>
                </a:uFill>
              </a:defRPr>
            </a:pPr>
            <a:r>
              <a:rPr lang="en-US" sz="4400" b="1" kern="1200" dirty="0">
                <a:sym typeface="Helvetica"/>
              </a:rPr>
              <a:t>Conversation</a:t>
            </a:r>
          </a:p>
          <a:p>
            <a:pPr marL="1658018" lvl="2" indent="-342900" defTabSz="914400">
              <a:lnSpc>
                <a:spcPct val="90000"/>
              </a:lnSpc>
              <a:spcBef>
                <a:spcPts val="1200"/>
              </a:spcBef>
              <a:buSzPct val="100000"/>
              <a:defRPr sz="1560">
                <a:uFill>
                  <a:solidFill>
                    <a:srgbClr val="000000"/>
                  </a:solidFill>
                </a:uFill>
              </a:defRPr>
            </a:pPr>
            <a:r>
              <a:rPr lang="en-US" sz="4400" b="1" kern="1200" dirty="0">
                <a:sym typeface="Helvetica"/>
              </a:rPr>
              <a:t>Interaction</a:t>
            </a:r>
          </a:p>
          <a:p>
            <a:pPr marL="1658018" lvl="2" indent="-342900" defTabSz="914400">
              <a:lnSpc>
                <a:spcPct val="90000"/>
              </a:lnSpc>
              <a:spcBef>
                <a:spcPts val="1200"/>
              </a:spcBef>
              <a:buSzPct val="100000"/>
              <a:defRPr sz="1560">
                <a:uFill>
                  <a:solidFill>
                    <a:srgbClr val="000000"/>
                  </a:solidFill>
                </a:uFill>
              </a:defRPr>
            </a:pPr>
            <a:r>
              <a:rPr lang="en-US" sz="4400" b="1" kern="1200" dirty="0">
                <a:sym typeface="Helvetica"/>
              </a:rPr>
              <a:t>Expressing Emotions</a:t>
            </a:r>
          </a:p>
          <a:p>
            <a:pPr marL="1658018" lvl="2" indent="-342900" defTabSz="914400">
              <a:lnSpc>
                <a:spcPct val="90000"/>
              </a:lnSpc>
              <a:spcBef>
                <a:spcPts val="1200"/>
              </a:spcBef>
              <a:buSzPct val="100000"/>
              <a:defRPr sz="1560">
                <a:uFill>
                  <a:solidFill>
                    <a:srgbClr val="000000"/>
                  </a:solidFill>
                </a:uFill>
              </a:defRPr>
            </a:pPr>
            <a:r>
              <a:rPr lang="en-US" sz="4400" b="1" kern="1200" dirty="0">
                <a:sym typeface="Helvetica"/>
              </a:rPr>
              <a:t>Eye Contact</a:t>
            </a:r>
          </a:p>
          <a:p>
            <a:pPr marL="1658018" lvl="2" indent="-342900" defTabSz="914400">
              <a:lnSpc>
                <a:spcPct val="90000"/>
              </a:lnSpc>
              <a:spcBef>
                <a:spcPts val="1200"/>
              </a:spcBef>
              <a:buSzPct val="100000"/>
              <a:defRPr sz="1560">
                <a:uFill>
                  <a:solidFill>
                    <a:srgbClr val="000000"/>
                  </a:solidFill>
                </a:uFill>
              </a:defRPr>
            </a:pPr>
            <a:r>
              <a:rPr lang="en-US" sz="4400" b="1" kern="1200" dirty="0">
                <a:sym typeface="Helvetica"/>
              </a:rPr>
              <a:t>Friendships</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irl in a park&#10;&#10;Description generated with very high confidence">
            <a:extLst>
              <a:ext uri="{FF2B5EF4-FFF2-40B4-BE49-F238E27FC236}">
                <a16:creationId xmlns:a16="http://schemas.microsoft.com/office/drawing/2014/main" id="{A2D3FAC3-5E09-4266-B904-BAFBC7FCABED}"/>
              </a:ext>
            </a:extLst>
          </p:cNvPr>
          <p:cNvPicPr>
            <a:picLocks noChangeAspect="1"/>
          </p:cNvPicPr>
          <p:nvPr/>
        </p:nvPicPr>
        <p:blipFill rotWithShape="1">
          <a:blip r:embed="rId3">
            <a:extLst>
              <a:ext uri="{28A0092B-C50C-407E-A947-70E740481C1C}">
                <a14:useLocalDpi xmlns:a14="http://schemas.microsoft.com/office/drawing/2010/main" val="0"/>
              </a:ext>
            </a:extLst>
          </a:blip>
          <a:srcRect r="14745" b="9091"/>
          <a:stretch/>
        </p:blipFill>
        <p:spPr>
          <a:xfrm>
            <a:off x="-3318" y="-2855"/>
            <a:ext cx="17340242" cy="9753590"/>
          </a:xfrm>
          <a:prstGeom prst="rect">
            <a:avLst/>
          </a:prstGeom>
        </p:spPr>
      </p:pic>
      <p:sp>
        <p:nvSpPr>
          <p:cNvPr id="124" name="Freeform: Shape 123">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55"/>
            <a:ext cx="7977800" cy="8306172"/>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Freeform: Shape 125">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18" y="-2"/>
            <a:ext cx="7739768" cy="804258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Shape 182"/>
          <p:cNvSpPr>
            <a:spLocks noGrp="1"/>
          </p:cNvSpPr>
          <p:nvPr>
            <p:ph type="title"/>
          </p:nvPr>
        </p:nvSpPr>
        <p:spPr>
          <a:xfrm>
            <a:off x="139202" y="155256"/>
            <a:ext cx="6710777" cy="1483959"/>
          </a:xfrm>
          <a:prstGeom prst="rect">
            <a:avLst/>
          </a:prstGeom>
        </p:spPr>
        <p:txBody>
          <a:bodyPr vert="horz" lIns="91440" tIns="45720" rIns="91440" bIns="45720" rtlCol="0" anchor="ctr">
            <a:normAutofit/>
          </a:bodyPr>
          <a:lstStyle>
            <a:lvl1pPr defTabSz="519937">
              <a:defRPr sz="7119"/>
            </a:lvl1pPr>
          </a:lstStyle>
          <a:p>
            <a:pPr algn="l" defTabSz="914400">
              <a:lnSpc>
                <a:spcPct val="90000"/>
              </a:lnSpc>
              <a:spcBef>
                <a:spcPct val="0"/>
              </a:spcBef>
            </a:pPr>
            <a:r>
              <a:rPr lang="en-US" sz="4700" kern="1200" dirty="0">
                <a:solidFill>
                  <a:schemeClr val="tx1"/>
                </a:solidFill>
                <a:latin typeface="+mj-lt"/>
                <a:ea typeface="+mj-ea"/>
                <a:cs typeface="+mj-cs"/>
              </a:rPr>
              <a:t>How Can I Support Children with Disabilities?</a:t>
            </a:r>
          </a:p>
        </p:txBody>
      </p:sp>
      <p:sp>
        <p:nvSpPr>
          <p:cNvPr id="183" name="Shape 183"/>
          <p:cNvSpPr>
            <a:spLocks noGrp="1"/>
          </p:cNvSpPr>
          <p:nvPr>
            <p:ph type="body" idx="1"/>
          </p:nvPr>
        </p:nvSpPr>
        <p:spPr>
          <a:xfrm>
            <a:off x="545280" y="2001622"/>
            <a:ext cx="6887239" cy="5648548"/>
          </a:xfrm>
          <a:prstGeom prst="rect">
            <a:avLst/>
          </a:prstGeom>
        </p:spPr>
        <p:txBody>
          <a:bodyPr vert="horz" lIns="91440" tIns="45720" rIns="91440" bIns="45720" rtlCol="0" anchor="t">
            <a:normAutofit fontScale="92500" lnSpcReduction="20000"/>
          </a:bodyPr>
          <a:lstStyle/>
          <a:p>
            <a:pPr indent="-228600" defTabSz="914400">
              <a:lnSpc>
                <a:spcPct val="90000"/>
              </a:lnSpc>
              <a:buFont typeface="Arial" panose="020B0604020202020204" pitchFamily="34" charset="0"/>
              <a:buChar char="•"/>
            </a:pPr>
            <a:r>
              <a:rPr lang="en-US" sz="3200" kern="1200" dirty="0">
                <a:solidFill>
                  <a:schemeClr val="tx1"/>
                </a:solidFill>
              </a:rPr>
              <a:t>Preparing Your Lesson</a:t>
            </a:r>
          </a:p>
          <a:p>
            <a:pPr indent="-228600" defTabSz="914400">
              <a:lnSpc>
                <a:spcPct val="90000"/>
              </a:lnSpc>
              <a:buFont typeface="Arial" panose="020B0604020202020204" pitchFamily="34" charset="0"/>
              <a:buChar char="•"/>
            </a:pPr>
            <a:r>
              <a:rPr lang="en-US" sz="3200" kern="1200" dirty="0">
                <a:solidFill>
                  <a:schemeClr val="tx1"/>
                </a:solidFill>
              </a:rPr>
              <a:t>Communication Techniques</a:t>
            </a:r>
          </a:p>
          <a:p>
            <a:pPr indent="-228600" defTabSz="914400">
              <a:lnSpc>
                <a:spcPct val="90000"/>
              </a:lnSpc>
              <a:buFont typeface="Arial" panose="020B0604020202020204" pitchFamily="34" charset="0"/>
              <a:buChar char="•"/>
            </a:pPr>
            <a:r>
              <a:rPr lang="en-US" sz="3200" kern="1200" dirty="0">
                <a:solidFill>
                  <a:schemeClr val="tx1"/>
                </a:solidFill>
              </a:rPr>
              <a:t>Creating Visual Schedules</a:t>
            </a:r>
          </a:p>
          <a:p>
            <a:pPr indent="-228600" defTabSz="914400">
              <a:lnSpc>
                <a:spcPct val="90000"/>
              </a:lnSpc>
              <a:buFont typeface="Arial" panose="020B0604020202020204" pitchFamily="34" charset="0"/>
              <a:buChar char="•"/>
            </a:pPr>
            <a:r>
              <a:rPr lang="en-US" sz="3200" kern="1200" dirty="0">
                <a:solidFill>
                  <a:schemeClr val="tx1"/>
                </a:solidFill>
              </a:rPr>
              <a:t>Helping Students Build Friendships</a:t>
            </a:r>
          </a:p>
          <a:p>
            <a:pPr indent="-228600" defTabSz="914400">
              <a:lnSpc>
                <a:spcPct val="90000"/>
              </a:lnSpc>
              <a:buFont typeface="Arial" panose="020B0604020202020204" pitchFamily="34" charset="0"/>
              <a:buChar char="•"/>
            </a:pPr>
            <a:r>
              <a:rPr lang="en-US" sz="3200" kern="1200" dirty="0">
                <a:solidFill>
                  <a:schemeClr val="tx1"/>
                </a:solidFill>
              </a:rPr>
              <a:t>Managing Behaviors</a:t>
            </a:r>
          </a:p>
          <a:p>
            <a:pPr indent="-228600" defTabSz="914400">
              <a:lnSpc>
                <a:spcPct val="90000"/>
              </a:lnSpc>
              <a:buFont typeface="Arial" panose="020B0604020202020204" pitchFamily="34" charset="0"/>
              <a:buChar char="•"/>
            </a:pPr>
            <a:r>
              <a:rPr lang="en-US" sz="3200" kern="1200" dirty="0">
                <a:solidFill>
                  <a:schemeClr val="tx1"/>
                </a:solidFill>
              </a:rPr>
              <a:t>Modeling and Training</a:t>
            </a:r>
          </a:p>
        </p:txBody>
      </p:sp>
      <p:sp>
        <p:nvSpPr>
          <p:cNvPr id="4" name="Rectangle 3">
            <a:extLst>
              <a:ext uri="{FF2B5EF4-FFF2-40B4-BE49-F238E27FC236}">
                <a16:creationId xmlns:a16="http://schemas.microsoft.com/office/drawing/2014/main" id="{97F7D172-D230-480F-B386-B4451D5881FC}"/>
              </a:ext>
            </a:extLst>
          </p:cNvPr>
          <p:cNvSpPr/>
          <p:nvPr/>
        </p:nvSpPr>
        <p:spPr>
          <a:xfrm>
            <a:off x="10935560" y="7223677"/>
            <a:ext cx="6089037" cy="2529923"/>
          </a:xfrm>
          <a:prstGeom prst="rect">
            <a:avLst/>
          </a:prstGeom>
        </p:spPr>
        <p:txBody>
          <a:bodyPr wrap="square">
            <a:spAutoFit/>
          </a:bodyPr>
          <a:lstStyle/>
          <a:p>
            <a:pPr marL="690400" lvl="1" indent="0" defTabSz="914400">
              <a:lnSpc>
                <a:spcPct val="90000"/>
              </a:lnSpc>
              <a:spcBef>
                <a:spcPts val="933"/>
              </a:spcBef>
              <a:buSzPct val="100000"/>
              <a:defRPr sz="1260">
                <a:uFill>
                  <a:solidFill>
                    <a:srgbClr val="000000"/>
                  </a:solidFill>
                </a:uFill>
              </a:defRPr>
            </a:pPr>
            <a:r>
              <a:rPr lang="en-US" sz="4400" b="1" i="1" dirty="0">
                <a:solidFill>
                  <a:schemeClr val="bg1"/>
                </a:solidFill>
              </a:rPr>
              <a:t>Practices used for children with autism can be effective for all children</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5" name="Shape 185"/>
          <p:cNvSpPr>
            <a:spLocks noGrp="1"/>
          </p:cNvSpPr>
          <p:nvPr>
            <p:ph type="title"/>
          </p:nvPr>
        </p:nvSpPr>
        <p:spPr>
          <a:xfrm>
            <a:off x="9127720" y="697652"/>
            <a:ext cx="7788679" cy="2316480"/>
          </a:xfrm>
          <a:prstGeom prst="rect">
            <a:avLst/>
          </a:prstGeom>
        </p:spPr>
        <p:txBody>
          <a:bodyPr vert="horz" lIns="91440" tIns="45720" rIns="91440" bIns="45720" rtlCol="0" anchor="b">
            <a:normAutofit fontScale="90000"/>
          </a:bodyPr>
          <a:lstStyle>
            <a:lvl1pPr algn="l"/>
          </a:lstStyle>
          <a:p>
            <a:pPr algn="ctr" defTabSz="914400">
              <a:lnSpc>
                <a:spcPct val="90000"/>
              </a:lnSpc>
              <a:spcBef>
                <a:spcPct val="0"/>
              </a:spcBef>
            </a:pPr>
            <a:r>
              <a:rPr lang="en-US" sz="6600" b="1" kern="1200" dirty="0">
                <a:solidFill>
                  <a:srgbClr val="C00000"/>
                </a:solidFill>
                <a:latin typeface="+mj-lt"/>
                <a:ea typeface="+mj-ea"/>
                <a:cs typeface="+mj-cs"/>
              </a:rPr>
              <a:t>Preparing Your Lesson</a:t>
            </a:r>
            <a:br>
              <a:rPr lang="en-US" sz="3100" kern="1200" dirty="0">
                <a:solidFill>
                  <a:schemeClr val="tx1"/>
                </a:solidFill>
                <a:latin typeface="+mj-lt"/>
                <a:ea typeface="+mj-ea"/>
                <a:cs typeface="+mj-cs"/>
              </a:rPr>
            </a:br>
            <a:r>
              <a:rPr lang="en-US" sz="3100" kern="1200" dirty="0">
                <a:solidFill>
                  <a:schemeClr val="tx1"/>
                </a:solidFill>
                <a:latin typeface="+mj-lt"/>
                <a:ea typeface="+mj-ea"/>
                <a:cs typeface="+mj-cs"/>
              </a:rPr>
              <a:t>What to Do When Modifications Are Needed</a:t>
            </a:r>
          </a:p>
        </p:txBody>
      </p:sp>
      <p:pic>
        <p:nvPicPr>
          <p:cNvPr id="3" name="Picture 2" descr="A picture containing ground, building&#10;&#10;Description generated with very high confidence">
            <a:extLst>
              <a:ext uri="{FF2B5EF4-FFF2-40B4-BE49-F238E27FC236}">
                <a16:creationId xmlns:a16="http://schemas.microsoft.com/office/drawing/2014/main" id="{4B3B0C61-FC4D-4B43-973F-8D383E4BD1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417" r="27234"/>
          <a:stretch/>
        </p:blipFill>
        <p:spPr>
          <a:xfrm>
            <a:off x="2" y="2257"/>
            <a:ext cx="8670130" cy="9751343"/>
          </a:xfrm>
          <a:custGeom>
            <a:avLst/>
            <a:gdLst>
              <a:gd name="connsiteX0" fmla="*/ 0 w 6649908"/>
              <a:gd name="connsiteY0" fmla="*/ 0 h 6856413"/>
              <a:gd name="connsiteX1" fmla="*/ 6559859 w 6649908"/>
              <a:gd name="connsiteY1" fmla="*/ 0 h 6856413"/>
              <a:gd name="connsiteX2" fmla="*/ 6572145 w 6649908"/>
              <a:gd name="connsiteY2" fmla="*/ 79394 h 6856413"/>
              <a:gd name="connsiteX3" fmla="*/ 6528796 w 6649908"/>
              <a:gd name="connsiteY3" fmla="*/ 6624522 h 6856413"/>
              <a:gd name="connsiteX4" fmla="*/ 6564680 w 6649908"/>
              <a:gd name="connsiteY4" fmla="*/ 6856413 h 6856413"/>
              <a:gd name="connsiteX5" fmla="*/ 0 w 6649908"/>
              <a:gd name="connsiteY5" fmla="*/ 6856413 h 685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186" name="Shape 186"/>
          <p:cNvSpPr>
            <a:spLocks noGrp="1"/>
          </p:cNvSpPr>
          <p:nvPr>
            <p:ph type="body" idx="1"/>
          </p:nvPr>
        </p:nvSpPr>
        <p:spPr>
          <a:xfrm>
            <a:off x="9127720" y="3432809"/>
            <a:ext cx="7960130" cy="5337385"/>
          </a:xfrm>
          <a:prstGeom prst="rect">
            <a:avLst/>
          </a:prstGeom>
        </p:spPr>
        <p:txBody>
          <a:bodyPr vert="horz" lIns="91440" tIns="45720" rIns="91440" bIns="45720" rtlCol="0">
            <a:normAutofit/>
          </a:bodyPr>
          <a:lstStyle/>
          <a:p>
            <a:pPr marL="191199" indent="0" defTabSz="914400">
              <a:lnSpc>
                <a:spcPct val="90000"/>
              </a:lnSpc>
              <a:spcBef>
                <a:spcPts val="0"/>
              </a:spcBef>
              <a:spcAft>
                <a:spcPts val="600"/>
              </a:spcAft>
              <a:buNone/>
              <a:defRPr sz="1476">
                <a:uFill>
                  <a:solidFill>
                    <a:srgbClr val="000000"/>
                  </a:solidFill>
                </a:uFill>
              </a:defRPr>
            </a:pPr>
            <a:r>
              <a:rPr lang="en-US" sz="3600" b="1" kern="1200" dirty="0">
                <a:solidFill>
                  <a:schemeClr val="tx1"/>
                </a:solidFill>
                <a:sym typeface="Helvetica"/>
              </a:rPr>
              <a:t>Modification</a:t>
            </a:r>
            <a:r>
              <a:rPr lang="en-US" sz="3600" kern="1200" dirty="0">
                <a:solidFill>
                  <a:schemeClr val="tx1"/>
                </a:solidFill>
              </a:rPr>
              <a:t> – when a child is involved in the same lesson as others but is provided with a different task or expectation. </a:t>
            </a:r>
          </a:p>
          <a:p>
            <a:pPr marL="419799" indent="-228600" defTabSz="914400">
              <a:lnSpc>
                <a:spcPct val="90000"/>
              </a:lnSpc>
              <a:spcBef>
                <a:spcPts val="0"/>
              </a:spcBef>
              <a:spcAft>
                <a:spcPts val="600"/>
              </a:spcAft>
              <a:buFont typeface="Arial" panose="020B0604020202020204" pitchFamily="34" charset="0"/>
              <a:buChar char="•"/>
              <a:defRPr sz="1476">
                <a:uFill>
                  <a:solidFill>
                    <a:srgbClr val="000000"/>
                  </a:solidFill>
                </a:uFill>
              </a:defRPr>
            </a:pPr>
            <a:endParaRPr lang="en-US" sz="3600" kern="1200" dirty="0">
              <a:solidFill>
                <a:schemeClr val="tx1"/>
              </a:solidFill>
            </a:endParaRPr>
          </a:p>
          <a:p>
            <a:pPr marL="1134410" lvl="1" indent="-228600" defTabSz="914400">
              <a:lnSpc>
                <a:spcPct val="90000"/>
              </a:lnSpc>
              <a:spcBef>
                <a:spcPts val="0"/>
              </a:spcBef>
              <a:spcAft>
                <a:spcPts val="600"/>
              </a:spcAft>
              <a:buFont typeface="Arial" panose="020B0604020202020204" pitchFamily="34" charset="0"/>
              <a:buChar char="•"/>
              <a:defRPr sz="1476">
                <a:uFill>
                  <a:solidFill>
                    <a:srgbClr val="000000"/>
                  </a:solidFill>
                </a:uFill>
              </a:defRPr>
            </a:pPr>
            <a:r>
              <a:rPr lang="en-US" sz="3600" kern="1200" dirty="0">
                <a:solidFill>
                  <a:schemeClr val="tx1"/>
                </a:solidFill>
              </a:rPr>
              <a:t>Fine Motor Skills</a:t>
            </a:r>
          </a:p>
          <a:p>
            <a:pPr marL="1134410" lvl="1" indent="-228600" defTabSz="914400">
              <a:lnSpc>
                <a:spcPct val="90000"/>
              </a:lnSpc>
              <a:spcBef>
                <a:spcPts val="0"/>
              </a:spcBef>
              <a:spcAft>
                <a:spcPts val="600"/>
              </a:spcAft>
              <a:buFont typeface="Arial" panose="020B0604020202020204" pitchFamily="34" charset="0"/>
              <a:buChar char="•"/>
              <a:defRPr sz="1476">
                <a:uFill>
                  <a:solidFill>
                    <a:srgbClr val="000000"/>
                  </a:solidFill>
                </a:uFill>
              </a:defRPr>
            </a:pPr>
            <a:r>
              <a:rPr lang="en-US" sz="3600" kern="1200" dirty="0">
                <a:solidFill>
                  <a:schemeClr val="tx1"/>
                </a:solidFill>
              </a:rPr>
              <a:t>Memorization</a:t>
            </a:r>
            <a:endParaRPr lang="en-US" sz="3200" kern="1200" dirty="0">
              <a:solidFill>
                <a:schemeClr val="tx1"/>
              </a:solidFill>
            </a:endParaRPr>
          </a:p>
        </p:txBody>
      </p:sp>
      <p:cxnSp>
        <p:nvCxnSpPr>
          <p:cNvPr id="4" name="Straight Connector 3">
            <a:extLst>
              <a:ext uri="{FF2B5EF4-FFF2-40B4-BE49-F238E27FC236}">
                <a16:creationId xmlns:a16="http://schemas.microsoft.com/office/drawing/2014/main" id="{D64F78D9-A81F-4DB9-8E61-59189A675C42}"/>
              </a:ext>
            </a:extLst>
          </p:cNvPr>
          <p:cNvCxnSpPr/>
          <p:nvPr/>
        </p:nvCxnSpPr>
        <p:spPr>
          <a:xfrm>
            <a:off x="10440784" y="3436618"/>
            <a:ext cx="5391150" cy="0"/>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sitting in a room&#10;&#10;Description generated with very high confidence">
            <a:extLst>
              <a:ext uri="{FF2B5EF4-FFF2-40B4-BE49-F238E27FC236}">
                <a16:creationId xmlns:a16="http://schemas.microsoft.com/office/drawing/2014/main" id="{F7AF50C6-34B3-41BE-9D0D-A19B2468A82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780" r="24872"/>
          <a:stretch/>
        </p:blipFill>
        <p:spPr>
          <a:xfrm>
            <a:off x="2" y="2257"/>
            <a:ext cx="8670130" cy="9751343"/>
          </a:xfrm>
          <a:custGeom>
            <a:avLst/>
            <a:gdLst>
              <a:gd name="connsiteX0" fmla="*/ 0 w 6649908"/>
              <a:gd name="connsiteY0" fmla="*/ 0 h 6856413"/>
              <a:gd name="connsiteX1" fmla="*/ 6559859 w 6649908"/>
              <a:gd name="connsiteY1" fmla="*/ 0 h 6856413"/>
              <a:gd name="connsiteX2" fmla="*/ 6572145 w 6649908"/>
              <a:gd name="connsiteY2" fmla="*/ 79394 h 6856413"/>
              <a:gd name="connsiteX3" fmla="*/ 6528796 w 6649908"/>
              <a:gd name="connsiteY3" fmla="*/ 6624522 h 6856413"/>
              <a:gd name="connsiteX4" fmla="*/ 6564680 w 6649908"/>
              <a:gd name="connsiteY4" fmla="*/ 6856413 h 6856413"/>
              <a:gd name="connsiteX5" fmla="*/ 0 w 6649908"/>
              <a:gd name="connsiteY5" fmla="*/ 6856413 h 685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5" name="Text Placeholder 2">
            <a:extLst>
              <a:ext uri="{FF2B5EF4-FFF2-40B4-BE49-F238E27FC236}">
                <a16:creationId xmlns:a16="http://schemas.microsoft.com/office/drawing/2014/main" id="{440230DC-2F2E-4382-809A-0B0311CF3B6E}"/>
              </a:ext>
            </a:extLst>
          </p:cNvPr>
          <p:cNvSpPr txBox="1">
            <a:spLocks/>
          </p:cNvSpPr>
          <p:nvPr/>
        </p:nvSpPr>
        <p:spPr>
          <a:xfrm>
            <a:off x="9489672" y="4200038"/>
            <a:ext cx="7526150" cy="3996690"/>
          </a:xfrm>
          <a:prstGeom prst="rect">
            <a:avLst/>
          </a:prstGeom>
        </p:spPr>
        <p:txBody>
          <a:bodyPr vert="horz" lIns="91440" tIns="45720" rIns="91440" bIns="45720" rtlCol="0">
            <a:normAutofit/>
          </a:bodyPr>
          <a:lstStyle>
            <a:lvl1pPr marL="592696"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1pPr>
            <a:lvl2pPr marL="1185393"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2pPr>
            <a:lvl3pPr marL="1778089"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3pPr>
            <a:lvl4pPr marL="2370785"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4pPr>
            <a:lvl5pPr marL="2963482"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5pPr>
            <a:lvl6pPr marL="3556178"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6pPr>
            <a:lvl7pPr marL="4148874"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7pPr>
            <a:lvl8pPr marL="4741570"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8pPr>
            <a:lvl9pPr marL="5334267"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9pPr>
          </a:lstStyle>
          <a:p>
            <a:pPr marL="0" indent="0" defTabSz="914400" hangingPunct="1">
              <a:lnSpc>
                <a:spcPct val="90000"/>
              </a:lnSpc>
              <a:buNone/>
            </a:pPr>
            <a:r>
              <a:rPr lang="en-US" sz="3600" b="1" kern="1200" dirty="0">
                <a:solidFill>
                  <a:schemeClr val="tx1"/>
                </a:solidFill>
                <a:sym typeface="Helvetica"/>
              </a:rPr>
              <a:t>Accommodation</a:t>
            </a:r>
            <a:r>
              <a:rPr lang="en-US" sz="3600" kern="1200" dirty="0">
                <a:solidFill>
                  <a:schemeClr val="tx1"/>
                </a:solidFill>
              </a:rPr>
              <a:t> – A change that is made to the classroom or instruction that allows a child to participate. </a:t>
            </a:r>
          </a:p>
          <a:p>
            <a:pPr marL="677210" lvl="1" indent="-228600" defTabSz="914400" hangingPunct="1">
              <a:lnSpc>
                <a:spcPct val="90000"/>
              </a:lnSpc>
              <a:spcBef>
                <a:spcPts val="0"/>
              </a:spcBef>
              <a:spcAft>
                <a:spcPts val="600"/>
              </a:spcAft>
              <a:buFont typeface="Arial" panose="020B0604020202020204" pitchFamily="34" charset="0"/>
              <a:buChar char="•"/>
              <a:defRPr sz="1476">
                <a:uFill>
                  <a:solidFill>
                    <a:srgbClr val="000000"/>
                  </a:solidFill>
                </a:uFill>
              </a:defRPr>
            </a:pPr>
            <a:endParaRPr lang="en-US" sz="3600" kern="1200" dirty="0">
              <a:solidFill>
                <a:schemeClr val="tx1"/>
              </a:solidFill>
              <a:uFill>
                <a:solidFill>
                  <a:srgbClr val="000000"/>
                </a:solidFill>
              </a:uFill>
            </a:endParaRPr>
          </a:p>
          <a:p>
            <a:pPr marL="1134410" lvl="1" indent="-228600" defTabSz="914400" hangingPunct="1">
              <a:lnSpc>
                <a:spcPct val="90000"/>
              </a:lnSpc>
              <a:spcBef>
                <a:spcPts val="0"/>
              </a:spcBef>
              <a:spcAft>
                <a:spcPts val="600"/>
              </a:spcAft>
              <a:buFont typeface="Arial" panose="020B0604020202020204" pitchFamily="34" charset="0"/>
              <a:buChar char="•"/>
              <a:defRPr sz="1476">
                <a:uFill>
                  <a:solidFill>
                    <a:srgbClr val="000000"/>
                  </a:solidFill>
                </a:uFill>
              </a:defRPr>
            </a:pPr>
            <a:r>
              <a:rPr lang="en-US" sz="3600" kern="1200" dirty="0">
                <a:solidFill>
                  <a:schemeClr val="tx1"/>
                </a:solidFill>
                <a:uFill>
                  <a:solidFill>
                    <a:srgbClr val="000000"/>
                  </a:solidFill>
                </a:uFill>
              </a:rPr>
              <a:t>Group Time</a:t>
            </a:r>
          </a:p>
          <a:p>
            <a:pPr marL="1134410" lvl="1" indent="-228600" defTabSz="914400" hangingPunct="1">
              <a:lnSpc>
                <a:spcPct val="90000"/>
              </a:lnSpc>
              <a:spcBef>
                <a:spcPts val="0"/>
              </a:spcBef>
              <a:spcAft>
                <a:spcPts val="600"/>
              </a:spcAft>
              <a:buFont typeface="Arial" panose="020B0604020202020204" pitchFamily="34" charset="0"/>
              <a:buChar char="•"/>
              <a:defRPr sz="1476">
                <a:uFill>
                  <a:solidFill>
                    <a:srgbClr val="000000"/>
                  </a:solidFill>
                </a:uFill>
              </a:defRPr>
            </a:pPr>
            <a:r>
              <a:rPr lang="en-US" sz="3600" kern="1200" dirty="0">
                <a:solidFill>
                  <a:schemeClr val="tx1"/>
                </a:solidFill>
                <a:uFill>
                  <a:solidFill>
                    <a:srgbClr val="000000"/>
                  </a:solidFill>
                </a:uFill>
              </a:rPr>
              <a:t>Pair Work </a:t>
            </a:r>
          </a:p>
          <a:p>
            <a:pPr marL="1134410" lvl="1" indent="-228600" defTabSz="914400" hangingPunct="1">
              <a:lnSpc>
                <a:spcPct val="90000"/>
              </a:lnSpc>
              <a:spcBef>
                <a:spcPts val="0"/>
              </a:spcBef>
              <a:spcAft>
                <a:spcPts val="600"/>
              </a:spcAft>
              <a:buFont typeface="Arial" panose="020B0604020202020204" pitchFamily="34" charset="0"/>
              <a:buChar char="•"/>
              <a:defRPr sz="1476">
                <a:uFill>
                  <a:solidFill>
                    <a:srgbClr val="000000"/>
                  </a:solidFill>
                </a:uFill>
              </a:defRPr>
            </a:pPr>
            <a:r>
              <a:rPr lang="en-US" sz="3600" kern="1200" dirty="0">
                <a:solidFill>
                  <a:schemeClr val="tx1"/>
                </a:solidFill>
                <a:uFill>
                  <a:solidFill>
                    <a:srgbClr val="000000"/>
                  </a:solidFill>
                </a:uFill>
              </a:rPr>
              <a:t>Quiet Zone</a:t>
            </a:r>
          </a:p>
        </p:txBody>
      </p:sp>
      <p:sp>
        <p:nvSpPr>
          <p:cNvPr id="7" name="Rectangle 6">
            <a:extLst>
              <a:ext uri="{FF2B5EF4-FFF2-40B4-BE49-F238E27FC236}">
                <a16:creationId xmlns:a16="http://schemas.microsoft.com/office/drawing/2014/main" id="{B9CD710B-5615-497C-AFBC-9A40125783EB}"/>
              </a:ext>
            </a:extLst>
          </p:cNvPr>
          <p:cNvSpPr/>
          <p:nvPr/>
        </p:nvSpPr>
        <p:spPr>
          <a:xfrm>
            <a:off x="8672513" y="1212006"/>
            <a:ext cx="8667750" cy="1431161"/>
          </a:xfrm>
          <a:prstGeom prst="rect">
            <a:avLst/>
          </a:prstGeom>
        </p:spPr>
        <p:txBody>
          <a:bodyPr>
            <a:spAutoFit/>
          </a:bodyPr>
          <a:lstStyle/>
          <a:p>
            <a:r>
              <a:rPr lang="en-US" sz="5900" b="1" kern="1200" dirty="0">
                <a:solidFill>
                  <a:srgbClr val="C00000"/>
                </a:solidFill>
              </a:rPr>
              <a:t>Preparing Your Lesson</a:t>
            </a:r>
            <a:br>
              <a:rPr lang="en-US" kern="1200" dirty="0">
                <a:solidFill>
                  <a:schemeClr val="tx1"/>
                </a:solidFill>
              </a:rPr>
            </a:br>
            <a:r>
              <a:rPr lang="en-US" sz="2800" kern="1200" dirty="0">
                <a:solidFill>
                  <a:schemeClr val="tx1"/>
                </a:solidFill>
              </a:rPr>
              <a:t>What to Do When Accommodations Are Needed</a:t>
            </a:r>
            <a:endParaRPr lang="en-US" sz="2800" dirty="0"/>
          </a:p>
        </p:txBody>
      </p:sp>
      <p:cxnSp>
        <p:nvCxnSpPr>
          <p:cNvPr id="9" name="Straight Connector 8">
            <a:extLst>
              <a:ext uri="{FF2B5EF4-FFF2-40B4-BE49-F238E27FC236}">
                <a16:creationId xmlns:a16="http://schemas.microsoft.com/office/drawing/2014/main" id="{2739A445-9FB5-4942-BC0E-A74AED7033F6}"/>
              </a:ext>
            </a:extLst>
          </p:cNvPr>
          <p:cNvCxnSpPr/>
          <p:nvPr/>
        </p:nvCxnSpPr>
        <p:spPr>
          <a:xfrm>
            <a:off x="10415681" y="3093718"/>
            <a:ext cx="5391150" cy="0"/>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04613367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373CEB3-82B8-4471-A983-557508FC7AA5}"/>
              </a:ext>
            </a:extLst>
          </p:cNvPr>
          <p:cNvSpPr>
            <a:spLocks noGrp="1"/>
          </p:cNvSpPr>
          <p:nvPr>
            <p:ph type="body" idx="1"/>
          </p:nvPr>
        </p:nvSpPr>
        <p:spPr>
          <a:xfrm>
            <a:off x="336175" y="2309005"/>
            <a:ext cx="8333956" cy="6370535"/>
          </a:xfrm>
        </p:spPr>
        <p:txBody>
          <a:bodyPr vert="horz" lIns="91440" tIns="45720" rIns="91440" bIns="45720" rtlCol="0">
            <a:normAutofit/>
          </a:bodyPr>
          <a:lstStyle/>
          <a:p>
            <a:pPr marL="609631" indent="0" defTabSz="609630">
              <a:lnSpc>
                <a:spcPct val="120000"/>
              </a:lnSpc>
              <a:spcBef>
                <a:spcPts val="0"/>
              </a:spcBef>
              <a:buNone/>
              <a:defRPr sz="1500">
                <a:uFill>
                  <a:solidFill>
                    <a:srgbClr val="000000"/>
                  </a:solidFill>
                </a:uFill>
              </a:defRPr>
            </a:pPr>
            <a:endParaRPr lang="en-US" sz="5100" dirty="0"/>
          </a:p>
          <a:p>
            <a:pPr marL="609631" indent="0" defTabSz="609630">
              <a:spcBef>
                <a:spcPts val="0"/>
              </a:spcBef>
              <a:buNone/>
              <a:defRPr sz="1500">
                <a:uFill>
                  <a:solidFill>
                    <a:srgbClr val="000000"/>
                  </a:solidFill>
                </a:uFill>
              </a:defRPr>
            </a:pPr>
            <a:r>
              <a:rPr lang="en-US" sz="3600" dirty="0"/>
              <a:t>At anytime in your class, children could be involved in these activities:</a:t>
            </a:r>
          </a:p>
          <a:p>
            <a:pPr marL="609631" indent="0" defTabSz="609630">
              <a:spcBef>
                <a:spcPts val="0"/>
              </a:spcBef>
              <a:buNone/>
              <a:defRPr sz="1500">
                <a:uFill>
                  <a:solidFill>
                    <a:srgbClr val="000000"/>
                  </a:solidFill>
                </a:uFill>
              </a:defRPr>
            </a:pPr>
            <a:endParaRPr lang="en-US" sz="3600" dirty="0"/>
          </a:p>
          <a:p>
            <a:pPr marL="1066831" indent="-457200" defTabSz="609630">
              <a:spcBef>
                <a:spcPts val="0"/>
              </a:spcBef>
              <a:defRPr sz="1500">
                <a:uFill>
                  <a:solidFill>
                    <a:srgbClr val="000000"/>
                  </a:solidFill>
                </a:uFill>
              </a:defRPr>
            </a:pPr>
            <a:r>
              <a:rPr lang="en-US" sz="3600" dirty="0">
                <a:ea typeface="Helvetica"/>
                <a:cs typeface="Helvetica"/>
                <a:sym typeface="Helvetica"/>
              </a:rPr>
              <a:t>Listening</a:t>
            </a:r>
            <a:endParaRPr lang="en-US" sz="3600" dirty="0"/>
          </a:p>
          <a:p>
            <a:pPr marL="1066831" indent="-457200" defTabSz="609630">
              <a:spcBef>
                <a:spcPts val="0"/>
              </a:spcBef>
              <a:defRPr sz="1500">
                <a:uFill>
                  <a:solidFill>
                    <a:srgbClr val="000000"/>
                  </a:solidFill>
                </a:uFill>
              </a:defRPr>
            </a:pPr>
            <a:r>
              <a:rPr lang="en-US" sz="3600" dirty="0">
                <a:ea typeface="Helvetica"/>
                <a:cs typeface="Helvetica"/>
                <a:sym typeface="Helvetica"/>
              </a:rPr>
              <a:t>Speaking</a:t>
            </a:r>
            <a:endParaRPr lang="en-US" sz="3600" dirty="0"/>
          </a:p>
          <a:p>
            <a:pPr marL="1066831" indent="-457200" defTabSz="609630">
              <a:spcBef>
                <a:spcPts val="0"/>
              </a:spcBef>
              <a:defRPr sz="1500">
                <a:uFill>
                  <a:solidFill>
                    <a:srgbClr val="000000"/>
                  </a:solidFill>
                </a:uFill>
              </a:defRPr>
            </a:pPr>
            <a:r>
              <a:rPr lang="en-US" sz="3600" dirty="0">
                <a:ea typeface="Helvetica"/>
                <a:cs typeface="Helvetica"/>
                <a:sym typeface="Helvetica"/>
              </a:rPr>
              <a:t>Large, Gross-Motor Movements</a:t>
            </a:r>
          </a:p>
          <a:p>
            <a:pPr marL="1066831" indent="-457200" defTabSz="609630">
              <a:spcBef>
                <a:spcPts val="0"/>
              </a:spcBef>
              <a:defRPr sz="1500">
                <a:uFill>
                  <a:solidFill>
                    <a:srgbClr val="000000"/>
                  </a:solidFill>
                </a:uFill>
              </a:defRPr>
            </a:pPr>
            <a:r>
              <a:rPr lang="en-US" sz="3600" dirty="0">
                <a:ea typeface="Helvetica"/>
                <a:cs typeface="Helvetica"/>
                <a:sym typeface="Helvetica"/>
              </a:rPr>
              <a:t>Small, Fine-Motor Activities</a:t>
            </a:r>
            <a:endParaRPr lang="en-US" sz="3600" dirty="0"/>
          </a:p>
          <a:p>
            <a:pPr marL="1066831" indent="-457200" defTabSz="609630">
              <a:spcBef>
                <a:spcPts val="0"/>
              </a:spcBef>
              <a:defRPr sz="1500">
                <a:uFill>
                  <a:solidFill>
                    <a:srgbClr val="000000"/>
                  </a:solidFill>
                </a:uFill>
              </a:defRPr>
            </a:pPr>
            <a:r>
              <a:rPr lang="en-US" sz="3600" dirty="0">
                <a:ea typeface="Helvetica"/>
                <a:cs typeface="Helvetica"/>
                <a:sym typeface="Helvetica"/>
              </a:rPr>
              <a:t>Music</a:t>
            </a:r>
            <a:endParaRPr lang="en-US" sz="3600" dirty="0"/>
          </a:p>
          <a:p>
            <a:pPr marL="1066831" indent="-457200" defTabSz="609630">
              <a:spcBef>
                <a:spcPts val="0"/>
              </a:spcBef>
              <a:defRPr sz="1500">
                <a:uFill>
                  <a:solidFill>
                    <a:srgbClr val="000000"/>
                  </a:solidFill>
                </a:uFill>
              </a:defRPr>
            </a:pPr>
            <a:r>
              <a:rPr lang="en-US" sz="3600" dirty="0">
                <a:ea typeface="Helvetica"/>
                <a:cs typeface="Helvetica"/>
                <a:sym typeface="Helvetica"/>
              </a:rPr>
              <a:t>Tasting and Smelling</a:t>
            </a:r>
            <a:endParaRPr lang="en-US" sz="3600" kern="1200" dirty="0">
              <a:solidFill>
                <a:schemeClr val="tx1"/>
              </a:solidFill>
            </a:endParaRPr>
          </a:p>
        </p:txBody>
      </p:sp>
      <p:pic>
        <p:nvPicPr>
          <p:cNvPr id="4" name="Picture 3" descr="A person that is standing in the grass&#10;&#10;Description generated with very high confidence">
            <a:extLst>
              <a:ext uri="{FF2B5EF4-FFF2-40B4-BE49-F238E27FC236}">
                <a16:creationId xmlns:a16="http://schemas.microsoft.com/office/drawing/2014/main" id="{A9EEE6D3-4C35-492A-B48E-09AC91B6C7B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191" r="16191" b="-1"/>
          <a:stretch/>
        </p:blipFill>
        <p:spPr>
          <a:xfrm>
            <a:off x="8662468" y="10"/>
            <a:ext cx="8677793" cy="9753590"/>
          </a:xfrm>
          <a:prstGeom prst="rect">
            <a:avLst/>
          </a:prstGeom>
          <a:effectLst/>
        </p:spPr>
      </p:pic>
      <p:sp>
        <p:nvSpPr>
          <p:cNvPr id="6" name="Title 5">
            <a:extLst>
              <a:ext uri="{FF2B5EF4-FFF2-40B4-BE49-F238E27FC236}">
                <a16:creationId xmlns:a16="http://schemas.microsoft.com/office/drawing/2014/main" id="{9BA39D97-B237-4C66-875A-4EF8D2E40AE5}"/>
              </a:ext>
            </a:extLst>
          </p:cNvPr>
          <p:cNvSpPr>
            <a:spLocks noGrp="1"/>
          </p:cNvSpPr>
          <p:nvPr>
            <p:ph type="title"/>
          </p:nvPr>
        </p:nvSpPr>
        <p:spPr>
          <a:xfrm>
            <a:off x="219377" y="775252"/>
            <a:ext cx="8333957" cy="1533753"/>
          </a:xfrm>
          <a:prstGeom prst="rect">
            <a:avLst/>
          </a:prstGeom>
        </p:spPr>
        <p:txBody>
          <a:bodyPr wrap="square">
            <a:spAutoFit/>
          </a:bodyPr>
          <a:lstStyle/>
          <a:p>
            <a:r>
              <a:rPr lang="en-US" sz="5900" b="1" kern="1200" dirty="0">
                <a:solidFill>
                  <a:srgbClr val="C00000"/>
                </a:solidFill>
              </a:rPr>
              <a:t>Preparing Your Lesson</a:t>
            </a:r>
            <a:br>
              <a:rPr lang="en-US" sz="4800" kern="1200" dirty="0">
                <a:solidFill>
                  <a:srgbClr val="C00000"/>
                </a:solidFill>
              </a:rPr>
            </a:br>
            <a:br>
              <a:rPr lang="en-US" sz="600" kern="1200" dirty="0">
                <a:solidFill>
                  <a:srgbClr val="C00000"/>
                </a:solidFill>
              </a:rPr>
            </a:br>
            <a:r>
              <a:rPr lang="en-US" sz="2800" kern="1200" dirty="0">
                <a:solidFill>
                  <a:schemeClr val="tx1"/>
                </a:solidFill>
              </a:rPr>
              <a:t>How to Create a Multisensory Learning Environment</a:t>
            </a:r>
            <a:endParaRPr lang="en-US" sz="2800" dirty="0">
              <a:solidFill>
                <a:schemeClr val="tx1"/>
              </a:solidFill>
            </a:endParaRPr>
          </a:p>
        </p:txBody>
      </p:sp>
      <p:cxnSp>
        <p:nvCxnSpPr>
          <p:cNvPr id="5" name="Straight Connector 4">
            <a:extLst>
              <a:ext uri="{FF2B5EF4-FFF2-40B4-BE49-F238E27FC236}">
                <a16:creationId xmlns:a16="http://schemas.microsoft.com/office/drawing/2014/main" id="{BD05C936-FE7E-4A52-A1A5-34CF0795D1CD}"/>
              </a:ext>
            </a:extLst>
          </p:cNvPr>
          <p:cNvCxnSpPr/>
          <p:nvPr/>
        </p:nvCxnSpPr>
        <p:spPr>
          <a:xfrm>
            <a:off x="1690781" y="2701421"/>
            <a:ext cx="5391150" cy="0"/>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846502187"/>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663C0-518B-72D6-E31F-CB803B8EF8EE}"/>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F7F24CAD-F3C7-3A60-69AD-F2EEED8D532B}"/>
              </a:ext>
            </a:extLst>
          </p:cNvPr>
          <p:cNvSpPr>
            <a:spLocks noGrp="1"/>
          </p:cNvSpPr>
          <p:nvPr>
            <p:ph type="body" idx="1"/>
          </p:nvPr>
        </p:nvSpPr>
        <p:spPr/>
        <p:txBody>
          <a:bodyPr/>
          <a:lstStyle/>
          <a:p>
            <a:endParaRPr lang="en-US" dirty="0"/>
          </a:p>
        </p:txBody>
      </p:sp>
      <p:pic>
        <p:nvPicPr>
          <p:cNvPr id="6" name="Picture 5" descr="A group of blue line icons&#10;&#10;AI-generated content may be incorrect.">
            <a:extLst>
              <a:ext uri="{FF2B5EF4-FFF2-40B4-BE49-F238E27FC236}">
                <a16:creationId xmlns:a16="http://schemas.microsoft.com/office/drawing/2014/main" id="{375376B5-AFE6-E46C-48FA-AC592FE1F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706" y="194585"/>
            <a:ext cx="16558850" cy="9364429"/>
          </a:xfrm>
          <a:prstGeom prst="rect">
            <a:avLst/>
          </a:prstGeom>
        </p:spPr>
      </p:pic>
    </p:spTree>
    <p:extLst>
      <p:ext uri="{BB962C8B-B14F-4D97-AF65-F5344CB8AC3E}">
        <p14:creationId xmlns:p14="http://schemas.microsoft.com/office/powerpoint/2010/main" val="400678967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896771-F2AC-0BC0-1E73-187A5B2EA286}"/>
              </a:ext>
            </a:extLst>
          </p:cNvPr>
          <p:cNvPicPr>
            <a:picLocks noChangeAspect="1"/>
          </p:cNvPicPr>
          <p:nvPr/>
        </p:nvPicPr>
        <p:blipFill>
          <a:blip r:embed="rId3"/>
          <a:stretch>
            <a:fillRect/>
          </a:stretch>
        </p:blipFill>
        <p:spPr>
          <a:xfrm>
            <a:off x="1058594" y="623294"/>
            <a:ext cx="15223074" cy="8507012"/>
          </a:xfrm>
          <a:prstGeom prst="rect">
            <a:avLst/>
          </a:prstGeom>
        </p:spPr>
      </p:pic>
    </p:spTree>
    <p:extLst>
      <p:ext uri="{BB962C8B-B14F-4D97-AF65-F5344CB8AC3E}">
        <p14:creationId xmlns:p14="http://schemas.microsoft.com/office/powerpoint/2010/main" val="203111124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wall, indoor, young&#10;&#10;Description generated with very high confidence">
            <a:extLst>
              <a:ext uri="{FF2B5EF4-FFF2-40B4-BE49-F238E27FC236}">
                <a16:creationId xmlns:a16="http://schemas.microsoft.com/office/drawing/2014/main" id="{2B84F252-BE78-4561-98D1-37F9C3FA87E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870" r="16103" b="7176"/>
          <a:stretch/>
        </p:blipFill>
        <p:spPr>
          <a:xfrm>
            <a:off x="-179294" y="0"/>
            <a:ext cx="17502348" cy="9753600"/>
          </a:xfrm>
          <a:prstGeom prst="rect">
            <a:avLst/>
          </a:prstGeom>
        </p:spPr>
      </p:pic>
      <p:sp>
        <p:nvSpPr>
          <p:cNvPr id="193" name="Shape 193"/>
          <p:cNvSpPr>
            <a:spLocks noGrp="1"/>
          </p:cNvSpPr>
          <p:nvPr>
            <p:ph type="title"/>
          </p:nvPr>
        </p:nvSpPr>
        <p:spPr>
          <a:xfrm>
            <a:off x="223508" y="721678"/>
            <a:ext cx="10989694" cy="2159000"/>
          </a:xfrm>
          <a:prstGeom prst="rect">
            <a:avLst/>
          </a:prstGeom>
        </p:spPr>
        <p:txBody>
          <a:bodyPr/>
          <a:lstStyle>
            <a:lvl1pPr algn="l" defTabSz="508254">
              <a:defRPr sz="6960"/>
            </a:lvl1pPr>
          </a:lstStyle>
          <a:p>
            <a:r>
              <a:rPr dirty="0">
                <a:solidFill>
                  <a:schemeClr val="bg1"/>
                </a:solidFill>
              </a:rPr>
              <a:t>Communication Techniques</a:t>
            </a:r>
          </a:p>
        </p:txBody>
      </p:sp>
      <p:sp>
        <p:nvSpPr>
          <p:cNvPr id="4" name="TextBox 3">
            <a:extLst>
              <a:ext uri="{FF2B5EF4-FFF2-40B4-BE49-F238E27FC236}">
                <a16:creationId xmlns:a16="http://schemas.microsoft.com/office/drawing/2014/main" id="{057A1338-A9D4-43F5-946D-C3CFCFC814B8}"/>
              </a:ext>
            </a:extLst>
          </p:cNvPr>
          <p:cNvSpPr txBox="1"/>
          <p:nvPr/>
        </p:nvSpPr>
        <p:spPr>
          <a:xfrm>
            <a:off x="534546" y="6142355"/>
            <a:ext cx="6787660" cy="36112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lvl="1" indent="0" algn="l" defTabSz="609630">
              <a:lnSpc>
                <a:spcPct val="150000"/>
              </a:lnSpc>
              <a:defRPr sz="1200" i="1">
                <a:uFill>
                  <a:solidFill>
                    <a:srgbClr val="000000"/>
                  </a:solidFill>
                </a:uFill>
                <a:latin typeface="Century Gothic"/>
                <a:ea typeface="Century Gothic"/>
                <a:cs typeface="Century Gothic"/>
                <a:sym typeface="Century Gothic"/>
              </a:defRPr>
            </a:pPr>
            <a:r>
              <a:rPr lang="en-US" sz="3200" b="1" dirty="0">
                <a:solidFill>
                  <a:srgbClr val="A4D3FE"/>
                </a:solidFill>
              </a:rPr>
              <a:t>Rather than trying to get children with autism to look in your eyes, look for other signs that they are following along</a:t>
            </a:r>
            <a:r>
              <a:rPr lang="en-US" b="1" dirty="0">
                <a:solidFill>
                  <a:srgbClr val="A4D3FE"/>
                </a:solidFill>
              </a:rPr>
              <a:t>.</a:t>
            </a:r>
          </a:p>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5" name="TextBox 4">
            <a:extLst>
              <a:ext uri="{FF2B5EF4-FFF2-40B4-BE49-F238E27FC236}">
                <a16:creationId xmlns:a16="http://schemas.microsoft.com/office/drawing/2014/main" id="{07A6D310-7194-479B-9AF4-DC9EEC129DA7}"/>
              </a:ext>
            </a:extLst>
          </p:cNvPr>
          <p:cNvSpPr txBox="1"/>
          <p:nvPr/>
        </p:nvSpPr>
        <p:spPr>
          <a:xfrm>
            <a:off x="534546" y="3092134"/>
            <a:ext cx="6063612"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3600" i="0" u="none" strike="noStrike" cap="none" spc="0" normalizeH="0" baseline="0" dirty="0">
                <a:ln>
                  <a:noFill/>
                </a:ln>
                <a:solidFill>
                  <a:schemeClr val="bg1"/>
                </a:solidFill>
                <a:effectLst/>
                <a:uFillTx/>
                <a:ea typeface="+mn-ea"/>
                <a:cs typeface="+mn-cs"/>
                <a:sym typeface="Helvetica Light"/>
              </a:rPr>
              <a:t>Allow Time to </a:t>
            </a:r>
            <a:r>
              <a:rPr lang="en-US" dirty="0">
                <a:solidFill>
                  <a:schemeClr val="bg1"/>
                </a:solidFill>
              </a:rPr>
              <a:t>P</a:t>
            </a:r>
            <a:r>
              <a:rPr kumimoji="0" lang="en-US" sz="3600" i="0" u="none" strike="noStrike" cap="none" spc="0" normalizeH="0" baseline="0" dirty="0">
                <a:ln>
                  <a:noFill/>
                </a:ln>
                <a:solidFill>
                  <a:schemeClr val="bg1"/>
                </a:solidFill>
                <a:effectLst/>
                <a:uFillTx/>
                <a:ea typeface="+mn-ea"/>
                <a:cs typeface="+mn-cs"/>
                <a:sym typeface="Helvetica Light"/>
              </a:rPr>
              <a:t>rocess</a:t>
            </a:r>
          </a:p>
          <a:p>
            <a:pPr marL="571500" marR="0" indent="-571500" algn="l" defTabSz="584200" rtl="0" fontAlgn="auto" latinLnBrk="0"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rPr>
              <a:t>Use Gestures or Pictures</a:t>
            </a:r>
            <a:endParaRPr kumimoji="0" lang="en-US" sz="3600" i="0" u="none" strike="noStrike" cap="none" spc="0" normalizeH="0" baseline="0" dirty="0">
              <a:ln>
                <a:noFill/>
              </a:ln>
              <a:solidFill>
                <a:schemeClr val="bg1"/>
              </a:solidFill>
              <a:effectLst/>
              <a:uFillTx/>
              <a:sym typeface="Helvetica Light"/>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98">
            <a:extLst>
              <a:ext uri="{FF2B5EF4-FFF2-40B4-BE49-F238E27FC236}">
                <a16:creationId xmlns:a16="http://schemas.microsoft.com/office/drawing/2014/main" id="{E9E05F4C-24EE-44AF-BD04-75B42D88459F}"/>
              </a:ext>
            </a:extLst>
          </p:cNvPr>
          <p:cNvSpPr txBox="1">
            <a:spLocks/>
          </p:cNvSpPr>
          <p:nvPr/>
        </p:nvSpPr>
        <p:spPr>
          <a:xfrm>
            <a:off x="7343157" y="1002541"/>
            <a:ext cx="8840956" cy="991452"/>
          </a:xfrm>
          <a:prstGeom prst="rect">
            <a:avLst/>
          </a:prstGeom>
        </p:spPr>
        <p:txBody>
          <a:bodyPr vert="horz" lIns="91440" tIns="45720" rIns="91440" bIns="45720" rtlCol="0" anchor="ctr">
            <a:noAutofit/>
          </a:bodyPr>
          <a:lstStyle>
            <a:lvl1pPr marL="0" marR="0" indent="0" algn="l" defTabSz="537463" rtl="0" latinLnBrk="0">
              <a:lnSpc>
                <a:spcPct val="100000"/>
              </a:lnSpc>
              <a:spcBef>
                <a:spcPts val="0"/>
              </a:spcBef>
              <a:spcAft>
                <a:spcPts val="0"/>
              </a:spcAft>
              <a:buClrTx/>
              <a:buSzTx/>
              <a:buFontTx/>
              <a:buNone/>
              <a:tabLst/>
              <a:defRPr sz="7360" b="0" i="0" u="none" strike="noStrike" cap="none" spc="0" baseline="0">
                <a:ln>
                  <a:noFill/>
                </a:ln>
                <a:solidFill>
                  <a:srgbClr val="000000"/>
                </a:solidFill>
                <a:uFillTx/>
                <a:latin typeface="+mn-lt"/>
                <a:ea typeface="+mn-ea"/>
                <a:cs typeface="+mn-cs"/>
                <a:sym typeface="Helvetica Light"/>
              </a:defRPr>
            </a:lvl1pPr>
            <a:lvl2pPr marL="0" marR="0" indent="304815"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2pPr>
            <a:lvl3pPr marL="0" marR="0" indent="609630"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3pPr>
            <a:lvl4pPr marL="0" marR="0" indent="914446"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4pPr>
            <a:lvl5pPr marL="0" marR="0" indent="1219261"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5pPr>
            <a:lvl6pPr marL="0" marR="0" indent="1524076"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6pPr>
            <a:lvl7pPr marL="0" marR="0" indent="1828891"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7pPr>
            <a:lvl8pPr marL="0" marR="0" indent="2133707"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8pPr>
            <a:lvl9pPr marL="0" marR="0" indent="2438522"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9pPr>
          </a:lstStyle>
          <a:p>
            <a:pPr algn="ctr" defTabSz="914400" hangingPunct="1">
              <a:lnSpc>
                <a:spcPct val="90000"/>
              </a:lnSpc>
              <a:spcBef>
                <a:spcPct val="0"/>
              </a:spcBef>
            </a:pPr>
            <a:r>
              <a:rPr lang="en-US" sz="5900" b="1" kern="1200" dirty="0">
                <a:solidFill>
                  <a:srgbClr val="C00000"/>
                </a:solidFill>
                <a:latin typeface="+mj-lt"/>
                <a:ea typeface="+mj-ea"/>
                <a:cs typeface="+mj-cs"/>
              </a:rPr>
              <a:t>Creating Visual Schedules</a:t>
            </a:r>
          </a:p>
        </p:txBody>
      </p:sp>
      <p:sp>
        <p:nvSpPr>
          <p:cNvPr id="10" name="TextBox 9">
            <a:extLst>
              <a:ext uri="{FF2B5EF4-FFF2-40B4-BE49-F238E27FC236}">
                <a16:creationId xmlns:a16="http://schemas.microsoft.com/office/drawing/2014/main" id="{CC76D8DC-63AF-4989-827D-152041F7EFF6}"/>
              </a:ext>
            </a:extLst>
          </p:cNvPr>
          <p:cNvSpPr txBox="1"/>
          <p:nvPr/>
        </p:nvSpPr>
        <p:spPr>
          <a:xfrm>
            <a:off x="6559071" y="2199026"/>
            <a:ext cx="10240788" cy="57041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defTabSz="584200" rtl="0" fontAlgn="auto" latinLnBrk="0" hangingPunct="0">
              <a:lnSpc>
                <a:spcPct val="100000"/>
              </a:lnSpc>
              <a:spcBef>
                <a:spcPts val="0"/>
              </a:spcBef>
              <a:spcAft>
                <a:spcPts val="0"/>
              </a:spcAft>
              <a:buClrTx/>
              <a:buSzTx/>
              <a:buFontTx/>
              <a:buNone/>
              <a:tabLst/>
            </a:pPr>
            <a:r>
              <a:rPr lang="en-US" sz="4000" b="1" i="1" dirty="0"/>
              <a:t>Meeting Schedules</a:t>
            </a:r>
          </a:p>
          <a:p>
            <a:pPr marL="0" marR="0" indent="0" algn="l" defTabSz="584200" rtl="0" fontAlgn="auto" latinLnBrk="0" hangingPunct="0">
              <a:lnSpc>
                <a:spcPct val="100000"/>
              </a:lnSpc>
              <a:spcBef>
                <a:spcPts val="0"/>
              </a:spcBef>
              <a:spcAft>
                <a:spcPts val="0"/>
              </a:spcAft>
              <a:buClrTx/>
              <a:buSzTx/>
              <a:buFontTx/>
              <a:buNone/>
              <a:tabLst/>
            </a:pPr>
            <a:endParaRPr lang="en-US" dirty="0"/>
          </a:p>
          <a:p>
            <a:pPr marL="0" marR="0" indent="0" algn="l" defTabSz="584200" rtl="0" fontAlgn="auto" latinLnBrk="0" hangingPunct="0">
              <a:lnSpc>
                <a:spcPct val="100000"/>
              </a:lnSpc>
              <a:spcBef>
                <a:spcPts val="0"/>
              </a:spcBef>
              <a:spcAft>
                <a:spcPts val="0"/>
              </a:spcAft>
              <a:buClrTx/>
              <a:buSzTx/>
              <a:buFontTx/>
              <a:buNone/>
              <a:tabLst/>
            </a:pPr>
            <a:endParaRPr lang="en-US" dirty="0"/>
          </a:p>
          <a:p>
            <a:pPr marL="0" marR="0" indent="0" algn="l" defTabSz="5842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000000"/>
                </a:solidFill>
                <a:effectLst/>
                <a:uFillTx/>
                <a:latin typeface="+mn-lt"/>
                <a:ea typeface="+mn-ea"/>
                <a:cs typeface="+mn-cs"/>
                <a:sym typeface="Helvetica Light"/>
              </a:rPr>
              <a:t>Maintain a regular schedule for your meeting     time and try to do it the same way every week.</a:t>
            </a:r>
          </a:p>
          <a:p>
            <a:pPr marL="0" marR="0" indent="0" algn="l" defTabSz="584200" rtl="0" fontAlgn="auto" latinLnBrk="0" hangingPunct="0">
              <a:lnSpc>
                <a:spcPct val="100000"/>
              </a:lnSpc>
              <a:spcBef>
                <a:spcPts val="0"/>
              </a:spcBef>
              <a:spcAft>
                <a:spcPts val="0"/>
              </a:spcAft>
              <a:buClrTx/>
              <a:buSzTx/>
              <a:buFontTx/>
              <a:buNone/>
              <a:tabLst/>
            </a:pPr>
            <a:endParaRPr lang="en-US" dirty="0"/>
          </a:p>
          <a:p>
            <a:pPr marL="0" marR="0" indent="0" algn="l" defTabSz="5842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000000"/>
                </a:solidFill>
                <a:effectLst/>
                <a:uFillTx/>
                <a:latin typeface="+mn-lt"/>
                <a:ea typeface="+mn-ea"/>
                <a:cs typeface="+mn-cs"/>
                <a:sym typeface="Helvetica Light"/>
              </a:rPr>
              <a:t>Predictability helps all children with their behaviors.</a:t>
            </a:r>
          </a:p>
          <a:p>
            <a:pPr marL="0" marR="0" indent="0" algn="l" defTabSz="584200" rtl="0" fontAlgn="auto" latinLnBrk="0" hangingPunct="0">
              <a:lnSpc>
                <a:spcPct val="100000"/>
              </a:lnSpc>
              <a:spcBef>
                <a:spcPts val="0"/>
              </a:spcBef>
              <a:spcAft>
                <a:spcPts val="0"/>
              </a:spcAft>
              <a:buClrTx/>
              <a:buSzTx/>
              <a:buFontTx/>
              <a:buNone/>
              <a:tabLst/>
            </a:pPr>
            <a:endParaRPr lang="en-US" dirty="0"/>
          </a:p>
          <a:p>
            <a:pPr marL="0" marR="0" indent="0" algn="l" defTabSz="5842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000000"/>
                </a:solidFill>
                <a:effectLst/>
                <a:uFillTx/>
                <a:latin typeface="+mn-lt"/>
                <a:ea typeface="+mn-ea"/>
                <a:cs typeface="+mn-cs"/>
                <a:sym typeface="Helvetica Light"/>
              </a:rPr>
              <a:t>Develop a visual main schedule and hang it     where everyone can see.</a:t>
            </a:r>
          </a:p>
        </p:txBody>
      </p:sp>
      <p:pic>
        <p:nvPicPr>
          <p:cNvPr id="14" name="Picture 13" descr="A close up of a logo&#10;&#10;Description generated with high confidence">
            <a:extLst>
              <a:ext uri="{FF2B5EF4-FFF2-40B4-BE49-F238E27FC236}">
                <a16:creationId xmlns:a16="http://schemas.microsoft.com/office/drawing/2014/main" id="{7B0E4E0A-B5BE-4E99-892C-CA2A310080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61120">
            <a:off x="14601350" y="7778745"/>
            <a:ext cx="2386589" cy="1944628"/>
          </a:xfrm>
          <a:prstGeom prst="rect">
            <a:avLst/>
          </a:prstGeom>
        </p:spPr>
      </p:pic>
      <p:cxnSp>
        <p:nvCxnSpPr>
          <p:cNvPr id="8" name="Straight Connector 7">
            <a:extLst>
              <a:ext uri="{FF2B5EF4-FFF2-40B4-BE49-F238E27FC236}">
                <a16:creationId xmlns:a16="http://schemas.microsoft.com/office/drawing/2014/main" id="{F0D7687C-BF5E-491B-A44A-DBB638651466}"/>
              </a:ext>
            </a:extLst>
          </p:cNvPr>
          <p:cNvCxnSpPr/>
          <p:nvPr/>
        </p:nvCxnSpPr>
        <p:spPr>
          <a:xfrm>
            <a:off x="9068060" y="3223330"/>
            <a:ext cx="5391150" cy="0"/>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pic>
        <p:nvPicPr>
          <p:cNvPr id="5" name="Picture 4" descr="A screenshot of a cell phone&#10;&#10;Description generated with very high confidence">
            <a:extLst>
              <a:ext uri="{FF2B5EF4-FFF2-40B4-BE49-F238E27FC236}">
                <a16:creationId xmlns:a16="http://schemas.microsoft.com/office/drawing/2014/main" id="{1759811C-2E11-4C2E-870B-CFEF12EC84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2521" y="-1075012"/>
            <a:ext cx="9218368" cy="11929653"/>
          </a:xfrm>
          <a:prstGeom prst="rect">
            <a:avLst/>
          </a:prstGeom>
        </p:spPr>
      </p:pic>
    </p:spTree>
    <p:extLst>
      <p:ext uri="{BB962C8B-B14F-4D97-AF65-F5344CB8AC3E}">
        <p14:creationId xmlns:p14="http://schemas.microsoft.com/office/powerpoint/2010/main" val="409953743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98">
            <a:extLst>
              <a:ext uri="{FF2B5EF4-FFF2-40B4-BE49-F238E27FC236}">
                <a16:creationId xmlns:a16="http://schemas.microsoft.com/office/drawing/2014/main" id="{00C5705D-2F85-498E-A6F1-8A5B7A3850E5}"/>
              </a:ext>
            </a:extLst>
          </p:cNvPr>
          <p:cNvSpPr txBox="1">
            <a:spLocks/>
          </p:cNvSpPr>
          <p:nvPr/>
        </p:nvSpPr>
        <p:spPr>
          <a:xfrm>
            <a:off x="1136154" y="498005"/>
            <a:ext cx="8613665" cy="991452"/>
          </a:xfrm>
          <a:prstGeom prst="rect">
            <a:avLst/>
          </a:prstGeom>
        </p:spPr>
        <p:txBody>
          <a:bodyPr vert="horz" lIns="91440" tIns="45720" rIns="91440" bIns="45720" rtlCol="0" anchor="ctr">
            <a:noAutofit/>
          </a:bodyPr>
          <a:lstStyle>
            <a:lvl1pPr marL="0" marR="0" indent="0" algn="l" defTabSz="537463" rtl="0" latinLnBrk="0">
              <a:lnSpc>
                <a:spcPct val="100000"/>
              </a:lnSpc>
              <a:spcBef>
                <a:spcPts val="0"/>
              </a:spcBef>
              <a:spcAft>
                <a:spcPts val="0"/>
              </a:spcAft>
              <a:buClrTx/>
              <a:buSzTx/>
              <a:buFontTx/>
              <a:buNone/>
              <a:tabLst/>
              <a:defRPr sz="7360" b="0" i="0" u="none" strike="noStrike" cap="none" spc="0" baseline="0">
                <a:ln>
                  <a:noFill/>
                </a:ln>
                <a:solidFill>
                  <a:srgbClr val="000000"/>
                </a:solidFill>
                <a:uFillTx/>
                <a:latin typeface="+mn-lt"/>
                <a:ea typeface="+mn-ea"/>
                <a:cs typeface="+mn-cs"/>
                <a:sym typeface="Helvetica Light"/>
              </a:defRPr>
            </a:lvl1pPr>
            <a:lvl2pPr marL="0" marR="0" indent="304815"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2pPr>
            <a:lvl3pPr marL="0" marR="0" indent="609630"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3pPr>
            <a:lvl4pPr marL="0" marR="0" indent="914446"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4pPr>
            <a:lvl5pPr marL="0" marR="0" indent="1219261"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5pPr>
            <a:lvl6pPr marL="0" marR="0" indent="1524076"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6pPr>
            <a:lvl7pPr marL="0" marR="0" indent="1828891"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7pPr>
            <a:lvl8pPr marL="0" marR="0" indent="2133707"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8pPr>
            <a:lvl9pPr marL="0" marR="0" indent="2438522" algn="ctr" defTabSz="778972" rtl="0" latinLnBrk="0">
              <a:lnSpc>
                <a:spcPct val="100000"/>
              </a:lnSpc>
              <a:spcBef>
                <a:spcPts val="0"/>
              </a:spcBef>
              <a:spcAft>
                <a:spcPts val="0"/>
              </a:spcAft>
              <a:buClrTx/>
              <a:buSzTx/>
              <a:buFontTx/>
              <a:buNone/>
              <a:tabLst/>
              <a:defRPr sz="10667" b="0" i="0" u="none" strike="noStrike" cap="none" spc="0" baseline="0">
                <a:ln>
                  <a:noFill/>
                </a:ln>
                <a:solidFill>
                  <a:srgbClr val="000000"/>
                </a:solidFill>
                <a:uFillTx/>
                <a:latin typeface="+mn-lt"/>
                <a:ea typeface="+mn-ea"/>
                <a:cs typeface="+mn-cs"/>
                <a:sym typeface="Helvetica Light"/>
              </a:defRPr>
            </a:lvl9pPr>
          </a:lstStyle>
          <a:p>
            <a:pPr algn="ctr" defTabSz="914400" hangingPunct="1">
              <a:lnSpc>
                <a:spcPct val="90000"/>
              </a:lnSpc>
              <a:spcBef>
                <a:spcPct val="0"/>
              </a:spcBef>
            </a:pPr>
            <a:r>
              <a:rPr lang="en-US" sz="5900" b="1" kern="1200" dirty="0">
                <a:solidFill>
                  <a:srgbClr val="C00000"/>
                </a:solidFill>
                <a:latin typeface="+mj-lt"/>
                <a:ea typeface="+mj-ea"/>
                <a:cs typeface="+mj-cs"/>
              </a:rPr>
              <a:t>Creating Visual Schedules</a:t>
            </a:r>
          </a:p>
        </p:txBody>
      </p:sp>
      <p:pic>
        <p:nvPicPr>
          <p:cNvPr id="5" name="Picture 4" descr="A close up of text on a white background&#10;&#10;Description generated with high confidence">
            <a:extLst>
              <a:ext uri="{FF2B5EF4-FFF2-40B4-BE49-F238E27FC236}">
                <a16:creationId xmlns:a16="http://schemas.microsoft.com/office/drawing/2014/main" id="{F872EF05-F3A1-4C9D-995E-9740D0572A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3066" y="516666"/>
            <a:ext cx="6569902" cy="8759869"/>
          </a:xfrm>
          <a:prstGeom prst="rect">
            <a:avLst/>
          </a:prstGeom>
        </p:spPr>
      </p:pic>
      <p:sp>
        <p:nvSpPr>
          <p:cNvPr id="2" name="Rectangle 1">
            <a:extLst>
              <a:ext uri="{FF2B5EF4-FFF2-40B4-BE49-F238E27FC236}">
                <a16:creationId xmlns:a16="http://schemas.microsoft.com/office/drawing/2014/main" id="{16B4FA91-9139-40C6-9D67-DB809E81F063}"/>
              </a:ext>
            </a:extLst>
          </p:cNvPr>
          <p:cNvSpPr/>
          <p:nvPr/>
        </p:nvSpPr>
        <p:spPr>
          <a:xfrm>
            <a:off x="251452" y="1555152"/>
            <a:ext cx="10383065" cy="1014124"/>
          </a:xfrm>
          <a:prstGeom prst="rect">
            <a:avLst/>
          </a:prstGeom>
        </p:spPr>
        <p:txBody>
          <a:bodyPr wrap="square">
            <a:spAutoFit/>
          </a:bodyPr>
          <a:lstStyle/>
          <a:p>
            <a:pPr defTabSz="914400" hangingPunct="1">
              <a:lnSpc>
                <a:spcPct val="90000"/>
              </a:lnSpc>
              <a:spcAft>
                <a:spcPts val="600"/>
              </a:spcAft>
              <a:defRPr sz="1344">
                <a:uFill>
                  <a:solidFill>
                    <a:srgbClr val="000000"/>
                  </a:solidFill>
                </a:uFill>
              </a:defRPr>
            </a:pPr>
            <a:r>
              <a:rPr lang="en-US" sz="4000" b="1" i="1" kern="1200" dirty="0">
                <a:solidFill>
                  <a:schemeClr val="tx1"/>
                </a:solidFill>
                <a:uFill>
                  <a:solidFill>
                    <a:srgbClr val="000000"/>
                  </a:solidFill>
                </a:uFill>
              </a:rPr>
              <a:t>Individual Schedules</a:t>
            </a:r>
          </a:p>
          <a:p>
            <a:pPr algn="l" defTabSz="914400" hangingPunct="1">
              <a:lnSpc>
                <a:spcPct val="90000"/>
              </a:lnSpc>
              <a:spcAft>
                <a:spcPts val="600"/>
              </a:spcAft>
              <a:defRPr sz="1344">
                <a:uFill>
                  <a:solidFill>
                    <a:srgbClr val="000000"/>
                  </a:solidFill>
                </a:uFill>
              </a:defRPr>
            </a:pPr>
            <a:endParaRPr lang="en-US" sz="2100" kern="1200" dirty="0">
              <a:solidFill>
                <a:schemeClr val="tx1"/>
              </a:solidFill>
              <a:uFill>
                <a:solidFill>
                  <a:srgbClr val="000000"/>
                </a:solidFill>
              </a:uFill>
            </a:endParaRPr>
          </a:p>
        </p:txBody>
      </p:sp>
      <p:sp>
        <p:nvSpPr>
          <p:cNvPr id="4" name="TextBox 3">
            <a:extLst>
              <a:ext uri="{FF2B5EF4-FFF2-40B4-BE49-F238E27FC236}">
                <a16:creationId xmlns:a16="http://schemas.microsoft.com/office/drawing/2014/main" id="{2B1F85F1-9D53-4F01-94DD-2F8D83D32808}"/>
              </a:ext>
            </a:extLst>
          </p:cNvPr>
          <p:cNvSpPr txBox="1"/>
          <p:nvPr/>
        </p:nvSpPr>
        <p:spPr>
          <a:xfrm>
            <a:off x="387295" y="2797417"/>
            <a:ext cx="9144000" cy="64581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56794" lvl="1" indent="0" algn="l" defTabSz="914400" hangingPunct="1">
              <a:lnSpc>
                <a:spcPct val="90000"/>
              </a:lnSpc>
              <a:spcAft>
                <a:spcPts val="600"/>
              </a:spcAft>
              <a:defRPr sz="1344">
                <a:uFill>
                  <a:solidFill>
                    <a:srgbClr val="000000"/>
                  </a:solidFill>
                </a:uFill>
              </a:defRPr>
            </a:pPr>
            <a:r>
              <a:rPr lang="en-US" sz="3500" kern="1200" dirty="0">
                <a:solidFill>
                  <a:schemeClr val="tx1"/>
                </a:solidFill>
                <a:uFill>
                  <a:solidFill>
                    <a:srgbClr val="000000"/>
                  </a:solidFill>
                </a:uFill>
              </a:rPr>
              <a:t>Looks like the meeting schedule but in a smaller, portable format.</a:t>
            </a:r>
          </a:p>
          <a:p>
            <a:pPr marL="656794" lvl="1" indent="0" algn="l" defTabSz="914400" hangingPunct="1">
              <a:lnSpc>
                <a:spcPct val="90000"/>
              </a:lnSpc>
              <a:spcAft>
                <a:spcPts val="600"/>
              </a:spcAft>
              <a:defRPr sz="1344">
                <a:uFill>
                  <a:solidFill>
                    <a:srgbClr val="000000"/>
                  </a:solidFill>
                </a:uFill>
              </a:defRPr>
            </a:pPr>
            <a:endParaRPr lang="en-US" sz="3500" kern="1200" dirty="0">
              <a:solidFill>
                <a:schemeClr val="tx1"/>
              </a:solidFill>
              <a:uFill>
                <a:solidFill>
                  <a:srgbClr val="000000"/>
                </a:solidFill>
              </a:uFill>
            </a:endParaRPr>
          </a:p>
          <a:p>
            <a:pPr marL="656794" lvl="1" indent="0" algn="l" defTabSz="914400" hangingPunct="1">
              <a:lnSpc>
                <a:spcPct val="90000"/>
              </a:lnSpc>
              <a:spcAft>
                <a:spcPts val="600"/>
              </a:spcAft>
              <a:defRPr sz="1344">
                <a:uFill>
                  <a:solidFill>
                    <a:srgbClr val="000000"/>
                  </a:solidFill>
                </a:uFill>
              </a:defRPr>
            </a:pPr>
            <a:r>
              <a:rPr lang="en-US" sz="3500" kern="1200" dirty="0">
                <a:solidFill>
                  <a:schemeClr val="tx1"/>
                </a:solidFill>
                <a:uFill>
                  <a:solidFill>
                    <a:srgbClr val="000000"/>
                  </a:solidFill>
                </a:uFill>
              </a:rPr>
              <a:t>May be helpful for the student to take the personal schedule home.</a:t>
            </a:r>
          </a:p>
          <a:p>
            <a:pPr marL="656794" lvl="1" indent="0" algn="l" defTabSz="914400" hangingPunct="1">
              <a:lnSpc>
                <a:spcPct val="90000"/>
              </a:lnSpc>
              <a:spcAft>
                <a:spcPts val="600"/>
              </a:spcAft>
              <a:defRPr sz="1344">
                <a:uFill>
                  <a:solidFill>
                    <a:srgbClr val="000000"/>
                  </a:solidFill>
                </a:uFill>
              </a:defRPr>
            </a:pPr>
            <a:endParaRPr lang="en-US" sz="3500" kern="1200" dirty="0">
              <a:solidFill>
                <a:schemeClr val="tx1"/>
              </a:solidFill>
              <a:uFill>
                <a:solidFill>
                  <a:srgbClr val="000000"/>
                </a:solidFill>
              </a:uFill>
            </a:endParaRPr>
          </a:p>
          <a:p>
            <a:pPr marL="656794" lvl="1" indent="0" algn="l" defTabSz="914400" hangingPunct="1">
              <a:lnSpc>
                <a:spcPct val="90000"/>
              </a:lnSpc>
              <a:spcAft>
                <a:spcPts val="600"/>
              </a:spcAft>
              <a:defRPr sz="1344">
                <a:uFill>
                  <a:solidFill>
                    <a:srgbClr val="000000"/>
                  </a:solidFill>
                </a:uFill>
              </a:defRPr>
            </a:pPr>
            <a:r>
              <a:rPr lang="en-US" sz="3500" kern="1200" dirty="0">
                <a:solidFill>
                  <a:schemeClr val="tx1"/>
                </a:solidFill>
                <a:uFill>
                  <a:solidFill>
                    <a:srgbClr val="000000"/>
                  </a:solidFill>
                </a:uFill>
              </a:rPr>
              <a:t>Talk to the parents and show how you use schedules in your room.</a:t>
            </a:r>
          </a:p>
          <a:p>
            <a:pPr marL="656794" lvl="1" indent="0" algn="l" defTabSz="914400" hangingPunct="1">
              <a:lnSpc>
                <a:spcPct val="90000"/>
              </a:lnSpc>
              <a:spcAft>
                <a:spcPts val="600"/>
              </a:spcAft>
              <a:defRPr sz="1344">
                <a:uFill>
                  <a:solidFill>
                    <a:srgbClr val="000000"/>
                  </a:solidFill>
                </a:uFill>
              </a:defRPr>
            </a:pPr>
            <a:endParaRPr lang="en-US" sz="3500" kern="1200" dirty="0">
              <a:solidFill>
                <a:schemeClr val="tx1"/>
              </a:solidFill>
              <a:uFill>
                <a:solidFill>
                  <a:srgbClr val="000000"/>
                </a:solidFill>
              </a:uFill>
            </a:endParaRPr>
          </a:p>
          <a:p>
            <a:pPr marL="656794" lvl="1" indent="0" algn="l" defTabSz="914400" hangingPunct="1">
              <a:lnSpc>
                <a:spcPct val="90000"/>
              </a:lnSpc>
              <a:spcAft>
                <a:spcPts val="600"/>
              </a:spcAft>
              <a:defRPr sz="1344">
                <a:uFill>
                  <a:solidFill>
                    <a:srgbClr val="000000"/>
                  </a:solidFill>
                </a:uFill>
              </a:defRPr>
            </a:pPr>
            <a:r>
              <a:rPr lang="en-US" sz="3500" kern="1200" dirty="0">
                <a:solidFill>
                  <a:schemeClr val="tx1"/>
                </a:solidFill>
                <a:uFill>
                  <a:solidFill>
                    <a:srgbClr val="000000"/>
                  </a:solidFill>
                </a:uFill>
              </a:rPr>
              <a:t>Providing one to any child who asks can help the one who needs it to feel more like the other children.</a:t>
            </a:r>
          </a:p>
        </p:txBody>
      </p:sp>
      <p:cxnSp>
        <p:nvCxnSpPr>
          <p:cNvPr id="6" name="Straight Connector 5">
            <a:extLst>
              <a:ext uri="{FF2B5EF4-FFF2-40B4-BE49-F238E27FC236}">
                <a16:creationId xmlns:a16="http://schemas.microsoft.com/office/drawing/2014/main" id="{B3B36E18-A826-4347-9F18-AEBB7BFD01B1}"/>
              </a:ext>
            </a:extLst>
          </p:cNvPr>
          <p:cNvCxnSpPr/>
          <p:nvPr/>
        </p:nvCxnSpPr>
        <p:spPr>
          <a:xfrm>
            <a:off x="2747409" y="2411940"/>
            <a:ext cx="5391150" cy="0"/>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02027996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irl in a blue shirt&#10;&#10;Description generated with high confidence">
            <a:extLst>
              <a:ext uri="{FF2B5EF4-FFF2-40B4-BE49-F238E27FC236}">
                <a16:creationId xmlns:a16="http://schemas.microsoft.com/office/drawing/2014/main" id="{2C8195BA-DF6D-4D8E-9FE7-B6A4FB28AF5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286"/>
          <a:stretch/>
        </p:blipFill>
        <p:spPr>
          <a:xfrm>
            <a:off x="6176547" y="0"/>
            <a:ext cx="11163716" cy="9753600"/>
          </a:xfrm>
          <a:prstGeom prst="rect">
            <a:avLst/>
          </a:prstGeom>
        </p:spPr>
      </p:pic>
      <p:sp>
        <p:nvSpPr>
          <p:cNvPr id="211" name="Shape 211"/>
          <p:cNvSpPr>
            <a:spLocks noGrp="1"/>
          </p:cNvSpPr>
          <p:nvPr>
            <p:ph type="title"/>
          </p:nvPr>
        </p:nvSpPr>
        <p:spPr>
          <a:xfrm>
            <a:off x="309754" y="582532"/>
            <a:ext cx="11995024" cy="2159000"/>
          </a:xfrm>
          <a:prstGeom prst="rect">
            <a:avLst/>
          </a:prstGeom>
        </p:spPr>
        <p:txBody>
          <a:bodyPr>
            <a:normAutofit/>
          </a:bodyPr>
          <a:lstStyle>
            <a:lvl1pPr algn="l"/>
          </a:lstStyle>
          <a:p>
            <a:r>
              <a:rPr sz="9600" b="1" dirty="0">
                <a:solidFill>
                  <a:srgbClr val="C00000"/>
                </a:solidFill>
              </a:rPr>
              <a:t>Managing Behaviors</a:t>
            </a:r>
          </a:p>
        </p:txBody>
      </p:sp>
      <p:sp>
        <p:nvSpPr>
          <p:cNvPr id="5" name="Rectangle 4">
            <a:extLst>
              <a:ext uri="{FF2B5EF4-FFF2-40B4-BE49-F238E27FC236}">
                <a16:creationId xmlns:a16="http://schemas.microsoft.com/office/drawing/2014/main" id="{09B46936-C6BF-4742-A111-D82B6F093331}"/>
              </a:ext>
            </a:extLst>
          </p:cNvPr>
          <p:cNvSpPr/>
          <p:nvPr/>
        </p:nvSpPr>
        <p:spPr>
          <a:xfrm>
            <a:off x="309754" y="3119718"/>
            <a:ext cx="7195273" cy="2000548"/>
          </a:xfrm>
          <a:prstGeom prst="rect">
            <a:avLst/>
          </a:prstGeom>
        </p:spPr>
        <p:txBody>
          <a:bodyPr wrap="square">
            <a:spAutoFit/>
          </a:bodyPr>
          <a:lstStyle/>
          <a:p>
            <a:r>
              <a:rPr lang="en-US" sz="4000" dirty="0"/>
              <a:t>Ways to help children </a:t>
            </a:r>
          </a:p>
          <a:p>
            <a:r>
              <a:rPr lang="en-US" sz="4400" b="1" i="1" dirty="0"/>
              <a:t>before</a:t>
            </a:r>
            <a:r>
              <a:rPr lang="en-US" sz="4000" dirty="0"/>
              <a:t> </a:t>
            </a:r>
          </a:p>
          <a:p>
            <a:r>
              <a:rPr lang="en-US" sz="4000" dirty="0"/>
              <a:t>unexpected behaviors arise:</a:t>
            </a:r>
          </a:p>
        </p:txBody>
      </p:sp>
      <p:sp>
        <p:nvSpPr>
          <p:cNvPr id="9" name="Shape 212">
            <a:extLst>
              <a:ext uri="{FF2B5EF4-FFF2-40B4-BE49-F238E27FC236}">
                <a16:creationId xmlns:a16="http://schemas.microsoft.com/office/drawing/2014/main" id="{FAA93ED3-470B-4DB9-91F7-17E00CA6D486}"/>
              </a:ext>
            </a:extLst>
          </p:cNvPr>
          <p:cNvSpPr txBox="1">
            <a:spLocks/>
          </p:cNvSpPr>
          <p:nvPr/>
        </p:nvSpPr>
        <p:spPr>
          <a:xfrm>
            <a:off x="309754" y="6275294"/>
            <a:ext cx="9336270" cy="2975275"/>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592696"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1pPr>
            <a:lvl2pPr marL="1185393"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2pPr>
            <a:lvl3pPr marL="1778089"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3pPr>
            <a:lvl4pPr marL="2370785"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4pPr>
            <a:lvl5pPr marL="2963482"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5pPr>
            <a:lvl6pPr marL="3556178"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6pPr>
            <a:lvl7pPr marL="4148874"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7pPr>
            <a:lvl8pPr marL="4741570"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8pPr>
            <a:lvl9pPr marL="5334267" marR="0" indent="-592696" algn="l" defTabSz="778972" rtl="0" latinLnBrk="0">
              <a:lnSpc>
                <a:spcPct val="100000"/>
              </a:lnSpc>
              <a:spcBef>
                <a:spcPts val="5600"/>
              </a:spcBef>
              <a:spcAft>
                <a:spcPts val="0"/>
              </a:spcAft>
              <a:buClrTx/>
              <a:buSzPct val="75000"/>
              <a:buFontTx/>
              <a:buChar char="•"/>
              <a:tabLst/>
              <a:defRPr sz="4800" b="0" i="0" u="none" strike="noStrike" cap="none" spc="0" baseline="0">
                <a:ln>
                  <a:noFill/>
                </a:ln>
                <a:solidFill>
                  <a:srgbClr val="000000"/>
                </a:solidFill>
                <a:uFillTx/>
                <a:latin typeface="+mn-lt"/>
                <a:ea typeface="+mn-ea"/>
                <a:cs typeface="+mn-cs"/>
                <a:sym typeface="Helvetica Light"/>
              </a:defRPr>
            </a:lvl9pPr>
          </a:lstStyle>
          <a:p>
            <a:pPr marL="457200" lvl="1" indent="-228600" hangingPunct="1">
              <a:spcBef>
                <a:spcPts val="1800"/>
              </a:spcBef>
              <a:defRPr sz="2200">
                <a:latin typeface="Helvetica"/>
                <a:ea typeface="Helvetica"/>
                <a:cs typeface="Helvetica"/>
                <a:sym typeface="Helvetica"/>
              </a:defRPr>
            </a:pPr>
            <a:r>
              <a:rPr lang="en-US" sz="3600" dirty="0">
                <a:latin typeface="Helvetica"/>
                <a:ea typeface="Helvetica"/>
                <a:cs typeface="Helvetica"/>
                <a:sym typeface="Helvetica"/>
              </a:rPr>
              <a:t>Post a list with a few, simple rules.</a:t>
            </a:r>
          </a:p>
          <a:p>
            <a:pPr marL="457200" lvl="1" indent="-228600" hangingPunct="1">
              <a:spcBef>
                <a:spcPts val="1800"/>
              </a:spcBef>
              <a:defRPr sz="2200">
                <a:latin typeface="Helvetica"/>
                <a:ea typeface="Helvetica"/>
                <a:cs typeface="Helvetica"/>
                <a:sym typeface="Helvetica"/>
              </a:defRPr>
            </a:pPr>
            <a:r>
              <a:rPr lang="en-US" sz="3600" dirty="0">
                <a:latin typeface="Helvetica"/>
                <a:ea typeface="Helvetica"/>
                <a:cs typeface="Helvetica"/>
                <a:sym typeface="Helvetica"/>
              </a:rPr>
              <a:t>Review rules.</a:t>
            </a:r>
          </a:p>
          <a:p>
            <a:pPr marL="457200" lvl="1" indent="-228600" hangingPunct="1">
              <a:spcBef>
                <a:spcPts val="1800"/>
              </a:spcBef>
              <a:defRPr sz="2200">
                <a:latin typeface="Helvetica"/>
                <a:ea typeface="Helvetica"/>
                <a:cs typeface="Helvetica"/>
                <a:sym typeface="Helvetica"/>
              </a:defRPr>
            </a:pPr>
            <a:r>
              <a:rPr lang="en-US" sz="3600" dirty="0">
                <a:latin typeface="Helvetica"/>
                <a:ea typeface="Helvetica"/>
                <a:cs typeface="Helvetica"/>
                <a:sym typeface="Helvetica"/>
              </a:rPr>
              <a:t>Refer to specific rules.</a:t>
            </a:r>
          </a:p>
          <a:p>
            <a:pPr marL="457200" lvl="1" indent="-228600" hangingPunct="1">
              <a:spcBef>
                <a:spcPts val="1800"/>
              </a:spcBef>
              <a:defRPr sz="2200">
                <a:latin typeface="Helvetica"/>
                <a:ea typeface="Helvetica"/>
                <a:cs typeface="Helvetica"/>
                <a:sym typeface="Helvetica"/>
              </a:defRPr>
            </a:pPr>
            <a:r>
              <a:rPr lang="en-US" sz="3600" dirty="0">
                <a:latin typeface="Helvetica"/>
                <a:ea typeface="Helvetica"/>
                <a:cs typeface="Helvetica"/>
                <a:sym typeface="Helvetica"/>
              </a:rPr>
              <a:t>When problems arise, refer to the list.</a:t>
            </a: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wearing a white shirt&#10;&#10;Description generated with high confidence">
            <a:extLst>
              <a:ext uri="{FF2B5EF4-FFF2-40B4-BE49-F238E27FC236}">
                <a16:creationId xmlns:a16="http://schemas.microsoft.com/office/drawing/2014/main" id="{1FC08FF9-E06E-4A37-A36E-49B5461D09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919" r="14411"/>
          <a:stretch/>
        </p:blipFill>
        <p:spPr>
          <a:xfrm>
            <a:off x="0" y="10"/>
            <a:ext cx="8670131" cy="9753590"/>
          </a:xfrm>
          <a:prstGeom prst="rect">
            <a:avLst/>
          </a:prstGeom>
        </p:spPr>
      </p:pic>
      <p:pic>
        <p:nvPicPr>
          <p:cNvPr id="163" name="Picture 162">
            <a:extLst>
              <a:ext uri="{FF2B5EF4-FFF2-40B4-BE49-F238E27FC236}">
                <a16:creationId xmlns:a16="http://schemas.microsoft.com/office/drawing/2014/main" id="{19AE98B8-B73A-4724-B639-017087F923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7340262" cy="9753600"/>
          </a:xfrm>
          <a:prstGeom prst="rect">
            <a:avLst/>
          </a:prstGeom>
        </p:spPr>
      </p:pic>
      <p:sp>
        <p:nvSpPr>
          <p:cNvPr id="221" name="Shape 221"/>
          <p:cNvSpPr>
            <a:spLocks noGrp="1"/>
          </p:cNvSpPr>
          <p:nvPr>
            <p:ph type="title"/>
          </p:nvPr>
        </p:nvSpPr>
        <p:spPr>
          <a:xfrm>
            <a:off x="7894439" y="551521"/>
            <a:ext cx="9131300" cy="968267"/>
          </a:xfrm>
          <a:prstGeom prst="rect">
            <a:avLst/>
          </a:prstGeom>
        </p:spPr>
        <p:txBody>
          <a:bodyPr vert="horz" lIns="91440" tIns="45720" rIns="91440" bIns="45720" rtlCol="0" anchor="t">
            <a:noAutofit/>
          </a:bodyPr>
          <a:lstStyle>
            <a:lvl1pPr algn="l"/>
          </a:lstStyle>
          <a:p>
            <a:pPr defTabSz="914400">
              <a:lnSpc>
                <a:spcPct val="90000"/>
              </a:lnSpc>
              <a:spcBef>
                <a:spcPct val="0"/>
              </a:spcBef>
            </a:pPr>
            <a:r>
              <a:rPr lang="en-US" sz="8000" b="1" kern="1200" dirty="0">
                <a:solidFill>
                  <a:srgbClr val="C00000"/>
                </a:solidFill>
                <a:latin typeface="+mj-lt"/>
                <a:ea typeface="+mj-ea"/>
                <a:cs typeface="+mj-cs"/>
              </a:rPr>
              <a:t>Managing Behaviors</a:t>
            </a:r>
          </a:p>
        </p:txBody>
      </p:sp>
      <p:sp>
        <p:nvSpPr>
          <p:cNvPr id="222" name="Shape 222"/>
          <p:cNvSpPr>
            <a:spLocks noGrp="1"/>
          </p:cNvSpPr>
          <p:nvPr>
            <p:ph type="body" idx="1"/>
          </p:nvPr>
        </p:nvSpPr>
        <p:spPr>
          <a:xfrm>
            <a:off x="9269721" y="3539121"/>
            <a:ext cx="7470951" cy="5662958"/>
          </a:xfrm>
          <a:prstGeom prst="rect">
            <a:avLst/>
          </a:prstGeom>
        </p:spPr>
        <p:txBody>
          <a:bodyPr vert="horz" lIns="91440" tIns="45720" rIns="91440" bIns="45720" rtlCol="0" anchor="t">
            <a:noAutofit/>
          </a:bodyPr>
          <a:lstStyle/>
          <a:p>
            <a:pPr marL="457200" lvl="2" indent="-228600" defTabSz="914400">
              <a:lnSpc>
                <a:spcPct val="90000"/>
              </a:lnSpc>
              <a:spcBef>
                <a:spcPts val="1800"/>
              </a:spcBef>
              <a:buFont typeface="Arial" panose="020B0604020202020204" pitchFamily="34" charset="0"/>
              <a:buChar char="•"/>
              <a:defRPr sz="1798"/>
            </a:pPr>
            <a:r>
              <a:rPr lang="en-US" sz="3200" kern="1200" dirty="0"/>
              <a:t>Remain calm and quiet. </a:t>
            </a:r>
          </a:p>
          <a:p>
            <a:pPr marL="457200" lvl="2" indent="-228600" defTabSz="914400">
              <a:lnSpc>
                <a:spcPct val="90000"/>
              </a:lnSpc>
              <a:spcBef>
                <a:spcPts val="1800"/>
              </a:spcBef>
              <a:buFont typeface="Arial" panose="020B0604020202020204" pitchFamily="34" charset="0"/>
              <a:buChar char="•"/>
              <a:defRPr sz="1798"/>
            </a:pPr>
            <a:r>
              <a:rPr lang="en-US" sz="3200" kern="1200" dirty="0"/>
              <a:t>Reassure the other children that    everything is okay. </a:t>
            </a:r>
          </a:p>
          <a:p>
            <a:pPr marL="457200" lvl="2" indent="-228600" defTabSz="914400">
              <a:lnSpc>
                <a:spcPct val="90000"/>
              </a:lnSpc>
              <a:spcBef>
                <a:spcPts val="1800"/>
              </a:spcBef>
              <a:buFont typeface="Arial" panose="020B0604020202020204" pitchFamily="34" charset="0"/>
              <a:buChar char="•"/>
              <a:defRPr sz="1798"/>
            </a:pPr>
            <a:r>
              <a:rPr lang="en-US" sz="3200" kern="1200" dirty="0"/>
              <a:t>Talking to the child while he is upset       isn’t the right time. </a:t>
            </a:r>
          </a:p>
          <a:p>
            <a:pPr marL="457200" lvl="2" indent="-228600" defTabSz="914400">
              <a:lnSpc>
                <a:spcPct val="90000"/>
              </a:lnSpc>
              <a:spcBef>
                <a:spcPts val="1800"/>
              </a:spcBef>
              <a:buFont typeface="Arial" panose="020B0604020202020204" pitchFamily="34" charset="0"/>
              <a:buChar char="•"/>
              <a:defRPr sz="1798"/>
            </a:pPr>
            <a:r>
              <a:rPr lang="en-US" sz="3200" kern="1200" dirty="0"/>
              <a:t>Express your love and acceptance. </a:t>
            </a:r>
          </a:p>
          <a:p>
            <a:pPr marL="457200" lvl="2" indent="-228600" defTabSz="914400">
              <a:lnSpc>
                <a:spcPct val="90000"/>
              </a:lnSpc>
              <a:spcBef>
                <a:spcPts val="1800"/>
              </a:spcBef>
              <a:buFont typeface="Arial" panose="020B0604020202020204" pitchFamily="34" charset="0"/>
              <a:buChar char="•"/>
              <a:defRPr sz="1798"/>
            </a:pPr>
            <a:r>
              <a:rPr lang="en-US" sz="3200" kern="1200" dirty="0"/>
              <a:t>Assure parents that you want to learn     how to help. </a:t>
            </a:r>
          </a:p>
          <a:p>
            <a:pPr marL="457200" lvl="2" indent="-228600" defTabSz="914400">
              <a:lnSpc>
                <a:spcPct val="90000"/>
              </a:lnSpc>
              <a:spcBef>
                <a:spcPts val="1800"/>
              </a:spcBef>
              <a:buFont typeface="Arial" panose="020B0604020202020204" pitchFamily="34" charset="0"/>
              <a:buChar char="•"/>
              <a:defRPr sz="1798"/>
            </a:pPr>
            <a:r>
              <a:rPr lang="en-US" sz="3200" kern="1200" dirty="0"/>
              <a:t>Follow your church’s procedures for    writing a report and debriefing. </a:t>
            </a:r>
          </a:p>
        </p:txBody>
      </p:sp>
      <p:sp>
        <p:nvSpPr>
          <p:cNvPr id="6" name="Rectangle 5">
            <a:extLst>
              <a:ext uri="{FF2B5EF4-FFF2-40B4-BE49-F238E27FC236}">
                <a16:creationId xmlns:a16="http://schemas.microsoft.com/office/drawing/2014/main" id="{C0AC3580-E846-4953-9CDA-8EA8B49D113A}"/>
              </a:ext>
            </a:extLst>
          </p:cNvPr>
          <p:cNvSpPr/>
          <p:nvPr/>
        </p:nvSpPr>
        <p:spPr>
          <a:xfrm>
            <a:off x="9269721" y="2071299"/>
            <a:ext cx="8145066" cy="978729"/>
          </a:xfrm>
          <a:prstGeom prst="rect">
            <a:avLst/>
          </a:prstGeom>
        </p:spPr>
        <p:txBody>
          <a:bodyPr wrap="square">
            <a:spAutoFit/>
          </a:bodyPr>
          <a:lstStyle/>
          <a:p>
            <a:pPr marL="138871" lvl="1" indent="0" algn="l" defTabSz="914400">
              <a:lnSpc>
                <a:spcPct val="90000"/>
              </a:lnSpc>
              <a:spcBef>
                <a:spcPts val="1200"/>
              </a:spcBef>
              <a:defRPr sz="2232"/>
            </a:pPr>
            <a:r>
              <a:rPr lang="en-US" sz="3200" kern="1200" dirty="0"/>
              <a:t>There are several ways to help children   when</a:t>
            </a:r>
            <a:r>
              <a:rPr lang="en-US" sz="3200" i="1" kern="1200" dirty="0"/>
              <a:t> </a:t>
            </a:r>
            <a:r>
              <a:rPr lang="en-US" sz="3200" kern="1200" dirty="0"/>
              <a:t>unexpected behaviors arise:</a:t>
            </a: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person, table, indoor, sitting&#10;&#10;Description generated with very high confidence">
            <a:extLst>
              <a:ext uri="{FF2B5EF4-FFF2-40B4-BE49-F238E27FC236}">
                <a16:creationId xmlns:a16="http://schemas.microsoft.com/office/drawing/2014/main" id="{22D9D5EE-A689-47E8-85C8-0C612C25B97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965" r="9475" b="-1"/>
          <a:stretch/>
        </p:blipFill>
        <p:spPr>
          <a:xfrm>
            <a:off x="-16937" y="10"/>
            <a:ext cx="8995261" cy="9753590"/>
          </a:xfrm>
          <a:prstGeom prst="rect">
            <a:avLst/>
          </a:prstGeom>
        </p:spPr>
      </p:pic>
      <p:pic>
        <p:nvPicPr>
          <p:cNvPr id="104" name="Picture 103">
            <a:extLst>
              <a:ext uri="{FF2B5EF4-FFF2-40B4-BE49-F238E27FC236}">
                <a16:creationId xmlns:a16="http://schemas.microsoft.com/office/drawing/2014/main" id="{19AE98B8-B73A-4724-B639-017087F923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7340262" cy="9753600"/>
          </a:xfrm>
          <a:prstGeom prst="rect">
            <a:avLst/>
          </a:prstGeom>
        </p:spPr>
      </p:pic>
      <p:sp>
        <p:nvSpPr>
          <p:cNvPr id="226" name="Shape 226"/>
          <p:cNvSpPr>
            <a:spLocks noGrp="1"/>
          </p:cNvSpPr>
          <p:nvPr>
            <p:ph type="title"/>
          </p:nvPr>
        </p:nvSpPr>
        <p:spPr>
          <a:xfrm>
            <a:off x="10604283" y="211840"/>
            <a:ext cx="4927162" cy="3359859"/>
          </a:xfrm>
          <a:prstGeom prst="rect">
            <a:avLst/>
          </a:prstGeom>
        </p:spPr>
        <p:txBody>
          <a:bodyPr vert="horz" lIns="91440" tIns="45720" rIns="91440" bIns="45720" rtlCol="0" anchor="t">
            <a:noAutofit/>
          </a:bodyPr>
          <a:lstStyle>
            <a:lvl1pPr algn="l"/>
          </a:lstStyle>
          <a:p>
            <a:pPr algn="ctr" defTabSz="914400">
              <a:lnSpc>
                <a:spcPct val="90000"/>
              </a:lnSpc>
              <a:spcBef>
                <a:spcPct val="0"/>
              </a:spcBef>
            </a:pPr>
            <a:r>
              <a:rPr lang="en-US" sz="8000" b="1" kern="1200" dirty="0">
                <a:solidFill>
                  <a:srgbClr val="C00000"/>
                </a:solidFill>
                <a:latin typeface="+mj-lt"/>
                <a:ea typeface="+mj-ea"/>
                <a:cs typeface="+mj-cs"/>
              </a:rPr>
              <a:t>Modeling </a:t>
            </a:r>
            <a:br>
              <a:rPr lang="en-US" sz="8000" b="1" kern="1200" dirty="0">
                <a:solidFill>
                  <a:srgbClr val="C00000"/>
                </a:solidFill>
                <a:latin typeface="+mj-lt"/>
                <a:ea typeface="+mj-ea"/>
                <a:cs typeface="+mj-cs"/>
              </a:rPr>
            </a:br>
            <a:r>
              <a:rPr lang="en-US" sz="8000" b="1" kern="1200" dirty="0">
                <a:solidFill>
                  <a:srgbClr val="C00000"/>
                </a:solidFill>
                <a:latin typeface="+mj-lt"/>
                <a:ea typeface="+mj-ea"/>
                <a:cs typeface="+mj-cs"/>
              </a:rPr>
              <a:t>and </a:t>
            </a:r>
            <a:br>
              <a:rPr lang="en-US" sz="8000" b="1" kern="1200" dirty="0">
                <a:solidFill>
                  <a:srgbClr val="C00000"/>
                </a:solidFill>
                <a:latin typeface="+mj-lt"/>
                <a:ea typeface="+mj-ea"/>
                <a:cs typeface="+mj-cs"/>
              </a:rPr>
            </a:br>
            <a:r>
              <a:rPr lang="en-US" sz="8000" b="1" kern="1200" dirty="0">
                <a:solidFill>
                  <a:srgbClr val="C00000"/>
                </a:solidFill>
                <a:latin typeface="+mj-lt"/>
                <a:ea typeface="+mj-ea"/>
                <a:cs typeface="+mj-cs"/>
              </a:rPr>
              <a:t>Training</a:t>
            </a:r>
          </a:p>
        </p:txBody>
      </p:sp>
      <p:sp>
        <p:nvSpPr>
          <p:cNvPr id="227" name="Shape 227"/>
          <p:cNvSpPr>
            <a:spLocks noGrp="1"/>
          </p:cNvSpPr>
          <p:nvPr>
            <p:ph type="body" idx="1"/>
          </p:nvPr>
        </p:nvSpPr>
        <p:spPr>
          <a:xfrm>
            <a:off x="9441355" y="4254872"/>
            <a:ext cx="7727293" cy="5027395"/>
          </a:xfrm>
          <a:prstGeom prst="rect">
            <a:avLst/>
          </a:prstGeom>
        </p:spPr>
        <p:txBody>
          <a:bodyPr vert="horz" lIns="91440" tIns="45720" rIns="91440" bIns="45720" rtlCol="0" anchor="t">
            <a:noAutofit/>
          </a:bodyPr>
          <a:lstStyle/>
          <a:p>
            <a:pPr marL="1219261" indent="-228600" defTabSz="914400">
              <a:lnSpc>
                <a:spcPct val="90000"/>
              </a:lnSpc>
              <a:spcBef>
                <a:spcPts val="0"/>
              </a:spcBef>
              <a:spcAft>
                <a:spcPts val="2400"/>
              </a:spcAft>
              <a:buSzPct val="100000"/>
              <a:buFont typeface="Arial" panose="020B0604020202020204" pitchFamily="34" charset="0"/>
              <a:buChar char="•"/>
              <a:defRPr sz="1200">
                <a:uFill>
                  <a:solidFill>
                    <a:srgbClr val="000000"/>
                  </a:solidFill>
                </a:uFill>
                <a:latin typeface="Century Gothic"/>
                <a:ea typeface="Century Gothic"/>
                <a:cs typeface="Century Gothic"/>
                <a:sym typeface="Century Gothic"/>
              </a:defRPr>
            </a:pPr>
            <a:r>
              <a:rPr lang="en-US" sz="3200" kern="1200" dirty="0"/>
              <a:t>Focus on the Person </a:t>
            </a:r>
          </a:p>
          <a:p>
            <a:pPr marL="1219261" indent="-228600" defTabSz="914400">
              <a:lnSpc>
                <a:spcPct val="90000"/>
              </a:lnSpc>
              <a:spcBef>
                <a:spcPts val="0"/>
              </a:spcBef>
              <a:spcAft>
                <a:spcPts val="2400"/>
              </a:spcAft>
              <a:buSzPct val="100000"/>
              <a:buFont typeface="Arial" panose="020B0604020202020204" pitchFamily="34" charset="0"/>
              <a:buChar char="•"/>
              <a:defRPr sz="1200">
                <a:uFill>
                  <a:solidFill>
                    <a:srgbClr val="000000"/>
                  </a:solidFill>
                </a:uFill>
                <a:latin typeface="Century Gothic"/>
                <a:ea typeface="Century Gothic"/>
                <a:cs typeface="Century Gothic"/>
                <a:sym typeface="Century Gothic"/>
              </a:defRPr>
            </a:pPr>
            <a:r>
              <a:rPr lang="en-US" sz="3200" kern="1200" dirty="0"/>
              <a:t>Inclusion</a:t>
            </a:r>
          </a:p>
          <a:p>
            <a:pPr marL="1219261" indent="-228600" defTabSz="914400">
              <a:lnSpc>
                <a:spcPct val="90000"/>
              </a:lnSpc>
              <a:spcBef>
                <a:spcPts val="0"/>
              </a:spcBef>
              <a:spcAft>
                <a:spcPts val="2400"/>
              </a:spcAft>
              <a:buSzPct val="100000"/>
              <a:buFont typeface="Arial" panose="020B0604020202020204" pitchFamily="34" charset="0"/>
              <a:buChar char="•"/>
              <a:defRPr sz="1200">
                <a:uFill>
                  <a:solidFill>
                    <a:srgbClr val="000000"/>
                  </a:solidFill>
                </a:uFill>
                <a:latin typeface="Century Gothic"/>
                <a:ea typeface="Century Gothic"/>
                <a:cs typeface="Century Gothic"/>
                <a:sym typeface="Century Gothic"/>
              </a:defRPr>
            </a:pPr>
            <a:r>
              <a:rPr lang="en-US" sz="3200" kern="1200" dirty="0"/>
              <a:t>Focus on Strengths</a:t>
            </a:r>
          </a:p>
          <a:p>
            <a:pPr marL="1219261" indent="-228600" defTabSz="914400">
              <a:lnSpc>
                <a:spcPct val="90000"/>
              </a:lnSpc>
              <a:spcBef>
                <a:spcPts val="0"/>
              </a:spcBef>
              <a:spcAft>
                <a:spcPts val="2400"/>
              </a:spcAft>
              <a:buSzPct val="100000"/>
              <a:buFont typeface="Arial" panose="020B0604020202020204" pitchFamily="34" charset="0"/>
              <a:buChar char="•"/>
              <a:defRPr sz="1200">
                <a:uFill>
                  <a:solidFill>
                    <a:srgbClr val="000000"/>
                  </a:solidFill>
                </a:uFill>
                <a:latin typeface="Century Gothic"/>
                <a:ea typeface="Century Gothic"/>
                <a:cs typeface="Century Gothic"/>
                <a:sym typeface="Century Gothic"/>
              </a:defRPr>
            </a:pPr>
            <a:r>
              <a:rPr lang="en-US" sz="3200" kern="1200" dirty="0"/>
              <a:t>Direct Communication </a:t>
            </a:r>
          </a:p>
          <a:p>
            <a:pPr marL="1219261" indent="-228600" defTabSz="914400">
              <a:lnSpc>
                <a:spcPct val="90000"/>
              </a:lnSpc>
              <a:spcBef>
                <a:spcPts val="0"/>
              </a:spcBef>
              <a:spcAft>
                <a:spcPts val="2400"/>
              </a:spcAft>
              <a:buSzPct val="100000"/>
              <a:buFont typeface="Arial" panose="020B0604020202020204" pitchFamily="34" charset="0"/>
              <a:buChar char="•"/>
              <a:defRPr sz="1200">
                <a:uFill>
                  <a:solidFill>
                    <a:srgbClr val="000000"/>
                  </a:solidFill>
                </a:uFill>
                <a:latin typeface="Century Gothic"/>
                <a:ea typeface="Century Gothic"/>
                <a:cs typeface="Century Gothic"/>
                <a:sym typeface="Century Gothic"/>
              </a:defRPr>
            </a:pPr>
            <a:r>
              <a:rPr lang="en-US" sz="3200" kern="1200" dirty="0"/>
              <a:t>Don’t Make Assumptions </a:t>
            </a:r>
          </a:p>
          <a:p>
            <a:pPr marL="1219261" indent="-228600" defTabSz="914400">
              <a:lnSpc>
                <a:spcPct val="90000"/>
              </a:lnSpc>
              <a:spcBef>
                <a:spcPts val="0"/>
              </a:spcBef>
              <a:spcAft>
                <a:spcPts val="2400"/>
              </a:spcAft>
              <a:buSzPct val="100000"/>
              <a:buFont typeface="Arial" panose="020B0604020202020204" pitchFamily="34" charset="0"/>
              <a:buChar char="•"/>
              <a:defRPr sz="1200">
                <a:uFill>
                  <a:solidFill>
                    <a:srgbClr val="000000"/>
                  </a:solidFill>
                </a:uFill>
                <a:latin typeface="Century Gothic"/>
                <a:ea typeface="Century Gothic"/>
                <a:cs typeface="Century Gothic"/>
                <a:sym typeface="Century Gothic"/>
              </a:defRPr>
            </a:pPr>
            <a:r>
              <a:rPr lang="en-US" sz="3200" kern="1200" dirty="0"/>
              <a:t>Accept Differences </a:t>
            </a:r>
          </a:p>
          <a:p>
            <a:pPr marL="1219261" indent="-228600" defTabSz="914400">
              <a:lnSpc>
                <a:spcPct val="90000"/>
              </a:lnSpc>
              <a:spcBef>
                <a:spcPts val="0"/>
              </a:spcBef>
              <a:spcAft>
                <a:spcPts val="2400"/>
              </a:spcAft>
              <a:buSzPct val="100000"/>
              <a:buFont typeface="Arial" panose="020B0604020202020204" pitchFamily="34" charset="0"/>
              <a:buChar char="•"/>
              <a:defRPr sz="1200">
                <a:uFill>
                  <a:solidFill>
                    <a:srgbClr val="000000"/>
                  </a:solidFill>
                </a:uFill>
                <a:latin typeface="Century Gothic"/>
                <a:ea typeface="Century Gothic"/>
                <a:cs typeface="Century Gothic"/>
                <a:sym typeface="Century Gothic"/>
              </a:defRPr>
            </a:pPr>
            <a:r>
              <a:rPr lang="en-US" sz="3200" kern="1200" dirty="0"/>
              <a:t>Nurture a Healthy Environment</a:t>
            </a:r>
          </a:p>
        </p:txBody>
      </p:sp>
      <p:cxnSp>
        <p:nvCxnSpPr>
          <p:cNvPr id="6" name="Straight Connector 5">
            <a:extLst>
              <a:ext uri="{FF2B5EF4-FFF2-40B4-BE49-F238E27FC236}">
                <a16:creationId xmlns:a16="http://schemas.microsoft.com/office/drawing/2014/main" id="{A4712C1A-296D-4E85-857F-B5591A098C40}"/>
              </a:ext>
            </a:extLst>
          </p:cNvPr>
          <p:cNvCxnSpPr>
            <a:cxnSpLocks/>
          </p:cNvCxnSpPr>
          <p:nvPr/>
        </p:nvCxnSpPr>
        <p:spPr>
          <a:xfrm>
            <a:off x="10372289" y="3783538"/>
            <a:ext cx="5391150" cy="0"/>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B1A1F6-6C46-44B6-82F3-2F44194354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961" b="31529"/>
          <a:stretch/>
        </p:blipFill>
        <p:spPr>
          <a:xfrm>
            <a:off x="0" y="0"/>
            <a:ext cx="17340263" cy="5954540"/>
          </a:xfrm>
          <a:prstGeom prst="rect">
            <a:avLst/>
          </a:prstGeom>
        </p:spPr>
      </p:pic>
      <p:pic>
        <p:nvPicPr>
          <p:cNvPr id="109" name="Picture 108">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7340262" cy="9753600"/>
          </a:xfrm>
          <a:prstGeom prst="rect">
            <a:avLst/>
          </a:prstGeom>
        </p:spPr>
      </p:pic>
      <p:sp>
        <p:nvSpPr>
          <p:cNvPr id="111" name="Oval 110">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71198" y="6241142"/>
            <a:ext cx="1172073" cy="999802"/>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Shape 231"/>
          <p:cNvSpPr>
            <a:spLocks noGrp="1"/>
          </p:cNvSpPr>
          <p:nvPr>
            <p:ph type="title"/>
          </p:nvPr>
        </p:nvSpPr>
        <p:spPr>
          <a:xfrm>
            <a:off x="152130" y="6605891"/>
            <a:ext cx="17340262" cy="2147458"/>
          </a:xfrm>
          <a:prstGeom prst="rect">
            <a:avLst/>
          </a:prstGeom>
        </p:spPr>
        <p:txBody>
          <a:bodyPr vert="horz" lIns="91440" tIns="45720" rIns="91440" bIns="45720" rtlCol="0" anchor="ctr">
            <a:normAutofit/>
          </a:bodyPr>
          <a:lstStyle>
            <a:lvl1pPr algn="l"/>
          </a:lstStyle>
          <a:p>
            <a:pPr defTabSz="914400">
              <a:lnSpc>
                <a:spcPct val="90000"/>
              </a:lnSpc>
              <a:spcBef>
                <a:spcPct val="0"/>
              </a:spcBef>
            </a:pPr>
            <a:r>
              <a:rPr lang="en-US" sz="4800" kern="1200" dirty="0">
                <a:latin typeface="+mj-lt"/>
                <a:ea typeface="+mj-ea"/>
                <a:cs typeface="+mj-cs"/>
              </a:rPr>
              <a:t>How Can I Support Families with Children Who Have Disabilities?</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hild looking at the camera&#10;&#10;Description generated with high confidence">
            <a:extLst>
              <a:ext uri="{FF2B5EF4-FFF2-40B4-BE49-F238E27FC236}">
                <a16:creationId xmlns:a16="http://schemas.microsoft.com/office/drawing/2014/main" id="{0CC4353E-3369-4191-8D5E-61BC8DCA7EA8}"/>
              </a:ext>
            </a:extLst>
          </p:cNvPr>
          <p:cNvPicPr>
            <a:picLocks noChangeAspect="1"/>
          </p:cNvPicPr>
          <p:nvPr/>
        </p:nvPicPr>
        <p:blipFill rotWithShape="1">
          <a:blip r:embed="rId3">
            <a:extLst>
              <a:ext uri="{28A0092B-C50C-407E-A947-70E740481C1C}">
                <a14:useLocalDpi xmlns:a14="http://schemas.microsoft.com/office/drawing/2010/main" val="0"/>
              </a:ext>
            </a:extLst>
          </a:blip>
          <a:srcRect t="2984" r="1" b="12749"/>
          <a:stretch/>
        </p:blipFill>
        <p:spPr>
          <a:xfrm>
            <a:off x="1" y="10"/>
            <a:ext cx="17340262" cy="97535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1419626"/>
            <a:ext cx="8558016" cy="8333974"/>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1B63F393-CB33-40B5-8464-2855D9F4188F}"/>
              </a:ext>
            </a:extLst>
          </p:cNvPr>
          <p:cNvSpPr>
            <a:spLocks noGrp="1"/>
          </p:cNvSpPr>
          <p:nvPr>
            <p:ph type="title"/>
          </p:nvPr>
        </p:nvSpPr>
        <p:spPr>
          <a:xfrm>
            <a:off x="1247838" y="2836459"/>
            <a:ext cx="6062337" cy="1909694"/>
          </a:xfrm>
        </p:spPr>
        <p:txBody>
          <a:bodyPr vert="horz" lIns="91440" tIns="45720" rIns="91440" bIns="45720" rtlCol="0" anchor="ctr">
            <a:normAutofit/>
          </a:bodyPr>
          <a:lstStyle/>
          <a:p>
            <a:pPr defTabSz="914400">
              <a:lnSpc>
                <a:spcPct val="90000"/>
              </a:lnSpc>
              <a:spcBef>
                <a:spcPct val="0"/>
              </a:spcBef>
            </a:pPr>
            <a:r>
              <a:rPr lang="en-US" sz="5100" kern="1200" dirty="0">
                <a:solidFill>
                  <a:schemeClr val="tx1"/>
                </a:solidFill>
                <a:latin typeface="+mj-lt"/>
                <a:ea typeface="+mj-ea"/>
                <a:cs typeface="+mj-cs"/>
              </a:rPr>
              <a:t>Teaching for Eternity!</a:t>
            </a:r>
          </a:p>
        </p:txBody>
      </p:sp>
      <p:cxnSp>
        <p:nvCxnSpPr>
          <p:cNvPr id="15"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52794" y="4746153"/>
            <a:ext cx="133041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7B67E86F-7B76-4555-BFAB-8E4B1558F9A8}"/>
              </a:ext>
            </a:extLst>
          </p:cNvPr>
          <p:cNvSpPr>
            <a:spLocks noGrp="1"/>
          </p:cNvSpPr>
          <p:nvPr>
            <p:ph type="body" idx="1"/>
          </p:nvPr>
        </p:nvSpPr>
        <p:spPr>
          <a:xfrm>
            <a:off x="516349" y="5127100"/>
            <a:ext cx="7525317" cy="4893038"/>
          </a:xfrm>
        </p:spPr>
        <p:txBody>
          <a:bodyPr vert="horz" lIns="91440" tIns="45720" rIns="91440" bIns="45720" rtlCol="0" anchor="t">
            <a:normAutofit/>
          </a:bodyPr>
          <a:lstStyle/>
          <a:p>
            <a:pPr marL="364096" indent="0" defTabSz="914400">
              <a:lnSpc>
                <a:spcPct val="90000"/>
              </a:lnSpc>
              <a:spcBef>
                <a:spcPts val="2400"/>
              </a:spcBef>
              <a:buNone/>
            </a:pPr>
            <a:r>
              <a:rPr lang="en-US" sz="2800" dirty="0"/>
              <a:t>The Bible clearly communicates that children are the heart of God and He made each    and every child to be perfect in His sight. </a:t>
            </a:r>
          </a:p>
          <a:p>
            <a:pPr marL="364096" indent="0" defTabSz="914400">
              <a:lnSpc>
                <a:spcPct val="90000"/>
              </a:lnSpc>
              <a:spcBef>
                <a:spcPts val="2400"/>
              </a:spcBef>
              <a:buNone/>
            </a:pPr>
            <a:endParaRPr lang="en-US" sz="2800" b="1" i="1" kern="1200" dirty="0">
              <a:solidFill>
                <a:schemeClr val="tx1"/>
              </a:solidFill>
            </a:endParaRPr>
          </a:p>
          <a:p>
            <a:pPr marL="364096" indent="0" defTabSz="914400">
              <a:lnSpc>
                <a:spcPct val="90000"/>
              </a:lnSpc>
              <a:spcBef>
                <a:spcPts val="2400"/>
              </a:spcBef>
              <a:buNone/>
            </a:pPr>
            <a:r>
              <a:rPr lang="en-US" sz="2800" b="1" i="1" kern="1200" dirty="0">
                <a:solidFill>
                  <a:schemeClr val="tx1"/>
                </a:solidFill>
              </a:rPr>
              <a:t>Psalm 139:13-14 says, “For you created my inmost being; you knit me together in my mother’s womb. I praise you because I am fearfully and wonderfully made; your works are wonderful, I know that full well.” (NIV)</a:t>
            </a:r>
          </a:p>
        </p:txBody>
      </p:sp>
    </p:spTree>
    <p:extLst>
      <p:ext uri="{BB962C8B-B14F-4D97-AF65-F5344CB8AC3E}">
        <p14:creationId xmlns:p14="http://schemas.microsoft.com/office/powerpoint/2010/main" val="4155836277"/>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1065</TotalTime>
  <Words>2323</Words>
  <Application>Microsoft Office PowerPoint</Application>
  <PresentationFormat>Custom</PresentationFormat>
  <Paragraphs>239</Paragraphs>
  <Slides>27</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Arial Nova Light</vt:lpstr>
      <vt:lpstr>Calibri</vt:lpstr>
      <vt:lpstr>Helvetica</vt:lpstr>
      <vt:lpstr>Helvetica Light</vt:lpstr>
      <vt:lpstr>Helvetica Neue</vt:lpstr>
      <vt:lpstr>White</vt:lpstr>
      <vt:lpstr>What do you See?</vt:lpstr>
      <vt:lpstr>PowerPoint Presentation</vt:lpstr>
      <vt:lpstr>Including Children with Disabilities</vt:lpstr>
      <vt:lpstr>“Now may the God of peace…equip you with everything good for doing His            will and may He work in us.”  Hebrews 13: 20-21    The fact is that God does not call the qualified… He qualifies the called!  </vt:lpstr>
      <vt:lpstr>People-First Language</vt:lpstr>
      <vt:lpstr>Intellectual  Disabilities</vt:lpstr>
      <vt:lpstr>PowerPoint Presentation</vt:lpstr>
      <vt:lpstr>PowerPoint Presentation</vt:lpstr>
      <vt:lpstr>Common Limitations for Individuals with Intellectual Disabilities</vt:lpstr>
      <vt:lpstr>PowerPoint Presentation</vt:lpstr>
      <vt:lpstr>Developmental delays can be a physical or mental impairment or both </vt:lpstr>
      <vt:lpstr>PowerPoint Presentation</vt:lpstr>
      <vt:lpstr>Looking Closer at Autism </vt:lpstr>
      <vt:lpstr>How Can I Support Children with Disabilities?</vt:lpstr>
      <vt:lpstr>Preparing Your Lesson What to Do When Modifications Are Needed</vt:lpstr>
      <vt:lpstr>PowerPoint Presentation</vt:lpstr>
      <vt:lpstr>Preparing Your Lesson  How to Create a Multisensory Learning Environment</vt:lpstr>
      <vt:lpstr>PowerPoint Presentation</vt:lpstr>
      <vt:lpstr>PowerPoint Presentation</vt:lpstr>
      <vt:lpstr>Communication Techniques</vt:lpstr>
      <vt:lpstr>PowerPoint Presentation</vt:lpstr>
      <vt:lpstr>PowerPoint Presentation</vt:lpstr>
      <vt:lpstr>Managing Behaviors</vt:lpstr>
      <vt:lpstr>Managing Behaviors</vt:lpstr>
      <vt:lpstr>Modeling  and  Training</vt:lpstr>
      <vt:lpstr>How Can I Support Families with Children Who Have Disabilities?</vt:lpstr>
      <vt:lpstr>Teaching for Eternity!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Whalen, Jen</dc:creator>
  <cp:lastModifiedBy>Linda Schreck</cp:lastModifiedBy>
  <cp:revision>57</cp:revision>
  <cp:lastPrinted>2025-05-02T21:46:19Z</cp:lastPrinted>
  <dcterms:created xsi:type="dcterms:W3CDTF">2019-02-14T20:53:51Z</dcterms:created>
  <dcterms:modified xsi:type="dcterms:W3CDTF">2025-05-03T01:10:09Z</dcterms:modified>
</cp:coreProperties>
</file>