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0" r:id="rId2"/>
    <p:sldId id="273" r:id="rId3"/>
    <p:sldId id="274" r:id="rId4"/>
    <p:sldId id="275" r:id="rId5"/>
    <p:sldId id="276" r:id="rId6"/>
    <p:sldId id="277" r:id="rId7"/>
    <p:sldId id="282" r:id="rId8"/>
    <p:sldId id="258" r:id="rId9"/>
    <p:sldId id="259" r:id="rId10"/>
    <p:sldId id="287" r:id="rId11"/>
    <p:sldId id="261" r:id="rId12"/>
    <p:sldId id="260" r:id="rId13"/>
    <p:sldId id="263" r:id="rId14"/>
    <p:sldId id="262" r:id="rId15"/>
    <p:sldId id="264" r:id="rId16"/>
    <p:sldId id="265" r:id="rId17"/>
    <p:sldId id="286" r:id="rId18"/>
    <p:sldId id="288" r:id="rId19"/>
    <p:sldId id="267" r:id="rId20"/>
    <p:sldId id="266" r:id="rId21"/>
    <p:sldId id="271" r:id="rId22"/>
    <p:sldId id="270" r:id="rId23"/>
    <p:sldId id="284" r:id="rId24"/>
    <p:sldId id="289" r:id="rId25"/>
    <p:sldId id="257" r:id="rId26"/>
    <p:sldId id="285" r:id="rId27"/>
    <p:sldId id="2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/>
    <p:restoredTop sz="86490"/>
  </p:normalViewPr>
  <p:slideViewPr>
    <p:cSldViewPr snapToGrid="0">
      <p:cViewPr varScale="1">
        <p:scale>
          <a:sx n="83" d="100"/>
          <a:sy n="83" d="100"/>
        </p:scale>
        <p:origin x="616" y="488"/>
      </p:cViewPr>
      <p:guideLst/>
    </p:cSldViewPr>
  </p:slideViewPr>
  <p:outlineViewPr>
    <p:cViewPr>
      <p:scale>
        <a:sx n="33" d="100"/>
        <a:sy n="33" d="100"/>
      </p:scale>
      <p:origin x="0" y="-16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A3A131-BFE2-6A95-4BF0-EF4CCD5009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7D0F2F-0B8F-E83A-676B-5311B266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3CEFA-D978-D641-9CD5-B9CB8BF24CA9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BC4D3-6DD2-5655-BE20-A49DC4B29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536F8-EF83-E701-3240-E1E570D1CD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8FFB5-E820-A541-96EB-5DA1F1414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58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0EDF8-5B74-9345-B9BF-F788DAE24963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3E3B0-69B0-AF49-B610-EA61554A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5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058D-7485-C3BB-C531-75D6FAE05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FB5AA-AF74-08A1-CA29-4FF982D50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269E9-C805-B9A8-676C-313ED647A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ACF9F-5045-8721-8FEF-D8D84DA74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26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E24CA-F21F-9DA3-0553-15CCFFEDB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ED5D72-74BE-DF96-6BA5-B58259687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A39D96-E540-A41A-65D8-C3C4CB480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BABF8F-2814-6939-EFF4-437C5EF38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9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1382-ACB9-CA9A-5FE2-D0425A171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D9B33-7E0E-FF74-7CA6-3A24B77BE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D36A34-6AEA-274A-0945-413D386DC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BBBA-6277-4078-806C-AB943DEAC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46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98083-2489-C9C9-77FD-F8BA93B95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F10E03-728D-8E2D-ACF7-E8AEE611A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F2DE6-693D-8EF2-3023-9AAD704BD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28446-777D-33C9-60A3-4D99CAB5F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29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2AD86-59AB-ED32-56BF-48D8971DB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DFBE4-5EC8-C2EC-9ACD-7123A35E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F1E92F-BC5F-499E-4FFC-64D06B783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F2A33-A1A8-A4E6-757D-12532ADB3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29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39B6-2C13-B778-AF85-3E8E86CF0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4E109-DBF1-45C3-E309-7B828609A2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9C999-B423-BD0C-EB5B-7F7AF585E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D1869-C709-63C5-6CF3-FD79A86D1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17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77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7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58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90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65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75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73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46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04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52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0258-552C-5401-0812-4AB532F6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082F86-91A7-21F6-C43D-EF36C5DCB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8C737-EA65-F447-5540-1A35389A2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F079F-E0E9-9FEC-1626-E7E5AE392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3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457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14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675D-C74D-E4B3-30BF-C64C61409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94FA9-8B39-CB80-648A-B2755F05E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26B04-7D62-A9F7-1EF7-E1705A78B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F6002-1892-C96C-5FEC-DB080D41E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32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41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42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262B-B9A3-D57F-9432-FB7723E92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A51A7D-B7F7-0D18-5808-B33516BEE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AF2B6-36E0-ACBF-005F-F3CD18C52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E8D59-B055-9023-2704-5325FD9D6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69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721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869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3E3B0-69B0-AF49-B610-EA61554AF63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2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0640-9EBD-6576-DFE8-96947E29E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6EB05-788F-911D-4961-FCF03409B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EBA3-A781-E462-5945-E03D1920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70F23-EC8F-0594-9DC3-F18521F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0ECCB-F82B-C003-DCED-77F66A201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2862-DDAE-EA77-A2AB-637A1249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6F3F0-380C-86D5-431B-2BC98D56E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6FE4E-A288-B8F2-7DA0-1BED80A9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ED428-30E4-81C7-7E83-8518B7AF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E76C7-1E44-3BAD-7893-1981E7E13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0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C1C13-DDFD-CF28-8384-0170D2B0E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7ADF6-B7D0-4131-F23C-06E346BBE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372FF-48F1-DFD5-ACAC-72F06B07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A49A4-C60B-21C0-3EF9-890A86FF7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3FEEC-E366-58FA-E051-520A98220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9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A097-D9A8-FBB3-E99C-34AC4133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70D5-3B52-71CA-6282-B443D6082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95285-D0EB-734E-ADC7-C1171EA76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AD5F5-FADF-E345-22AD-74494B1D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0E32F-1BC2-66BD-CAB4-72B02538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C0DA0-8A50-534E-2219-10AEDEF7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2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DC662-1345-D90D-438C-7D58542B6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44F63-3A40-950F-CDF0-FE722CE5A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0EE8D-BBD7-3597-1057-D919FA07F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83EF2-B423-4256-D54B-4E856338AF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85B80E-F044-9DE9-FE64-69A8B73430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207A3-A4E4-2379-4600-5EAEF0243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142B03-5DCD-D840-7DB7-F864AB65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4509D-CA4C-ECDD-4E81-C13E2CE14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56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010AC-7EDB-409D-B0CF-D3E592573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4BF3F5-CCE7-018C-5B2E-879FEAD8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D83337-CA33-B81F-847F-8FFB70A0C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BB422-A796-6E8C-FE94-0D40B27C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4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307F1-844F-DA5F-4BA1-D9CDF7D6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392A1-2D9C-D086-5C5E-886B81AC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71E38-ADB1-D776-E1C8-48534B8B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5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195F-03DA-BF09-BE76-080A12DF5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D7358-EB3E-2973-93A0-A1482F2A8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5BB16-080E-BB2D-F3FF-990C32E4F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915E4-014A-4165-BD72-2ED47AD65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35780-59B8-6A26-EFE8-B83A5E27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C6338-0B78-0562-15B6-ACB7814F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9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CDAC2-F4A8-C775-066C-630153F0D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AC24F-98E6-AE57-9370-300DB4F01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1A779-CCE8-CAA6-81FE-85ED5A377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A4D83-C213-B84A-8476-F76862D6C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42949-4724-18DE-961B-56CACB89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C70AA-051F-4D0A-0AB2-C5436B2B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2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A8D7E-82C1-D9B7-152A-0A88428D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8A5DA-412C-B0C1-4B27-2574DB338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3338E-0B04-DACB-B801-F80C6D30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B3249-18DB-8CE3-3E12-7AA68BE1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35B91-A976-7DF1-C79F-E5FE372A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7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A65464-E30C-5A6F-17B2-20CA6412C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EE168-5E0C-32B4-A6B0-06711084F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00BF7-9890-A8BF-6D9F-19827AC48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187EE-1B10-5C03-2E54-77636F04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9C881-520B-63AE-263A-382A18AA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3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267D6C-5DFE-FA4E-290E-75118A13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0FD4A-E122-1A82-4648-695B0A56A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CF353-20A5-68F5-DEE2-6DAEBDBFDF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54CAFF-ADE5-B84F-BF24-BF94672E25BD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BE74-A22E-6754-E15A-B746E2133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FDFFD-AB19-AD38-B1A5-24489B87C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40F13B-644D-3746-A8E7-CB814B48A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6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microsoft.com/office/2007/relationships/hdphoto" Target="../media/hdphoto8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8.wdp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0.wdp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3.wdp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1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5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microsoft.com/office/2007/relationships/hdphoto" Target="../media/hdphoto1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7.wdp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8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9B7C3-F326-E01A-9E47-1BE42D019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EF486A-71A5-53F3-71B4-731121B7F19B}"/>
              </a:ext>
            </a:extLst>
          </p:cNvPr>
          <p:cNvSpPr/>
          <p:nvPr/>
        </p:nvSpPr>
        <p:spPr>
          <a:xfrm flipH="1">
            <a:off x="0" y="-22545"/>
            <a:ext cx="6090712" cy="6861879"/>
          </a:xfrm>
          <a:prstGeom prst="rect">
            <a:avLst/>
          </a:prstGeom>
          <a:solidFill>
            <a:srgbClr val="152C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30C291-772D-5085-6F6B-0E931506C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649" y="276045"/>
            <a:ext cx="5141555" cy="5840535"/>
          </a:xfrm>
        </p:spPr>
        <p:txBody>
          <a:bodyPr anchor="ctr">
            <a:normAutofit/>
          </a:bodyPr>
          <a:lstStyle/>
          <a:p>
            <a:pPr algn="l"/>
            <a:r>
              <a:rPr lang="en-US" sz="7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PRINCIPLES FOR THE LEADER’S MARRIAGE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9C9316-C923-A3E5-2321-A14E4CA60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65749" y="5284343"/>
            <a:ext cx="5323033" cy="775494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Industry Inc Stencil" pitchFamily="2" charset="0"/>
              </a:rPr>
              <a:t>MEN’S PERSPECTIVE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C4A623-2D98-5D60-6BF7-030BA86E9423}"/>
              </a:ext>
            </a:extLst>
          </p:cNvPr>
          <p:cNvSpPr/>
          <p:nvPr/>
        </p:nvSpPr>
        <p:spPr>
          <a:xfrm>
            <a:off x="6101289" y="4916"/>
            <a:ext cx="60927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AE1BDB53-C184-D710-4EB2-A2D3DE9F4CB7}"/>
              </a:ext>
            </a:extLst>
          </p:cNvPr>
          <p:cNvSpPr txBox="1">
            <a:spLocks/>
          </p:cNvSpPr>
          <p:nvPr/>
        </p:nvSpPr>
        <p:spPr>
          <a:xfrm>
            <a:off x="7131004" y="-38750"/>
            <a:ext cx="4922622" cy="6894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52C3B"/>
                </a:solidFill>
                <a:latin typeface="Century Gothic" panose="020B0502020202020204" pitchFamily="34" charset="0"/>
              </a:rPr>
              <a:t>A MAN’S</a:t>
            </a:r>
          </a:p>
          <a:p>
            <a:pPr algn="l"/>
            <a:endParaRPr lang="en-US" sz="2000" b="1" dirty="0">
              <a:solidFill>
                <a:srgbClr val="152C3B"/>
              </a:solidFill>
              <a:latin typeface="Century Gothic" panose="020B0502020202020204" pitchFamily="34" charset="0"/>
            </a:endParaRPr>
          </a:p>
          <a:p>
            <a:pPr algn="l"/>
            <a:endParaRPr lang="en-US" sz="7200" b="1" dirty="0">
              <a:solidFill>
                <a:srgbClr val="152C3B"/>
              </a:solidFill>
              <a:latin typeface="Century Gothic" panose="020B0502020202020204" pitchFamily="34" charset="0"/>
            </a:endParaRPr>
          </a:p>
          <a:p>
            <a:pPr algn="l"/>
            <a:endParaRPr lang="en-US" sz="7200" b="1" dirty="0">
              <a:solidFill>
                <a:srgbClr val="152C3B"/>
              </a:solidFill>
              <a:latin typeface="Century Gothic" panose="020B0502020202020204" pitchFamily="34" charset="0"/>
            </a:endParaRPr>
          </a:p>
          <a:p>
            <a:pPr algn="l"/>
            <a:endParaRPr lang="en-US" sz="7200" b="1" dirty="0">
              <a:solidFill>
                <a:srgbClr val="152C3B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7200" b="1" dirty="0">
                <a:solidFill>
                  <a:srgbClr val="152C3B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>
                <a:solidFill>
                  <a:srgbClr val="152C3B"/>
                </a:solidFill>
                <a:latin typeface="Century Gothic" panose="020B0502020202020204" pitchFamily="34" charset="0"/>
              </a:rPr>
              <a:t>PERSPECTIVE</a:t>
            </a:r>
            <a:endParaRPr lang="en-US" sz="7200" b="1" dirty="0">
              <a:solidFill>
                <a:srgbClr val="152C3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icture 1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CBDA41CB-653C-9EF7-62A4-24E542523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7922057" y="1135394"/>
            <a:ext cx="2998717" cy="443251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042A281-FE99-7AE5-BCC1-A0A2CCBA8F84}"/>
              </a:ext>
            </a:extLst>
          </p:cNvPr>
          <p:cNvSpPr/>
          <p:nvPr/>
        </p:nvSpPr>
        <p:spPr>
          <a:xfrm flipH="1">
            <a:off x="6280638" y="0"/>
            <a:ext cx="176272" cy="6861879"/>
          </a:xfrm>
          <a:prstGeom prst="rect">
            <a:avLst/>
          </a:prstGeom>
          <a:solidFill>
            <a:srgbClr val="152C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EB8969E-2A0A-3D54-3036-7259E24D44DC}"/>
              </a:ext>
            </a:extLst>
          </p:cNvPr>
          <p:cNvSpPr/>
          <p:nvPr/>
        </p:nvSpPr>
        <p:spPr>
          <a:xfrm>
            <a:off x="5767919" y="0"/>
            <a:ext cx="175991" cy="6861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A logo with white text&#10;&#10;AI-generated content may be incorrect.">
            <a:extLst>
              <a:ext uri="{FF2B5EF4-FFF2-40B4-BE49-F238E27FC236}">
                <a16:creationId xmlns:a16="http://schemas.microsoft.com/office/drawing/2014/main" id="{394EEE41-9AA9-3F37-A96E-4FF9A24A2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081" y="5284343"/>
            <a:ext cx="1794690" cy="175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25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3EDFA-3B2D-2D85-5EF1-D96B1ADA7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162289-DC38-7F03-5F16-7D783441B999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5FED828F-5F14-9A84-C029-D73D00FBA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1CEB3B-769B-CCE7-E468-271F6F48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BE SURE YOU KNOW THE CONDITION OF YOUR FLOCKS,</a:t>
            </a:r>
            <a:b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    GIVE CAREFUL ATTENTION TO YOUR HERDS;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A9B5F9-8423-6FCA-91C7-AD97EC2CBDEC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27:23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86682AB-187C-3E08-B7CE-189D3A4A6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9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1AD0D-00D5-CD52-1CEA-22511280E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F27B2-B0D5-E1BF-EF73-C4A558EDB987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F900D8B9-BCFB-27CF-D7D5-A1B9D5172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4167F6-8766-33ED-95A9-BEFFC19C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FOR RICHES DO NOT ENDURE FOREVER, </a:t>
            </a:r>
            <a:b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AND A CROWN IS NOT SECURE FOR ALL GENERATIONS.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B19796-C6A1-136C-7BB8-C7C9306D6996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27:24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DCA3C23-F098-CDA1-B8B3-02CE726CD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4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02F28-92CE-A3A1-885F-A9680E104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38078E-81C7-2701-2E9A-6BC23A9F22A7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2CFBE5A1-60A7-1518-5B19-2042592C2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2097F2-53B3-48C0-CD29-0E3497AF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WHEN THE HAY IS REMOVED AND NEW GROWTH APPEARS</a:t>
            </a:r>
            <a:b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    AND THE GRASS FROM THE HILLS IS GATHERED IN,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F562B1-0214-89D1-2D61-65BB87F7EE70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27:25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487F520-0E2D-D6C8-629E-9C1303411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1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AC91-42BF-67EB-B2BC-956E84CE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380458-350A-1E7C-2712-63F4FDFB70CA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D09A331E-E913-5B88-640B-6A1FD1CE0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3A1060-CB0E-1F00-5C86-43EC97335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THE LAMBS WILL PROVIDE YOU WITH CLOTHING, AND THE GOATS WITH THE PRICE OF A FIELD.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B47ED4-1599-110F-B405-C6976F8D7D88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27:26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D67F75F-47EC-281D-F2B1-3796D3939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79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365ED-5601-6C0D-263D-2B8BD3673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D8C85-B7FE-5805-2D33-CA1D106F9458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6FB3D930-5E50-FC50-D0C4-1149BC870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11C07-5E45-BE83-4928-89FE845B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YOU WILL HAVE PLENTY OF GOATS’ MILK TO FEED YOUR FAMILY AND TO NOURISH YOUR FEMALE SERVANTS.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8156C3-F17E-C043-3CED-33D65AEBC6DB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27:27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044E9A5-000E-51C4-8151-7128F1A30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3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DD49-F5CA-1A11-504D-F637CC131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068190-3D6E-F945-2A1F-C6DECA880649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2C3B"/>
          </a:solidFill>
          <a:ln w="57150">
            <a:solidFill>
              <a:srgbClr val="152C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6F0AA-221D-820E-9C21-9A293EE0A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69" y="1250597"/>
            <a:ext cx="10519609" cy="4356805"/>
          </a:xfrm>
        </p:spPr>
        <p:txBody>
          <a:bodyPr>
            <a:normAutofit/>
          </a:bodyPr>
          <a:lstStyle/>
          <a:p>
            <a:pPr algn="ctr"/>
            <a:r>
              <a:rPr lang="en-US" sz="9600" b="1" spc="1500" dirty="0">
                <a:latin typeface="Avenir Black" panose="02000503020000020003" pitchFamily="2" charset="0"/>
              </a:rPr>
              <a:t>A M</a:t>
            </a:r>
            <a:r>
              <a:rPr lang="en-US" sz="9600" b="1" spc="1500" dirty="0">
                <a:solidFill>
                  <a:schemeClr val="bg1"/>
                </a:solidFill>
                <a:latin typeface="Avenir Black" panose="02000503020000020003" pitchFamily="2" charset="0"/>
              </a:rPr>
              <a:t>AN’S</a:t>
            </a:r>
            <a:r>
              <a:rPr lang="en-US" sz="9600" b="1" spc="600" dirty="0">
                <a:latin typeface="Avenir Black" panose="02000503020000020003" pitchFamily="2" charset="0"/>
              </a:rPr>
              <a:t> PERSP</a:t>
            </a:r>
            <a:r>
              <a:rPr lang="en-US" sz="9600" b="1" spc="600" dirty="0">
                <a:solidFill>
                  <a:schemeClr val="bg1"/>
                </a:solidFill>
                <a:latin typeface="Avenir Black" panose="02000503020000020003" pitchFamily="2" charset="0"/>
              </a:rPr>
              <a:t>ECTIVE</a:t>
            </a:r>
            <a:endParaRPr lang="en-US" sz="96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A9CD8E19-385A-EE5F-773B-BA1153D90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5419068" y="173336"/>
            <a:ext cx="1353863" cy="1925525"/>
          </a:xfrm>
          <a:prstGeom prst="rect">
            <a:avLst/>
          </a:prstGeom>
        </p:spPr>
      </p:pic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F1DED44C-BCCB-5113-76B7-FEE316CB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50160" t="15563" r="31567" b="24031"/>
          <a:stretch/>
        </p:blipFill>
        <p:spPr>
          <a:xfrm>
            <a:off x="6087531" y="173336"/>
            <a:ext cx="684952" cy="192552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7D1CCA9-EF12-D690-B47B-B99203F5E22D}"/>
              </a:ext>
            </a:extLst>
          </p:cNvPr>
          <p:cNvGrpSpPr/>
          <p:nvPr/>
        </p:nvGrpSpPr>
        <p:grpSpPr>
          <a:xfrm>
            <a:off x="4381073" y="3934071"/>
            <a:ext cx="3429849" cy="3346662"/>
            <a:chOff x="3810000" y="3826435"/>
            <a:chExt cx="3429849" cy="3346662"/>
          </a:xfrm>
        </p:grpSpPr>
        <p:pic>
          <p:nvPicPr>
            <p:cNvPr id="9" name="Picture 8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71E6DB80-CFB1-2FCC-549D-A42E740FA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0" y="3826435"/>
              <a:ext cx="3429849" cy="3346662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30D6F74D-AE69-0E6A-BDA3-1116B34D4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</a:blip>
            <a:srcRect l="49554"/>
            <a:stretch/>
          </p:blipFill>
          <p:spPr>
            <a:xfrm>
              <a:off x="5504720" y="3826435"/>
              <a:ext cx="1730240" cy="3346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432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20C1-7BD1-8EB6-C58B-8217993E5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8AC-4F1B-B4A2-FE5F-339EB60A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MARRIAGE IS MEASURED IN MILES NOT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YARDS</a:t>
            </a:r>
            <a:r>
              <a:rPr lang="en-US" sz="6000" b="1" dirty="0">
                <a:latin typeface="Avenir Black" panose="02000503020000020003" pitchFamily="2" charset="0"/>
              </a:rPr>
              <a:t>. 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0407B72-C451-C589-51D1-5C911CAEB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EF949AB0-8F72-7B51-9A79-C5C296547A79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AE7B4661-4041-F69A-045C-F1D9EF072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7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5AF4-8203-E6CD-682F-195435011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90FCFE-FA59-AA83-C27B-A7EAC8C3D9DA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DF50B5AF-FD2C-DCC2-7607-268166CF9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6546E7-1C39-A100-8790-F8D2542E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92" y="584644"/>
            <a:ext cx="8641192" cy="4763734"/>
          </a:xfrm>
        </p:spPr>
        <p:txBody>
          <a:bodyPr>
            <a:norm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DO NOT BOAST ABOUT TOMORROW,</a:t>
            </a:r>
            <a:b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FOR YOU DO NOT KNOW WHAT A DAY MAY BRING.</a:t>
            </a:r>
            <a:endParaRPr lang="en-US" sz="6000" b="1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389B5B-3285-A1E3-F3E7-02272638607D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27:1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DDA5C77-D63E-1EDC-D513-6FDACF6C4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5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2509A-28A3-ED62-9891-23E34EF92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BC6A-FBDD-FDBE-4682-21C7A0BDE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ALWAYS WORK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ON</a:t>
            </a:r>
            <a:r>
              <a:rPr lang="en-US" sz="6000" b="1" dirty="0">
                <a:latin typeface="Avenir Black" panose="02000503020000020003" pitchFamily="2" charset="0"/>
              </a:rPr>
              <a:t> &amp;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AT</a:t>
            </a:r>
            <a:r>
              <a:rPr lang="en-US" sz="6000" b="1" dirty="0">
                <a:latin typeface="Avenir Black" panose="02000503020000020003" pitchFamily="2" charset="0"/>
              </a:rPr>
              <a:t> YOUR MARRIAGE.  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BFEDCC7-C291-441C-3CF7-E0F100861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953AA46D-B70D-B4E3-D89C-6F99EFD2A3ED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C2CCE8AD-0BAC-5D96-63A2-F1C6C8A86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41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DDE77-D55C-76D3-4FBB-C57A5DDD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6372EF-62DE-91A7-A82C-11D5E1EF8FCB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A3DB36BE-C45E-D94E-C06C-9869B3D3E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5628EE-603D-7264-3DE9-8A526EDD6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Heavy" panose="02000503020000020003" pitchFamily="2" charset="0"/>
              </a:rPr>
              <a:t>ANGER IS CRUEL   AND FURY OVERWHELMING, BUT </a:t>
            </a:r>
            <a:br>
              <a:rPr lang="en-US" sz="6000" b="1" u="none" strike="noStrike" dirty="0">
                <a:solidFill>
                  <a:schemeClr val="bg1"/>
                </a:solidFill>
                <a:effectLst/>
                <a:latin typeface="Avenir Heavy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Heavy" panose="02000503020000020003" pitchFamily="2" charset="0"/>
              </a:rPr>
              <a:t>WHO CAN STAND BEFORE JEALOUSY?</a:t>
            </a:r>
            <a:endParaRPr lang="en-US" sz="6000" b="1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29BEA2-6BAE-B719-7C5C-1EAEFFBA3404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27:4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B2BDAFD-2A6A-9E1E-7FD0-63AD30F4E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52ABE-5986-0C32-51DB-887397D2F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A51A-E881-227A-A032-6853F229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REMEMBER…</a:t>
            </a:r>
            <a:br>
              <a:rPr lang="en-US" sz="6000" b="1" u="none" strike="noStrike" dirty="0">
                <a:effectLst/>
                <a:latin typeface="Avenir Black" panose="02000503020000020003" pitchFamily="2" charset="0"/>
              </a:rPr>
            </a:br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MINISTRY IS NOT TO BE YOUR </a:t>
            </a:r>
            <a:r>
              <a:rPr lang="en-US" sz="6000" b="1" u="sng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venir Black" panose="02000503020000020003" pitchFamily="2" charset="0"/>
              </a:rPr>
              <a:t>MISTRESS</a:t>
            </a:r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.</a:t>
            </a:r>
            <a:endParaRPr lang="en-US" sz="6000" b="1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D69B879-6C0C-02A2-B8A1-D368DB3FA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944A7AE6-E3CD-4EF6-94E1-BB89DE3A6741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3AB225A4-C361-E4F8-B166-C5B2B6126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7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CBC8A-0ABE-F0D4-9399-57F417203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4603B8-B790-E1C8-D1C1-EE168CB71613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2A7AA049-0890-949A-149A-AA83EFD23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90C6B-8102-2C14-9C30-9AD219A20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THE PRUDENT SEE DANGER AND TAKE REFUGE,</a:t>
            </a:r>
            <a:b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    BUT THE SIMPLE KEEP GOING AND PAY THE PENALTY.</a:t>
            </a:r>
            <a:endParaRPr lang="en-US" sz="6000" b="1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1185AC-E045-54CE-BA10-381E7F30E280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27:12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1AA396B-B33F-1C59-56FB-146708E67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38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DD02B-D544-B8AB-F0DF-3B6C32D75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9F89-853C-9590-FFE9-3F218F350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LISTEN TO YOUR SPOUSE. THEY </a:t>
            </a:r>
            <a:r>
              <a:rPr lang="en-US" sz="6000" b="1" u="sng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venir Black" panose="02000503020000020003" pitchFamily="2" charset="0"/>
              </a:rPr>
              <a:t>SEE</a:t>
            </a:r>
            <a:r>
              <a:rPr lang="en-US" sz="6000" b="1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venir Black" panose="02000503020000020003" pitchFamily="2" charset="0"/>
              </a:rPr>
              <a:t> </a:t>
            </a:r>
            <a:r>
              <a:rPr lang="en-US" sz="6000" b="1" u="sng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venir Black" panose="02000503020000020003" pitchFamily="2" charset="0"/>
              </a:rPr>
              <a:t>THINGS</a:t>
            </a:r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 YOU CAN’T.</a:t>
            </a:r>
            <a:endParaRPr lang="en-US" sz="6000" b="1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D179D0B-D42F-A0C6-6863-E45A0FCE3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CFF49585-4A30-5332-CA1F-07647B4E9105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1C32F28F-902F-0DFC-0582-D82FC512B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BBD34-4D33-4F12-82E1-30BCE7180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E4D892-D38D-CD1F-2FD3-AD3482B491C5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52311F3D-1306-F2E1-BD0A-A2257AFD6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B949DD-6D7B-23BC-616D-FF650CA9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BETTER IS OPEN REBUKE</a:t>
            </a:r>
            <a: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THAN HIDDEN LOVE.</a:t>
            </a:r>
            <a:endParaRPr lang="en-US" sz="6000" b="1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939CD7-AE1C-8C94-3C0B-A62F52D8047D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27:5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19D462C-08E5-015B-2B28-C1BC0A266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21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E5015-5AEE-682E-5A8B-B68E611E2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0F71AB-32C9-67CE-6CF0-1C8BEDF28436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90CE0D1E-0820-930D-369C-EDD9DA898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6CF626-1CA2-ADE9-D019-CCB43EE68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WOUNDS FROM A FRIEND CAN BE TRUSTED,</a:t>
            </a:r>
            <a:r>
              <a:rPr lang="en-US" sz="6000" b="1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BUT AN ENEMY MULTIPLIES KISSES.</a:t>
            </a:r>
            <a:endParaRPr lang="en-US" sz="6000" b="1" dirty="0"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A3E6DE2-19CB-EC94-351C-5761C079AE94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27:6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193C76F-1059-B56A-0997-BF65D00C8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96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A1070-C440-B34C-722C-E255CCB33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6ABD-E9DA-A6B3-1739-9C4CF7D3C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THERE IS ALWAYS A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SUZIE</a:t>
            </a:r>
            <a:r>
              <a:rPr lang="en-US" sz="6000" b="1" dirty="0">
                <a:latin typeface="Avenir Black" panose="02000503020000020003" pitchFamily="2" charset="0"/>
              </a:rPr>
              <a:t>!</a:t>
            </a:r>
            <a:br>
              <a:rPr lang="en-US" sz="6000" b="1" dirty="0">
                <a:latin typeface="Avenir Black" panose="02000503020000020003" pitchFamily="2" charset="0"/>
              </a:rPr>
            </a:br>
            <a:r>
              <a:rPr lang="en-US" sz="3200" b="1" i="1" dirty="0">
                <a:latin typeface="Avenir Black" panose="02000503020000020003" pitchFamily="2" charset="0"/>
              </a:rPr>
              <a:t>(IT’S JUST AN EXPRESSION NOT A REAL PERSON)</a:t>
            </a:r>
            <a:endParaRPr lang="en-US" sz="6000" b="1" i="1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85EEBC0-750E-416A-7066-1FB802491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D58FFC08-8D5D-84D4-78AD-48EFFC26F59D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C5360BF6-A36F-FA29-03C2-BAEC8A5C1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42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3AADA-320B-A64D-30CF-767628586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A3EC70-6972-DCE1-33C8-5311E2152EE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2C3B"/>
          </a:solidFill>
          <a:ln w="57150">
            <a:solidFill>
              <a:srgbClr val="152C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90BC1-2AD4-2CEF-0DED-AC4A33CA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69" y="1250597"/>
            <a:ext cx="10519609" cy="4356805"/>
          </a:xfrm>
        </p:spPr>
        <p:txBody>
          <a:bodyPr>
            <a:normAutofit/>
          </a:bodyPr>
          <a:lstStyle/>
          <a:p>
            <a:pPr algn="ctr"/>
            <a:r>
              <a:rPr lang="en-US" sz="9600" b="1" spc="1500" dirty="0">
                <a:latin typeface="Avenir Black" panose="02000503020000020003" pitchFamily="2" charset="0"/>
              </a:rPr>
              <a:t>A M</a:t>
            </a:r>
            <a:r>
              <a:rPr lang="en-US" sz="9600" b="1" spc="1500" dirty="0">
                <a:solidFill>
                  <a:schemeClr val="bg1"/>
                </a:solidFill>
                <a:latin typeface="Avenir Black" panose="02000503020000020003" pitchFamily="2" charset="0"/>
              </a:rPr>
              <a:t>AN’S</a:t>
            </a:r>
            <a:r>
              <a:rPr lang="en-US" sz="9600" b="1" spc="600" dirty="0">
                <a:latin typeface="Avenir Black" panose="02000503020000020003" pitchFamily="2" charset="0"/>
              </a:rPr>
              <a:t> PERSP</a:t>
            </a:r>
            <a:r>
              <a:rPr lang="en-US" sz="9600" b="1" spc="600" dirty="0">
                <a:solidFill>
                  <a:schemeClr val="bg1"/>
                </a:solidFill>
                <a:latin typeface="Avenir Black" panose="02000503020000020003" pitchFamily="2" charset="0"/>
              </a:rPr>
              <a:t>ECTIVE</a:t>
            </a:r>
            <a:endParaRPr lang="en-US" sz="96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93B500C7-A81C-2883-A1BE-228B3145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5419068" y="173336"/>
            <a:ext cx="1353863" cy="1925525"/>
          </a:xfrm>
          <a:prstGeom prst="rect">
            <a:avLst/>
          </a:prstGeom>
        </p:spPr>
      </p:pic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4DADE255-3972-B65C-4482-96DEB05BF7E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50160" t="15563" r="31567" b="24031"/>
          <a:stretch/>
        </p:blipFill>
        <p:spPr>
          <a:xfrm>
            <a:off x="6087531" y="173336"/>
            <a:ext cx="684952" cy="192552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C47FF85-3BCF-5735-0D5C-AD1739D9DD97}"/>
              </a:ext>
            </a:extLst>
          </p:cNvPr>
          <p:cNvGrpSpPr/>
          <p:nvPr/>
        </p:nvGrpSpPr>
        <p:grpSpPr>
          <a:xfrm>
            <a:off x="4381073" y="3934071"/>
            <a:ext cx="3429849" cy="3346662"/>
            <a:chOff x="3810000" y="3826435"/>
            <a:chExt cx="3429849" cy="3346662"/>
          </a:xfrm>
        </p:grpSpPr>
        <p:pic>
          <p:nvPicPr>
            <p:cNvPr id="9" name="Picture 8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70BDED9A-1612-48EC-75D2-1F1CAE26A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0" y="3826435"/>
              <a:ext cx="3429849" cy="3346662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5E5F9CFE-8DA4-C21E-1F98-57D3E9C42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</a:blip>
            <a:srcRect l="49554"/>
            <a:stretch/>
          </p:blipFill>
          <p:spPr>
            <a:xfrm>
              <a:off x="5504720" y="3826435"/>
              <a:ext cx="1730240" cy="3346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8408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86B4-86C6-1204-A9E4-DB88C6145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BF887-75E5-ACEB-13FF-D786095D0184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9047650A-F2CA-E632-C26D-AC5912913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DC046-784B-E5F8-B7D5-4A7C86C4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IF ANYONE LOUDLY BLESSES THEIR NEIGHBOR EARLY IN THE MORNING,</a:t>
            </a:r>
            <a:b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</a:br>
            <a:r>
              <a:rPr lang="en-US" sz="60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    IT WILL BE TAKEN AS A CURSE.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A36C2AF-621D-42FE-C9C4-852B36C37443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27:14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805EB0E-1765-25DE-EB2D-4BE055891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00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E577-4E47-9A0A-A4E8-616C29E40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7BFC1-E380-7CDB-FA41-86896BAB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CHOOSE YOUR </a:t>
            </a:r>
            <a:r>
              <a:rPr lang="en-US" sz="6000" b="1" u="sng" strike="noStrike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venir Black" panose="02000503020000020003" pitchFamily="2" charset="0"/>
              </a:rPr>
              <a:t>TIMING</a:t>
            </a:r>
            <a:r>
              <a:rPr lang="en-US" sz="6000" b="1" u="none" strike="noStrike" dirty="0">
                <a:effectLst/>
                <a:latin typeface="Avenir Black" panose="02000503020000020003" pitchFamily="2" charset="0"/>
              </a:rPr>
              <a:t> WELL.</a:t>
            </a:r>
            <a:endParaRPr lang="en-US" sz="6000" b="1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537A1CC-BA47-4C6D-100D-5B03B9A9F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C3FB12D1-D466-C645-6657-7E22DC37A5EC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27EEB4F7-11AD-C5F9-E4AE-D5260E5EE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13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51C74-E6C5-16CB-C246-5C4AC133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C234CD-2EFD-9CDC-FDC7-E02698A5D6EF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DD1481B0-75C4-20CB-CC0B-4351921B6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E5904-426D-8363-8AA4-0AEEB411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584643"/>
            <a:ext cx="8592307" cy="4808755"/>
          </a:xfrm>
        </p:spPr>
        <p:txBody>
          <a:bodyPr>
            <a:noAutofit/>
          </a:bodyPr>
          <a:lstStyle/>
          <a:p>
            <a:pPr algn="r"/>
            <a:r>
              <a:rPr lang="en-US" sz="5400" b="1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THE ONE WHO GUARDS A FIG TREE WILL EAT ITS FRUIT, AND WHOEVER PROTECTS THEIR MASTER WILL BE HONORED.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B1BD90-420B-11C1-6B94-2F76C2EA9BC0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>
                <a:solidFill>
                  <a:schemeClr val="bg1"/>
                </a:solidFill>
                <a:latin typeface="Avenir Black" panose="02000503020000020003" pitchFamily="2" charset="0"/>
              </a:rPr>
              <a:t>27:18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A885012-47E1-8CF2-E98A-BF3234356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89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223D4-AB73-3642-E579-FEA857478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9FE1-A383-3988-7525-BD9BF5E4F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INTIMACY THRIVES IN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SECURITY</a:t>
            </a:r>
            <a:r>
              <a:rPr lang="en-US" sz="6000" b="1" dirty="0">
                <a:latin typeface="Avenir Black" panose="02000503020000020003" pitchFamily="2" charset="0"/>
              </a:rPr>
              <a:t>.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A875120-1ABC-2935-BC96-62C2DA9BA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FEDFB16-937D-DE15-DC0E-F83CEC94CF30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2DDD64A3-58D6-44EC-F7CE-058F20D85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9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51057-F8CE-14D7-1DDD-60470FF28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AAE7-E43E-9672-8004-B105CFE3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COMPASSION BRINGS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PASSION</a:t>
            </a:r>
            <a:r>
              <a:rPr lang="en-US" sz="6000" b="1" dirty="0">
                <a:latin typeface="Avenir Black" panose="02000503020000020003" pitchFamily="2" charset="0"/>
              </a:rPr>
              <a:t>.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BBCEC9F-D746-AC7C-1E70-2E7DFEECC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A290087A-996D-D4CC-3862-ECE17D00EFFD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12B2FFC5-6C61-D586-89E5-D1BC2664A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03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F53E-2817-5BB3-A1E1-23CB1F003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FC456A-9393-EC79-16EE-96F68FC6D92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2C3B"/>
          </a:solidFill>
          <a:ln w="57150">
            <a:solidFill>
              <a:srgbClr val="152C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517CD-0CF2-31A4-A5E6-711DC2689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669" y="1250597"/>
            <a:ext cx="10519609" cy="4356805"/>
          </a:xfrm>
        </p:spPr>
        <p:txBody>
          <a:bodyPr>
            <a:normAutofit/>
          </a:bodyPr>
          <a:lstStyle/>
          <a:p>
            <a:pPr algn="ctr"/>
            <a:r>
              <a:rPr lang="en-US" sz="9600" b="1" spc="1500" dirty="0">
                <a:latin typeface="Avenir Black" panose="02000503020000020003" pitchFamily="2" charset="0"/>
              </a:rPr>
              <a:t>A M</a:t>
            </a:r>
            <a:r>
              <a:rPr lang="en-US" sz="9600" b="1" spc="1500" dirty="0">
                <a:solidFill>
                  <a:schemeClr val="bg1"/>
                </a:solidFill>
                <a:latin typeface="Avenir Black" panose="02000503020000020003" pitchFamily="2" charset="0"/>
              </a:rPr>
              <a:t>AN’S</a:t>
            </a:r>
            <a:r>
              <a:rPr lang="en-US" sz="9600" b="1" spc="600" dirty="0">
                <a:latin typeface="Avenir Black" panose="02000503020000020003" pitchFamily="2" charset="0"/>
              </a:rPr>
              <a:t> PERSP</a:t>
            </a:r>
            <a:r>
              <a:rPr lang="en-US" sz="9600" b="1" spc="600" dirty="0">
                <a:solidFill>
                  <a:schemeClr val="bg1"/>
                </a:solidFill>
                <a:latin typeface="Avenir Black" panose="02000503020000020003" pitchFamily="2" charset="0"/>
              </a:rPr>
              <a:t>ECTIVE</a:t>
            </a:r>
            <a:endParaRPr lang="en-US" sz="96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latin typeface="Avenir Black" panose="02000503020000020003" pitchFamily="2" charset="0"/>
            </a:endParaRPr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4FFA076E-0A60-BDE7-6268-C1B9ACAB4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5419068" y="173336"/>
            <a:ext cx="1353863" cy="1925525"/>
          </a:xfrm>
          <a:prstGeom prst="rect">
            <a:avLst/>
          </a:prstGeom>
        </p:spPr>
      </p:pic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942565B6-0F56-D429-4DF2-6A1A9380773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50160" t="15563" r="31567" b="24031"/>
          <a:stretch/>
        </p:blipFill>
        <p:spPr>
          <a:xfrm>
            <a:off x="6087531" y="173336"/>
            <a:ext cx="684952" cy="192552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C8D71D5-F53B-E76B-9CD0-5DC90582F972}"/>
              </a:ext>
            </a:extLst>
          </p:cNvPr>
          <p:cNvGrpSpPr/>
          <p:nvPr/>
        </p:nvGrpSpPr>
        <p:grpSpPr>
          <a:xfrm>
            <a:off x="4381073" y="3934071"/>
            <a:ext cx="3429849" cy="3346662"/>
            <a:chOff x="3810000" y="3826435"/>
            <a:chExt cx="3429849" cy="3346662"/>
          </a:xfrm>
        </p:grpSpPr>
        <p:pic>
          <p:nvPicPr>
            <p:cNvPr id="9" name="Picture 8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0FA0EDD6-6D38-9062-4DD0-3DAAF824A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0" y="3826435"/>
              <a:ext cx="3429849" cy="3346662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AE696622-DC47-1887-C419-92165794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</a:blip>
            <a:srcRect l="49554"/>
            <a:stretch/>
          </p:blipFill>
          <p:spPr>
            <a:xfrm>
              <a:off x="5504720" y="3826435"/>
              <a:ext cx="1730240" cy="3346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6807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544070C-D544-3487-DA99-24DDE350691F}"/>
              </a:ext>
            </a:extLst>
          </p:cNvPr>
          <p:cNvSpPr/>
          <p:nvPr/>
        </p:nvSpPr>
        <p:spPr>
          <a:xfrm>
            <a:off x="0" y="40086"/>
            <a:ext cx="9193283" cy="6858000"/>
          </a:xfrm>
          <a:prstGeom prst="rect">
            <a:avLst/>
          </a:prstGeom>
          <a:solidFill>
            <a:srgbClr val="152C3B"/>
          </a:solidFill>
          <a:ln w="57150">
            <a:solidFill>
              <a:srgbClr val="152C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5E91D7FD-7855-9AD3-C018-ECA86263D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9480830" y="1151015"/>
            <a:ext cx="2553001" cy="3630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2EE69A-8562-19DB-9BC1-8DD94CE9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92" y="584644"/>
            <a:ext cx="8641192" cy="4763734"/>
          </a:xfrm>
        </p:spPr>
        <p:txBody>
          <a:bodyPr>
            <a:normAutofit/>
          </a:bodyPr>
          <a:lstStyle/>
          <a:p>
            <a:pPr algn="r"/>
            <a:r>
              <a:rPr lang="en-US" sz="6000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AS IRON SHARPENS IRON,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6000" u="none" strike="noStrike" dirty="0">
                <a:solidFill>
                  <a:schemeClr val="bg1"/>
                </a:solidFill>
                <a:effectLst/>
                <a:latin typeface="Avenir Black" panose="02000503020000020003" pitchFamily="2" charset="0"/>
              </a:rPr>
              <a:t>SO ONE MAN SHARPENS ANOTHER.</a:t>
            </a:r>
            <a:r>
              <a:rPr lang="en-US" sz="5400" u="none" strike="noStrike" dirty="0">
                <a:solidFill>
                  <a:srgbClr val="000000"/>
                </a:solidFill>
                <a:effectLst/>
                <a:latin typeface="Avenir Black" panose="02000503020000020003" pitchFamily="2" charset="0"/>
              </a:rPr>
              <a:t> </a:t>
            </a:r>
            <a:endParaRPr lang="en-US" sz="5400" dirty="0">
              <a:latin typeface="Avenir Black" panose="02000503020000020003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94BFF6-028B-B098-7E09-2FEDCAE3C7F2}"/>
              </a:ext>
            </a:extLst>
          </p:cNvPr>
          <p:cNvSpPr txBox="1">
            <a:spLocks/>
          </p:cNvSpPr>
          <p:nvPr/>
        </p:nvSpPr>
        <p:spPr>
          <a:xfrm>
            <a:off x="1912186" y="5393399"/>
            <a:ext cx="6987798" cy="1114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PROVERBS</a:t>
            </a:r>
            <a:r>
              <a:rPr lang="en-US" sz="6000" dirty="0">
                <a:solidFill>
                  <a:schemeClr val="bg1"/>
                </a:solidFill>
                <a:latin typeface="Avenir Black" panose="02000503020000020003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venir Black" panose="02000503020000020003" pitchFamily="2" charset="0"/>
              </a:rPr>
              <a:t>27:17</a:t>
            </a:r>
            <a:endParaRPr lang="en-US" sz="4800" dirty="0">
              <a:latin typeface="Avenir Black" panose="02000503020000020003" pitchFamily="2" charset="0"/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2E5F2BF-ADEC-066D-8DDF-4FF219F72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54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F73F6-5148-75A9-3362-53CA6D6F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7446F-66E1-0FC9-92E0-CF5374E7B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CONFLICT IS </a:t>
            </a: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NECESSARY</a:t>
            </a:r>
            <a:r>
              <a:rPr lang="en-US" sz="6000" b="1" dirty="0">
                <a:latin typeface="Avenir Black" panose="02000503020000020003" pitchFamily="2" charset="0"/>
              </a:rPr>
              <a:t> FOR A THRIVING MARRIAGE.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086ED5E-F64E-1E83-19A0-07FD82DF1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ED365C9-8783-4605-ECB4-51A7976CBAEA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DEA0402C-E13E-61D9-09C3-654BC6564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01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D5299-0747-7871-664A-3DC35A65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1A26-3C3B-DA2A-C6B6-448D05A12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01459"/>
            <a:ext cx="11125198" cy="435680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venir Black" panose="02000503020000020003" pitchFamily="2" charset="0"/>
              </a:rPr>
              <a:t>FIGHT FAIR </a:t>
            </a:r>
            <a:br>
              <a:rPr lang="en-US" sz="6000" b="1" dirty="0">
                <a:latin typeface="Avenir Black" panose="02000503020000020003" pitchFamily="2" charset="0"/>
              </a:rPr>
            </a:br>
            <a:r>
              <a:rPr lang="en-US" sz="6000" b="1" dirty="0">
                <a:latin typeface="Avenir Black" panose="02000503020000020003" pitchFamily="2" charset="0"/>
              </a:rPr>
              <a:t>FINISH THE FIGHT</a:t>
            </a:r>
            <a:br>
              <a:rPr lang="en-US" sz="6000" b="1" dirty="0">
                <a:latin typeface="Avenir Black" panose="02000503020000020003" pitchFamily="2" charset="0"/>
              </a:rPr>
            </a:br>
            <a:r>
              <a:rPr lang="en-US" sz="6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 panose="02000503020000020003" pitchFamily="2" charset="0"/>
              </a:rPr>
              <a:t>FORGIVE</a:t>
            </a:r>
            <a:r>
              <a:rPr lang="en-US" sz="6000" b="1" dirty="0">
                <a:latin typeface="Avenir Black" panose="02000503020000020003" pitchFamily="2" charset="0"/>
              </a:rPr>
              <a:t> THE FIGHT</a:t>
            </a: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59A28E3-BF67-7FBA-0A28-C301ECDAC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142" y="4782007"/>
            <a:ext cx="2318181" cy="2261956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A88DF3D-6A71-7E89-FA7D-A5660D2FF501}"/>
              </a:ext>
            </a:extLst>
          </p:cNvPr>
          <p:cNvSpPr/>
          <p:nvPr/>
        </p:nvSpPr>
        <p:spPr>
          <a:xfrm>
            <a:off x="533401" y="301459"/>
            <a:ext cx="11125198" cy="4763734"/>
          </a:xfrm>
          <a:prstGeom prst="wedgeRectCallout">
            <a:avLst>
              <a:gd name="adj1" fmla="val -40373"/>
              <a:gd name="adj2" fmla="val 64673"/>
            </a:avLst>
          </a:prstGeom>
          <a:noFill/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49961F0B-FB62-4D97-9E5A-6E654D40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33" y1="57787" x2="46916" y2="66547"/>
                        <a14:foregroundMark x1="46916" y1="66547" x2="53876" y2="67771"/>
                        <a14:foregroundMark x1="53876" y1="67771" x2="56275" y2="65467"/>
                      </a14:backgroundRemoval>
                    </a14:imgEffect>
                  </a14:imgLayer>
                </a14:imgProps>
              </a:ext>
            </a:extLst>
          </a:blip>
          <a:srcRect l="32315" t="15563" r="31567" b="24031"/>
          <a:stretch/>
        </p:blipFill>
        <p:spPr>
          <a:xfrm>
            <a:off x="258792" y="4782007"/>
            <a:ext cx="1353863" cy="19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8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5074</TotalTime>
  <Words>383</Words>
  <Application>Microsoft Office PowerPoint</Application>
  <PresentationFormat>Widescreen</PresentationFormat>
  <Paragraphs>74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PRINCIPLES FOR THE LEADER’S MARRIAGE</vt:lpstr>
      <vt:lpstr>BE SURE YOU KNOW THE CONDITION OF YOUR FLOCKS,     GIVE CAREFUL ATTENTION TO YOUR HERDS;</vt:lpstr>
      <vt:lpstr>FOR RICHES DO NOT ENDURE FOREVER,  AND A CROWN IS NOT SECURE FOR ALL GENERATIONS.</vt:lpstr>
      <vt:lpstr>WHEN THE HAY IS REMOVED AND NEW GROWTH APPEARS     AND THE GRASS FROM THE HILLS IS GATHERED IN,</vt:lpstr>
      <vt:lpstr>THE LAMBS WILL PROVIDE YOU WITH CLOTHING, AND THE GOATS WITH THE PRICE OF A FIELD.</vt:lpstr>
      <vt:lpstr>YOU WILL HAVE PLENTY OF GOATS’ MILK TO FEED YOUR FAMILY AND TO NOURISH YOUR FEMALE SERVANTS.</vt:lpstr>
      <vt:lpstr>A MAN’S PERSPECTIVE</vt:lpstr>
      <vt:lpstr>MARRIAGE IS MEASURED IN MILES NOT YARDS. </vt:lpstr>
      <vt:lpstr>DO NOT BOAST ABOUT TOMORROW, FOR YOU DO NOT KNOW WHAT A DAY MAY BRING.</vt:lpstr>
      <vt:lpstr>ALWAYS WORK ON &amp; AT YOUR MARRIAGE.  </vt:lpstr>
      <vt:lpstr>ANGER IS CRUEL   AND FURY OVERWHELMING, BUT  WHO CAN STAND BEFORE JEALOUSY?</vt:lpstr>
      <vt:lpstr>REMEMBER… MINISTRY IS NOT TO BE YOUR MISTRESS.</vt:lpstr>
      <vt:lpstr>THE PRUDENT SEE DANGER AND TAKE REFUGE,     BUT THE SIMPLE KEEP GOING AND PAY THE PENALTY.</vt:lpstr>
      <vt:lpstr>LISTEN TO YOUR SPOUSE. THEY SEE THINGS YOU CAN’T.</vt:lpstr>
      <vt:lpstr>BETTER IS OPEN REBUKE THAN HIDDEN LOVE.</vt:lpstr>
      <vt:lpstr>WOUNDS FROM A FRIEND CAN BE TRUSTED, BUT AN ENEMY MULTIPLIES KISSES.</vt:lpstr>
      <vt:lpstr>THERE IS ALWAYS A SUZIE! (IT’S JUST AN EXPRESSION NOT A REAL PERSON)</vt:lpstr>
      <vt:lpstr>A MAN’S PERSPECTIVE</vt:lpstr>
      <vt:lpstr>IF ANYONE LOUDLY BLESSES THEIR NEIGHBOR EARLY IN THE MORNING,     IT WILL BE TAKEN AS A CURSE.</vt:lpstr>
      <vt:lpstr>CHOOSE YOUR TIMING WELL.</vt:lpstr>
      <vt:lpstr>THE ONE WHO GUARDS A FIG TREE WILL EAT ITS FRUIT, AND WHOEVER PROTECTS THEIR MASTER WILL BE HONORED.</vt:lpstr>
      <vt:lpstr>INTIMACY THRIVES IN SECURITY.</vt:lpstr>
      <vt:lpstr>COMPASSION BRINGS PASSION.</vt:lpstr>
      <vt:lpstr>A MAN’S PERSPECTIVE</vt:lpstr>
      <vt:lpstr>AS IRON SHARPENS IRON, SO ONE MAN SHARPENS ANOTHER. </vt:lpstr>
      <vt:lpstr>CONFLICT IS NECESSARY FOR A THRIVING MARRIAGE.</vt:lpstr>
      <vt:lpstr>FIGHT FAIR  FINISH THE FIGHT FORGIVE THE FIGHT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FOR THE LEADER’S MARRIAGE</dc:title>
  <dc:creator>Tim Janzen</dc:creator>
  <cp:lastModifiedBy>Tim Janzen</cp:lastModifiedBy>
  <cp:revision>4</cp:revision>
  <cp:lastPrinted>2025-04-24T17:14:38Z</cp:lastPrinted>
  <dcterms:created xsi:type="dcterms:W3CDTF">2025-04-23T19:07:13Z</dcterms:created>
  <dcterms:modified xsi:type="dcterms:W3CDTF">2025-05-03T03:16:58Z</dcterms:modified>
</cp:coreProperties>
</file>