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80" r:id="rId7"/>
    <p:sldId id="261" r:id="rId8"/>
    <p:sldId id="262" r:id="rId9"/>
    <p:sldId id="281" r:id="rId10"/>
    <p:sldId id="263" r:id="rId11"/>
    <p:sldId id="264" r:id="rId12"/>
    <p:sldId id="265" r:id="rId13"/>
    <p:sldId id="266" r:id="rId14"/>
    <p:sldId id="267" r:id="rId15"/>
    <p:sldId id="268" r:id="rId16"/>
    <p:sldId id="269" r:id="rId17"/>
    <p:sldId id="270" r:id="rId18"/>
    <p:sldId id="271" r:id="rId19"/>
    <p:sldId id="272" r:id="rId20"/>
    <p:sldId id="282" r:id="rId21"/>
    <p:sldId id="273" r:id="rId22"/>
    <p:sldId id="274" r:id="rId23"/>
    <p:sldId id="283" r:id="rId24"/>
    <p:sldId id="275" r:id="rId25"/>
    <p:sldId id="276" r:id="rId26"/>
    <p:sldId id="284" r:id="rId27"/>
    <p:sldId id="277" r:id="rId28"/>
    <p:sldId id="278" r:id="rId29"/>
    <p:sldId id="279" r:id="rId30"/>
  </p:sldIdLst>
  <p:sldSz cx="18288000" cy="10287000"/>
  <p:notesSz cx="6858000" cy="9144000"/>
  <p:embeddedFontLst>
    <p:embeddedFont>
      <p:font typeface="Calibri" panose="020F0502020204030204" pitchFamily="34" charset="0"/>
      <p:regular r:id="rId31"/>
      <p:bold r:id="rId32"/>
      <p:italic r:id="rId33"/>
      <p:boldItalic r:id="rId34"/>
    </p:embeddedFont>
    <p:embeddedFont>
      <p:font typeface="Indonesia" panose="020B0604020202020204" charset="0"/>
      <p:regular r:id="rId35"/>
    </p:embeddedFont>
    <p:embeddedFont>
      <p:font typeface="Titillium"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4" d="100"/>
          <a:sy n="54" d="100"/>
        </p:scale>
        <p:origin x="75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028700" y="3001279"/>
            <a:ext cx="16230600" cy="4284441"/>
          </a:xfrm>
          <a:custGeom>
            <a:avLst/>
            <a:gdLst/>
            <a:ahLst/>
            <a:cxnLst/>
            <a:rect l="l" t="t" r="r" b="b"/>
            <a:pathLst>
              <a:path w="16230600" h="4284441">
                <a:moveTo>
                  <a:pt x="0" y="0"/>
                </a:moveTo>
                <a:lnTo>
                  <a:pt x="16230600" y="0"/>
                </a:lnTo>
                <a:lnTo>
                  <a:pt x="16230600" y="4284442"/>
                </a:lnTo>
                <a:lnTo>
                  <a:pt x="0" y="4284442"/>
                </a:lnTo>
                <a:lnTo>
                  <a:pt x="0" y="0"/>
                </a:lnTo>
                <a:close/>
              </a:path>
            </a:pathLst>
          </a:custGeom>
          <a:blipFill>
            <a:blip r:embed="rId2"/>
            <a:stretch>
              <a:fillRect/>
            </a:stretch>
          </a:blipFill>
        </p:spPr>
      </p:sp>
      <p:sp>
        <p:nvSpPr>
          <p:cNvPr id="3" name="TextBox 3"/>
          <p:cNvSpPr txBox="1"/>
          <p:nvPr/>
        </p:nvSpPr>
        <p:spPr>
          <a:xfrm>
            <a:off x="13162110" y="9223133"/>
            <a:ext cx="4335315" cy="509806"/>
          </a:xfrm>
          <a:prstGeom prst="rect">
            <a:avLst/>
          </a:prstGeom>
        </p:spPr>
        <p:txBody>
          <a:bodyPr lIns="0" tIns="0" rIns="0" bIns="0" rtlCol="0" anchor="t">
            <a:spAutoFit/>
          </a:bodyPr>
          <a:lstStyle/>
          <a:p>
            <a:pPr algn="ctr">
              <a:lnSpc>
                <a:spcPts val="3710"/>
              </a:lnSpc>
              <a:spcBef>
                <a:spcPct val="0"/>
              </a:spcBef>
            </a:pPr>
            <a:r>
              <a:rPr lang="en-US" sz="2650">
                <a:solidFill>
                  <a:srgbClr val="FEFEFE"/>
                </a:solidFill>
                <a:latin typeface="Titillium"/>
                <a:ea typeface="Titillium"/>
                <a:cs typeface="Titillium"/>
                <a:sym typeface="Titillium"/>
              </a:rPr>
              <a:t>NYGM - Shawna Phipps 5.4.25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639795"/>
            <a:ext cx="14995119" cy="865498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YOUR AGE DOESN’T DETERMINE YOUR WORTH OR ABILITY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744570"/>
            <a:ext cx="14995119" cy="8266337"/>
          </a:xfrm>
          <a:prstGeom prst="rect">
            <a:avLst/>
          </a:prstGeom>
        </p:spPr>
        <p:txBody>
          <a:bodyPr lIns="0" tIns="0" rIns="0" bIns="0" rtlCol="0" anchor="t">
            <a:spAutoFit/>
          </a:bodyPr>
          <a:lstStyle/>
          <a:p>
            <a:pPr algn="ctr">
              <a:lnSpc>
                <a:spcPts val="11659"/>
              </a:lnSpc>
              <a:spcBef>
                <a:spcPct val="0"/>
              </a:spcBef>
            </a:pPr>
            <a:r>
              <a:rPr lang="en-US" sz="8328">
                <a:solidFill>
                  <a:srgbClr val="FFFFFF"/>
                </a:solidFill>
                <a:latin typeface="Indonesia"/>
                <a:ea typeface="Indonesia"/>
                <a:cs typeface="Indonesia"/>
                <a:sym typeface="Indonesia"/>
              </a:rPr>
              <a:t>Don’t let anyone look down on you because you are young, but set an example for the believers in speech, in life, in love, in faith and in purity.</a:t>
            </a:r>
          </a:p>
          <a:p>
            <a:pPr algn="l">
              <a:lnSpc>
                <a:spcPts val="6340"/>
              </a:lnSpc>
              <a:spcBef>
                <a:spcPct val="0"/>
              </a:spcBef>
            </a:pPr>
            <a:r>
              <a:rPr lang="en-US" sz="4528">
                <a:solidFill>
                  <a:srgbClr val="FFFFFF"/>
                </a:solidFill>
                <a:latin typeface="Indonesia"/>
                <a:ea typeface="Indonesia"/>
                <a:cs typeface="Indonesia"/>
                <a:sym typeface="Indonesia"/>
              </a:rPr>
              <a:t>I Tim 4:12 NIV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212505"/>
            <a:ext cx="14995119" cy="350956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Joseph</a:t>
            </a:r>
          </a:p>
          <a:p>
            <a:pPr algn="ctr">
              <a:lnSpc>
                <a:spcPts val="9840"/>
              </a:lnSpc>
              <a:spcBef>
                <a:spcPct val="0"/>
              </a:spcBef>
            </a:pPr>
            <a:r>
              <a:rPr lang="en-US" sz="7028">
                <a:solidFill>
                  <a:srgbClr val="FFFFFF"/>
                </a:solidFill>
                <a:latin typeface="Indonesia"/>
                <a:ea typeface="Indonesia"/>
                <a:cs typeface="Indonesia"/>
                <a:sym typeface="Indonesia"/>
              </a:rPr>
              <a:t>(Gen 37)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868770"/>
            <a:ext cx="14995119" cy="219703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FUN FACTS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0" y="1933807"/>
            <a:ext cx="14995119" cy="6419386"/>
          </a:xfrm>
          <a:prstGeom prst="rect">
            <a:avLst/>
          </a:prstGeom>
        </p:spPr>
        <p:txBody>
          <a:bodyPr lIns="0" tIns="0" rIns="0" bIns="0" rtlCol="0" anchor="t">
            <a:spAutoFit/>
          </a:bodyPr>
          <a:lstStyle/>
          <a:p>
            <a:pPr algn="ctr">
              <a:lnSpc>
                <a:spcPts val="16978"/>
              </a:lnSpc>
              <a:spcBef>
                <a:spcPct val="0"/>
              </a:spcBef>
            </a:pPr>
            <a:r>
              <a:rPr lang="en-US" sz="12127" dirty="0">
                <a:solidFill>
                  <a:srgbClr val="FFFFFF"/>
                </a:solidFill>
                <a:latin typeface="Indonesia"/>
                <a:ea typeface="Indonesia"/>
                <a:cs typeface="Indonesia"/>
                <a:sym typeface="Indonesia"/>
              </a:rPr>
              <a:t>Despite the Circumstances – Trust God</a:t>
            </a:r>
          </a:p>
        </p:txBody>
      </p:sp>
    </p:spTree>
    <p:extLst>
      <p:ext uri="{BB962C8B-B14F-4D97-AF65-F5344CB8AC3E}">
        <p14:creationId xmlns:p14="http://schemas.microsoft.com/office/powerpoint/2010/main" val="2796108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2792445"/>
            <a:ext cx="14995119" cy="4349685"/>
          </a:xfrm>
          <a:prstGeom prst="rect">
            <a:avLst/>
          </a:prstGeom>
        </p:spPr>
        <p:txBody>
          <a:bodyPr lIns="0" tIns="0" rIns="0" bIns="0" rtlCol="0" anchor="t">
            <a:spAutoFit/>
          </a:bodyPr>
          <a:lstStyle/>
          <a:p>
            <a:pPr algn="ctr">
              <a:lnSpc>
                <a:spcPts val="16978"/>
              </a:lnSpc>
            </a:pPr>
            <a:r>
              <a:rPr lang="en-US" sz="12127">
                <a:solidFill>
                  <a:srgbClr val="FFFFFF"/>
                </a:solidFill>
                <a:latin typeface="Indonesia"/>
                <a:ea typeface="Indonesia"/>
                <a:cs typeface="Indonesia"/>
                <a:sym typeface="Indonesia"/>
              </a:rPr>
              <a:t>The Boy and</a:t>
            </a:r>
          </a:p>
          <a:p>
            <a:pPr algn="ctr">
              <a:lnSpc>
                <a:spcPts val="16978"/>
              </a:lnSpc>
              <a:spcBef>
                <a:spcPct val="0"/>
              </a:spcBef>
            </a:pPr>
            <a:r>
              <a:rPr lang="en-US" sz="12127">
                <a:solidFill>
                  <a:srgbClr val="FFFFFF"/>
                </a:solidFill>
                <a:latin typeface="Indonesia"/>
                <a:ea typeface="Indonesia"/>
                <a:cs typeface="Indonesia"/>
                <a:sym typeface="Indonesia"/>
              </a:rPr>
              <a:t>His Lunch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868770"/>
            <a:ext cx="14995119" cy="219703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FUN FACTS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0" y="3023849"/>
            <a:ext cx="14995119" cy="4239302"/>
          </a:xfrm>
          <a:prstGeom prst="rect">
            <a:avLst/>
          </a:prstGeom>
        </p:spPr>
        <p:txBody>
          <a:bodyPr lIns="0" tIns="0" rIns="0" bIns="0" rtlCol="0" anchor="t">
            <a:spAutoFit/>
          </a:bodyPr>
          <a:lstStyle/>
          <a:p>
            <a:pPr algn="ctr">
              <a:lnSpc>
                <a:spcPts val="16978"/>
              </a:lnSpc>
              <a:spcBef>
                <a:spcPct val="0"/>
              </a:spcBef>
            </a:pPr>
            <a:r>
              <a:rPr lang="en-US" sz="12127" dirty="0">
                <a:solidFill>
                  <a:srgbClr val="FFFFFF"/>
                </a:solidFill>
                <a:latin typeface="Indonesia"/>
                <a:ea typeface="Indonesia"/>
                <a:cs typeface="Indonesia"/>
                <a:sym typeface="Indonesia"/>
              </a:rPr>
              <a:t>Meet a need –</a:t>
            </a:r>
          </a:p>
          <a:p>
            <a:pPr algn="ctr">
              <a:lnSpc>
                <a:spcPts val="16978"/>
              </a:lnSpc>
              <a:spcBef>
                <a:spcPct val="0"/>
              </a:spcBef>
            </a:pPr>
            <a:r>
              <a:rPr lang="en-US" sz="12127" dirty="0">
                <a:solidFill>
                  <a:srgbClr val="FFFFFF"/>
                </a:solidFill>
                <a:latin typeface="Indonesia"/>
                <a:ea typeface="Indonesia"/>
                <a:cs typeface="Indonesia"/>
                <a:sym typeface="Indonesia"/>
              </a:rPr>
              <a:t>Trust God</a:t>
            </a:r>
          </a:p>
        </p:txBody>
      </p:sp>
    </p:spTree>
    <p:extLst>
      <p:ext uri="{BB962C8B-B14F-4D97-AF65-F5344CB8AC3E}">
        <p14:creationId xmlns:p14="http://schemas.microsoft.com/office/powerpoint/2010/main" val="470306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2792445"/>
            <a:ext cx="14995119" cy="4349685"/>
          </a:xfrm>
          <a:prstGeom prst="rect">
            <a:avLst/>
          </a:prstGeom>
        </p:spPr>
        <p:txBody>
          <a:bodyPr lIns="0" tIns="0" rIns="0" bIns="0" rtlCol="0" anchor="t">
            <a:spAutoFit/>
          </a:bodyPr>
          <a:lstStyle/>
          <a:p>
            <a:pPr algn="ctr">
              <a:lnSpc>
                <a:spcPts val="16978"/>
              </a:lnSpc>
            </a:pPr>
            <a:r>
              <a:rPr lang="en-US" sz="12127">
                <a:solidFill>
                  <a:srgbClr val="FFFFFF"/>
                </a:solidFill>
                <a:latin typeface="Indonesia"/>
                <a:ea typeface="Indonesia"/>
                <a:cs typeface="Indonesia"/>
                <a:sym typeface="Indonesia"/>
              </a:rPr>
              <a:t>Mary </a:t>
            </a:r>
          </a:p>
          <a:p>
            <a:pPr algn="ctr">
              <a:lnSpc>
                <a:spcPts val="16978"/>
              </a:lnSpc>
              <a:spcBef>
                <a:spcPct val="0"/>
              </a:spcBef>
            </a:pPr>
            <a:r>
              <a:rPr lang="en-US" sz="12127">
                <a:solidFill>
                  <a:srgbClr val="FFFFFF"/>
                </a:solidFill>
                <a:latin typeface="Indonesia"/>
                <a:ea typeface="Indonesia"/>
                <a:cs typeface="Indonesia"/>
                <a:sym typeface="Indonesia"/>
              </a:rPr>
              <a:t>(Mother of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1310685"/>
            <a:ext cx="14995119" cy="7417980"/>
          </a:xfrm>
          <a:prstGeom prst="rect">
            <a:avLst/>
          </a:prstGeom>
        </p:spPr>
        <p:txBody>
          <a:bodyPr lIns="0" tIns="0" rIns="0" bIns="0" rtlCol="0" anchor="t">
            <a:spAutoFit/>
          </a:bodyPr>
          <a:lstStyle/>
          <a:p>
            <a:pPr algn="ctr">
              <a:lnSpc>
                <a:spcPts val="11659"/>
              </a:lnSpc>
              <a:spcBef>
                <a:spcPct val="0"/>
              </a:spcBef>
            </a:pPr>
            <a:r>
              <a:rPr lang="en-US" sz="8328">
                <a:solidFill>
                  <a:srgbClr val="FFFFFF"/>
                </a:solidFill>
                <a:latin typeface="Indonesia"/>
                <a:ea typeface="Indonesia"/>
                <a:cs typeface="Indonesia"/>
                <a:sym typeface="Indonesia"/>
              </a:rPr>
              <a:t> In the sixth month of Elizabeth’s pregnancy, God sent the angel Gabriel to Nazareth, a town in Galilee,  to a virgin pledged to be married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0" y="572497"/>
            <a:ext cx="18288000" cy="8894355"/>
          </a:xfrm>
          <a:prstGeom prst="rect">
            <a:avLst/>
          </a:prstGeom>
        </p:spPr>
        <p:txBody>
          <a:bodyPr lIns="0" tIns="0" rIns="0" bIns="0" rtlCol="0" anchor="t">
            <a:spAutoFit/>
          </a:bodyPr>
          <a:lstStyle/>
          <a:p>
            <a:pPr algn="ctr">
              <a:lnSpc>
                <a:spcPts val="11659"/>
              </a:lnSpc>
              <a:spcBef>
                <a:spcPct val="0"/>
              </a:spcBef>
            </a:pPr>
            <a:r>
              <a:rPr lang="en-US" sz="8328">
                <a:solidFill>
                  <a:srgbClr val="FFFFFF"/>
                </a:solidFill>
                <a:latin typeface="Indonesia"/>
                <a:ea typeface="Indonesia"/>
                <a:cs typeface="Indonesia"/>
                <a:sym typeface="Indonesia"/>
              </a:rPr>
              <a:t>  to a man named Joseph, a descendant of David. The virgin’s name was Mary.  The angel went to her and said, “Greetings, you who are highly favored! The Lord is with you.”  </a:t>
            </a:r>
          </a:p>
        </p:txBody>
      </p:sp>
      <p:sp>
        <p:nvSpPr>
          <p:cNvPr id="3" name="Freeform 3"/>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0" y="572497"/>
            <a:ext cx="18288000" cy="8894355"/>
          </a:xfrm>
          <a:prstGeom prst="rect">
            <a:avLst/>
          </a:prstGeom>
        </p:spPr>
        <p:txBody>
          <a:bodyPr lIns="0" tIns="0" rIns="0" bIns="0" rtlCol="0" anchor="t">
            <a:spAutoFit/>
          </a:bodyPr>
          <a:lstStyle/>
          <a:p>
            <a:pPr algn="ctr">
              <a:lnSpc>
                <a:spcPts val="11659"/>
              </a:lnSpc>
            </a:pPr>
            <a:r>
              <a:rPr lang="en-US" sz="8328">
                <a:solidFill>
                  <a:srgbClr val="FFFFFF"/>
                </a:solidFill>
                <a:latin typeface="Indonesia"/>
                <a:ea typeface="Indonesia"/>
                <a:cs typeface="Indonesia"/>
                <a:sym typeface="Indonesia"/>
              </a:rPr>
              <a:t> Mary was greatly troubled at his words and wondered what kind of greeting this might be.  But the angel said to her, “Do not be afraid, Mary; you have found favor with God.  </a:t>
            </a:r>
          </a:p>
          <a:p>
            <a:pPr algn="ctr">
              <a:lnSpc>
                <a:spcPts val="11659"/>
              </a:lnSpc>
              <a:spcBef>
                <a:spcPct val="0"/>
              </a:spcBef>
            </a:pPr>
            <a:endParaRPr lang="en-US" sz="8328">
              <a:solidFill>
                <a:srgbClr val="FFFFFF"/>
              </a:solidFill>
              <a:latin typeface="Indonesia"/>
              <a:ea typeface="Indonesia"/>
              <a:cs typeface="Indonesia"/>
              <a:sym typeface="Indonesia"/>
            </a:endParaRPr>
          </a:p>
        </p:txBody>
      </p:sp>
      <p:sp>
        <p:nvSpPr>
          <p:cNvPr id="3" name="Freeform 3"/>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0" y="781050"/>
            <a:ext cx="18288000" cy="10370730"/>
          </a:xfrm>
          <a:prstGeom prst="rect">
            <a:avLst/>
          </a:prstGeom>
        </p:spPr>
        <p:txBody>
          <a:bodyPr lIns="0" tIns="0" rIns="0" bIns="0" rtlCol="0" anchor="t">
            <a:spAutoFit/>
          </a:bodyPr>
          <a:lstStyle/>
          <a:p>
            <a:pPr algn="ctr">
              <a:lnSpc>
                <a:spcPts val="11659"/>
              </a:lnSpc>
              <a:spcBef>
                <a:spcPct val="0"/>
              </a:spcBef>
            </a:pPr>
            <a:r>
              <a:rPr lang="en-US" sz="8328">
                <a:solidFill>
                  <a:srgbClr val="FFFFFF"/>
                </a:solidFill>
                <a:latin typeface="Indonesia"/>
                <a:ea typeface="Indonesia"/>
                <a:cs typeface="Indonesia"/>
                <a:sym typeface="Indonesia"/>
              </a:rPr>
              <a:t>You will conceive and give birth to a son, and you are to call him Jesus.  He will be great and will be called the Son of the Most High. The Lord God will give him the throne of his father David, </a:t>
            </a:r>
          </a:p>
          <a:p>
            <a:pPr algn="ctr">
              <a:lnSpc>
                <a:spcPts val="11659"/>
              </a:lnSpc>
              <a:spcBef>
                <a:spcPct val="0"/>
              </a:spcBef>
            </a:pPr>
            <a:endParaRPr lang="en-US" sz="8328">
              <a:solidFill>
                <a:srgbClr val="FFFFFF"/>
              </a:solidFill>
              <a:latin typeface="Indonesia"/>
              <a:ea typeface="Indonesia"/>
              <a:cs typeface="Indonesia"/>
              <a:sym typeface="Indonesia"/>
            </a:endParaRPr>
          </a:p>
        </p:txBody>
      </p:sp>
      <p:sp>
        <p:nvSpPr>
          <p:cNvPr id="3" name="Freeform 3"/>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0" y="781050"/>
            <a:ext cx="18288000" cy="7417980"/>
          </a:xfrm>
          <a:prstGeom prst="rect">
            <a:avLst/>
          </a:prstGeom>
        </p:spPr>
        <p:txBody>
          <a:bodyPr lIns="0" tIns="0" rIns="0" bIns="0" rtlCol="0" anchor="t">
            <a:spAutoFit/>
          </a:bodyPr>
          <a:lstStyle/>
          <a:p>
            <a:pPr algn="ctr">
              <a:lnSpc>
                <a:spcPts val="11659"/>
              </a:lnSpc>
              <a:spcBef>
                <a:spcPct val="0"/>
              </a:spcBef>
            </a:pPr>
            <a:r>
              <a:rPr lang="en-US" sz="8328">
                <a:solidFill>
                  <a:srgbClr val="FFFFFF"/>
                </a:solidFill>
                <a:latin typeface="Indonesia"/>
                <a:ea typeface="Indonesia"/>
                <a:cs typeface="Indonesia"/>
                <a:sym typeface="Indonesia"/>
              </a:rPr>
              <a:t>and he will reign over Jacob’s descendants forever; his kingdom will never end.” “How will this be,” Mary asked the angel, “since I am a virgin?” The angel answered,  </a:t>
            </a:r>
          </a:p>
        </p:txBody>
      </p:sp>
      <p:sp>
        <p:nvSpPr>
          <p:cNvPr id="3" name="Freeform 3"/>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0" y="781050"/>
            <a:ext cx="18288000" cy="7417980"/>
          </a:xfrm>
          <a:prstGeom prst="rect">
            <a:avLst/>
          </a:prstGeom>
        </p:spPr>
        <p:txBody>
          <a:bodyPr lIns="0" tIns="0" rIns="0" bIns="0" rtlCol="0" anchor="t">
            <a:spAutoFit/>
          </a:bodyPr>
          <a:lstStyle/>
          <a:p>
            <a:pPr algn="ctr">
              <a:lnSpc>
                <a:spcPts val="11659"/>
              </a:lnSpc>
              <a:spcBef>
                <a:spcPct val="0"/>
              </a:spcBef>
            </a:pPr>
            <a:r>
              <a:rPr lang="en-US" sz="8328">
                <a:solidFill>
                  <a:srgbClr val="FFFFFF"/>
                </a:solidFill>
                <a:latin typeface="Indonesia"/>
                <a:ea typeface="Indonesia"/>
                <a:cs typeface="Indonesia"/>
                <a:sym typeface="Indonesia"/>
              </a:rPr>
              <a:t> “The Holy Spirit will come on you, and the power of the Most High will overshadow you. So the holy one to be born will be called, the Son of God.</a:t>
            </a:r>
          </a:p>
          <a:p>
            <a:pPr algn="ctr">
              <a:lnSpc>
                <a:spcPts val="11659"/>
              </a:lnSpc>
              <a:spcBef>
                <a:spcPct val="0"/>
              </a:spcBef>
            </a:pPr>
            <a:r>
              <a:rPr lang="en-US" sz="8328">
                <a:solidFill>
                  <a:srgbClr val="FFFFFF"/>
                </a:solidFill>
                <a:latin typeface="Indonesia"/>
                <a:ea typeface="Indonesia"/>
                <a:cs typeface="Indonesia"/>
                <a:sym typeface="Indonesia"/>
              </a:rPr>
              <a:t> Even Elizabeth your relative is</a:t>
            </a:r>
          </a:p>
        </p:txBody>
      </p:sp>
      <p:sp>
        <p:nvSpPr>
          <p:cNvPr id="3" name="Freeform 3"/>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0" y="781050"/>
            <a:ext cx="18288000" cy="8894355"/>
          </a:xfrm>
          <a:prstGeom prst="rect">
            <a:avLst/>
          </a:prstGeom>
        </p:spPr>
        <p:txBody>
          <a:bodyPr lIns="0" tIns="0" rIns="0" bIns="0" rtlCol="0" anchor="t">
            <a:spAutoFit/>
          </a:bodyPr>
          <a:lstStyle/>
          <a:p>
            <a:pPr algn="ctr">
              <a:lnSpc>
                <a:spcPts val="11659"/>
              </a:lnSpc>
              <a:spcBef>
                <a:spcPct val="0"/>
              </a:spcBef>
            </a:pPr>
            <a:r>
              <a:rPr lang="en-US" sz="8328">
                <a:solidFill>
                  <a:srgbClr val="FFFFFF"/>
                </a:solidFill>
                <a:latin typeface="Indonesia"/>
                <a:ea typeface="Indonesia"/>
                <a:cs typeface="Indonesia"/>
                <a:sym typeface="Indonesia"/>
              </a:rPr>
              <a:t> going to have a child in her old age, and she who was said to be unable to conceive is in her sixth month.  For no word from God will ever fail.”</a:t>
            </a:r>
          </a:p>
          <a:p>
            <a:pPr algn="ctr">
              <a:lnSpc>
                <a:spcPts val="11659"/>
              </a:lnSpc>
              <a:spcBef>
                <a:spcPct val="0"/>
              </a:spcBef>
            </a:pPr>
            <a:r>
              <a:rPr lang="en-US" sz="8328">
                <a:solidFill>
                  <a:srgbClr val="FFFFFF"/>
                </a:solidFill>
                <a:latin typeface="Indonesia"/>
                <a:ea typeface="Indonesia"/>
                <a:cs typeface="Indonesia"/>
                <a:sym typeface="Indonesia"/>
              </a:rPr>
              <a:t> “I am the Lord’s servant,” Mary answered. </a:t>
            </a:r>
          </a:p>
        </p:txBody>
      </p:sp>
      <p:sp>
        <p:nvSpPr>
          <p:cNvPr id="3" name="Freeform 3"/>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0" y="781050"/>
            <a:ext cx="18288000" cy="8434612"/>
          </a:xfrm>
          <a:prstGeom prst="rect">
            <a:avLst/>
          </a:prstGeom>
        </p:spPr>
        <p:txBody>
          <a:bodyPr lIns="0" tIns="0" rIns="0" bIns="0" rtlCol="0" anchor="t">
            <a:spAutoFit/>
          </a:bodyPr>
          <a:lstStyle/>
          <a:p>
            <a:pPr algn="ctr">
              <a:lnSpc>
                <a:spcPts val="11659"/>
              </a:lnSpc>
              <a:spcBef>
                <a:spcPct val="0"/>
              </a:spcBef>
            </a:pPr>
            <a:r>
              <a:rPr lang="en-US" sz="8328">
                <a:solidFill>
                  <a:srgbClr val="FFFFFF"/>
                </a:solidFill>
                <a:latin typeface="Indonesia"/>
                <a:ea typeface="Indonesia"/>
                <a:cs typeface="Indonesia"/>
                <a:sym typeface="Indonesia"/>
              </a:rPr>
              <a:t> “May your word to me be fulfilled.” Then the angel left her.</a:t>
            </a:r>
          </a:p>
          <a:p>
            <a:pPr algn="ctr">
              <a:lnSpc>
                <a:spcPts val="11659"/>
              </a:lnSpc>
              <a:spcBef>
                <a:spcPct val="0"/>
              </a:spcBef>
            </a:pPr>
            <a:endParaRPr lang="en-US" sz="8328">
              <a:solidFill>
                <a:srgbClr val="FFFFFF"/>
              </a:solidFill>
              <a:latin typeface="Indonesia"/>
              <a:ea typeface="Indonesia"/>
              <a:cs typeface="Indonesia"/>
              <a:sym typeface="Indonesia"/>
            </a:endParaRPr>
          </a:p>
          <a:p>
            <a:pPr algn="ctr">
              <a:lnSpc>
                <a:spcPts val="11659"/>
              </a:lnSpc>
              <a:spcBef>
                <a:spcPct val="0"/>
              </a:spcBef>
            </a:pPr>
            <a:endParaRPr lang="en-US" sz="8328">
              <a:solidFill>
                <a:srgbClr val="FFFFFF"/>
              </a:solidFill>
              <a:latin typeface="Indonesia"/>
              <a:ea typeface="Indonesia"/>
              <a:cs typeface="Indonesia"/>
              <a:sym typeface="Indonesia"/>
            </a:endParaRPr>
          </a:p>
          <a:p>
            <a:pPr algn="ctr">
              <a:lnSpc>
                <a:spcPts val="11659"/>
              </a:lnSpc>
              <a:spcBef>
                <a:spcPct val="0"/>
              </a:spcBef>
            </a:pPr>
            <a:endParaRPr lang="en-US" sz="8328">
              <a:solidFill>
                <a:srgbClr val="FFFFFF"/>
              </a:solidFill>
              <a:latin typeface="Indonesia"/>
              <a:ea typeface="Indonesia"/>
              <a:cs typeface="Indonesia"/>
              <a:sym typeface="Indonesia"/>
            </a:endParaRPr>
          </a:p>
          <a:p>
            <a:pPr algn="l">
              <a:lnSpc>
                <a:spcPts val="7740"/>
              </a:lnSpc>
              <a:spcBef>
                <a:spcPct val="0"/>
              </a:spcBef>
            </a:pPr>
            <a:r>
              <a:rPr lang="en-US" sz="5528">
                <a:solidFill>
                  <a:srgbClr val="FFFFFF"/>
                </a:solidFill>
                <a:latin typeface="Indonesia"/>
                <a:ea typeface="Indonesia"/>
                <a:cs typeface="Indonesia"/>
                <a:sym typeface="Indonesia"/>
              </a:rPr>
              <a:t>Luke 1:26-38 NIV</a:t>
            </a:r>
          </a:p>
        </p:txBody>
      </p:sp>
      <p:sp>
        <p:nvSpPr>
          <p:cNvPr id="3" name="Freeform 3"/>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868770"/>
            <a:ext cx="14995119" cy="219703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FUN FACTS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0" y="3023849"/>
            <a:ext cx="14995119" cy="4239302"/>
          </a:xfrm>
          <a:prstGeom prst="rect">
            <a:avLst/>
          </a:prstGeom>
        </p:spPr>
        <p:txBody>
          <a:bodyPr lIns="0" tIns="0" rIns="0" bIns="0" rtlCol="0" anchor="t">
            <a:spAutoFit/>
          </a:bodyPr>
          <a:lstStyle/>
          <a:p>
            <a:pPr algn="ctr">
              <a:lnSpc>
                <a:spcPts val="16978"/>
              </a:lnSpc>
              <a:spcBef>
                <a:spcPct val="0"/>
              </a:spcBef>
            </a:pPr>
            <a:r>
              <a:rPr lang="en-US" sz="12127" dirty="0">
                <a:solidFill>
                  <a:srgbClr val="FFFFFF"/>
                </a:solidFill>
                <a:latin typeface="Indonesia"/>
                <a:ea typeface="Indonesia"/>
                <a:cs typeface="Indonesia"/>
                <a:sym typeface="Indonesia"/>
              </a:rPr>
              <a:t>Be available –</a:t>
            </a:r>
          </a:p>
          <a:p>
            <a:pPr algn="ctr">
              <a:lnSpc>
                <a:spcPts val="16978"/>
              </a:lnSpc>
              <a:spcBef>
                <a:spcPct val="0"/>
              </a:spcBef>
            </a:pPr>
            <a:r>
              <a:rPr lang="en-US" sz="12127" dirty="0">
                <a:solidFill>
                  <a:srgbClr val="FFFFFF"/>
                </a:solidFill>
                <a:latin typeface="Indonesia"/>
                <a:ea typeface="Indonesia"/>
                <a:cs typeface="Indonesia"/>
                <a:sym typeface="Indonesia"/>
              </a:rPr>
              <a:t>Trust God</a:t>
            </a:r>
          </a:p>
        </p:txBody>
      </p:sp>
    </p:spTree>
    <p:extLst>
      <p:ext uri="{BB962C8B-B14F-4D97-AF65-F5344CB8AC3E}">
        <p14:creationId xmlns:p14="http://schemas.microsoft.com/office/powerpoint/2010/main" val="2730993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868770"/>
            <a:ext cx="14995119" cy="219703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Miriam and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868770"/>
            <a:ext cx="14995119" cy="219703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FUN FACTS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0" y="3023849"/>
            <a:ext cx="14995119" cy="4239302"/>
          </a:xfrm>
          <a:prstGeom prst="rect">
            <a:avLst/>
          </a:prstGeom>
        </p:spPr>
        <p:txBody>
          <a:bodyPr lIns="0" tIns="0" rIns="0" bIns="0" rtlCol="0" anchor="t">
            <a:spAutoFit/>
          </a:bodyPr>
          <a:lstStyle/>
          <a:p>
            <a:pPr algn="ctr">
              <a:lnSpc>
                <a:spcPts val="16978"/>
              </a:lnSpc>
              <a:spcBef>
                <a:spcPct val="0"/>
              </a:spcBef>
            </a:pPr>
            <a:r>
              <a:rPr lang="en-US" sz="12127" dirty="0">
                <a:solidFill>
                  <a:srgbClr val="FFFFFF"/>
                </a:solidFill>
                <a:latin typeface="Indonesia"/>
                <a:ea typeface="Indonesia"/>
                <a:cs typeface="Indonesia"/>
                <a:sym typeface="Indonesia"/>
              </a:rPr>
              <a:t>Surrender All-</a:t>
            </a:r>
          </a:p>
          <a:p>
            <a:pPr algn="ctr">
              <a:lnSpc>
                <a:spcPts val="16978"/>
              </a:lnSpc>
              <a:spcBef>
                <a:spcPct val="0"/>
              </a:spcBef>
            </a:pPr>
            <a:r>
              <a:rPr lang="en-US" sz="12127" dirty="0">
                <a:solidFill>
                  <a:srgbClr val="FFFFFF"/>
                </a:solidFill>
                <a:latin typeface="Indonesia"/>
                <a:ea typeface="Indonesia"/>
                <a:cs typeface="Indonesia"/>
                <a:sym typeface="Indonesia"/>
              </a:rPr>
              <a:t>Trust God</a:t>
            </a:r>
          </a:p>
        </p:txBody>
      </p:sp>
    </p:spTree>
    <p:extLst>
      <p:ext uri="{BB962C8B-B14F-4D97-AF65-F5344CB8AC3E}">
        <p14:creationId xmlns:p14="http://schemas.microsoft.com/office/powerpoint/2010/main" val="3499946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868770"/>
            <a:ext cx="14995119" cy="219703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David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868770"/>
            <a:ext cx="14995119" cy="2197035"/>
          </a:xfrm>
          <a:prstGeom prst="rect">
            <a:avLst/>
          </a:prstGeom>
        </p:spPr>
        <p:txBody>
          <a:bodyPr lIns="0" tIns="0" rIns="0" bIns="0" rtlCol="0" anchor="t">
            <a:spAutoFit/>
          </a:bodyPr>
          <a:lstStyle/>
          <a:p>
            <a:pPr algn="ctr">
              <a:lnSpc>
                <a:spcPts val="16978"/>
              </a:lnSpc>
              <a:spcBef>
                <a:spcPct val="0"/>
              </a:spcBef>
            </a:pPr>
            <a:r>
              <a:rPr lang="en-US" sz="12127">
                <a:solidFill>
                  <a:srgbClr val="FFFFFF"/>
                </a:solidFill>
                <a:latin typeface="Indonesia"/>
                <a:ea typeface="Indonesia"/>
                <a:cs typeface="Indonesia"/>
                <a:sym typeface="Indonesia"/>
              </a:rPr>
              <a:t>FUN FACTS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0" y="843765"/>
            <a:ext cx="14995119" cy="8599470"/>
          </a:xfrm>
          <a:prstGeom prst="rect">
            <a:avLst/>
          </a:prstGeom>
        </p:spPr>
        <p:txBody>
          <a:bodyPr lIns="0" tIns="0" rIns="0" bIns="0" rtlCol="0" anchor="t">
            <a:spAutoFit/>
          </a:bodyPr>
          <a:lstStyle/>
          <a:p>
            <a:pPr algn="ctr">
              <a:lnSpc>
                <a:spcPts val="16978"/>
              </a:lnSpc>
              <a:spcBef>
                <a:spcPct val="0"/>
              </a:spcBef>
            </a:pPr>
            <a:r>
              <a:rPr lang="en-US" sz="12127" dirty="0">
                <a:solidFill>
                  <a:srgbClr val="FFFFFF"/>
                </a:solidFill>
                <a:latin typeface="Indonesia"/>
                <a:ea typeface="Indonesia"/>
                <a:cs typeface="Indonesia"/>
                <a:sym typeface="Indonesia"/>
              </a:rPr>
              <a:t>Recognize where your strength</a:t>
            </a:r>
          </a:p>
          <a:p>
            <a:pPr algn="ctr">
              <a:lnSpc>
                <a:spcPts val="16978"/>
              </a:lnSpc>
              <a:spcBef>
                <a:spcPct val="0"/>
              </a:spcBef>
            </a:pPr>
            <a:r>
              <a:rPr lang="en-US" sz="12127" dirty="0">
                <a:solidFill>
                  <a:srgbClr val="FFFFFF"/>
                </a:solidFill>
                <a:latin typeface="Indonesia"/>
                <a:ea typeface="Indonesia"/>
                <a:cs typeface="Indonesia"/>
                <a:sym typeface="Indonesia"/>
              </a:rPr>
              <a:t>comes from-</a:t>
            </a:r>
          </a:p>
          <a:p>
            <a:pPr algn="ctr">
              <a:lnSpc>
                <a:spcPts val="16978"/>
              </a:lnSpc>
              <a:spcBef>
                <a:spcPct val="0"/>
              </a:spcBef>
            </a:pPr>
            <a:r>
              <a:rPr lang="en-US" sz="12127" dirty="0">
                <a:solidFill>
                  <a:srgbClr val="FFFFFF"/>
                </a:solidFill>
                <a:latin typeface="Indonesia"/>
                <a:ea typeface="Indonesia"/>
                <a:cs typeface="Indonesia"/>
                <a:sym typeface="Indonesia"/>
              </a:rPr>
              <a:t>Trust God</a:t>
            </a:r>
          </a:p>
        </p:txBody>
      </p:sp>
    </p:spTree>
    <p:extLst>
      <p:ext uri="{BB962C8B-B14F-4D97-AF65-F5344CB8AC3E}">
        <p14:creationId xmlns:p14="http://schemas.microsoft.com/office/powerpoint/2010/main" val="3391568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1646441" y="3868770"/>
            <a:ext cx="14995119" cy="2059218"/>
          </a:xfrm>
          <a:prstGeom prst="rect">
            <a:avLst/>
          </a:prstGeom>
        </p:spPr>
        <p:txBody>
          <a:bodyPr lIns="0" tIns="0" rIns="0" bIns="0" rtlCol="0" anchor="t">
            <a:spAutoFit/>
          </a:bodyPr>
          <a:lstStyle/>
          <a:p>
            <a:pPr algn="ctr">
              <a:lnSpc>
                <a:spcPts val="16978"/>
              </a:lnSpc>
              <a:spcBef>
                <a:spcPct val="0"/>
              </a:spcBef>
            </a:pPr>
            <a:r>
              <a:rPr lang="en-US" sz="12127" dirty="0">
                <a:solidFill>
                  <a:srgbClr val="FFFFFF"/>
                </a:solidFill>
                <a:latin typeface="Indonesia"/>
                <a:ea typeface="Indonesia"/>
                <a:cs typeface="Indonesia"/>
                <a:sym typeface="Indonesia"/>
              </a:rPr>
              <a:t>Today’s Takeaways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4511853" y="8913859"/>
            <a:ext cx="3461822" cy="913828"/>
          </a:xfrm>
          <a:custGeom>
            <a:avLst/>
            <a:gdLst/>
            <a:ahLst/>
            <a:cxnLst/>
            <a:rect l="l" t="t" r="r" b="b"/>
            <a:pathLst>
              <a:path w="3461822" h="913828">
                <a:moveTo>
                  <a:pt x="0" y="0"/>
                </a:moveTo>
                <a:lnTo>
                  <a:pt x="3461822" y="0"/>
                </a:lnTo>
                <a:lnTo>
                  <a:pt x="3461822" y="913827"/>
                </a:lnTo>
                <a:lnTo>
                  <a:pt x="0" y="913827"/>
                </a:lnTo>
                <a:lnTo>
                  <a:pt x="0" y="0"/>
                </a:lnTo>
                <a:close/>
              </a:path>
            </a:pathLst>
          </a:custGeom>
          <a:blipFill>
            <a:blip r:embed="rId2"/>
            <a:stretch>
              <a:fillRect/>
            </a:stretch>
          </a:blipFill>
        </p:spPr>
      </p:sp>
      <p:sp>
        <p:nvSpPr>
          <p:cNvPr id="3" name="TextBox 3"/>
          <p:cNvSpPr txBox="1"/>
          <p:nvPr/>
        </p:nvSpPr>
        <p:spPr>
          <a:xfrm>
            <a:off x="5862" y="2859028"/>
            <a:ext cx="18288000" cy="4568943"/>
          </a:xfrm>
          <a:prstGeom prst="rect">
            <a:avLst/>
          </a:prstGeom>
        </p:spPr>
        <p:txBody>
          <a:bodyPr lIns="0" tIns="0" rIns="0" bIns="0" rtlCol="0" anchor="t">
            <a:spAutoFit/>
          </a:bodyPr>
          <a:lstStyle/>
          <a:p>
            <a:pPr marL="1862882" lvl="1" indent="-931441" algn="l">
              <a:lnSpc>
                <a:spcPts val="12079"/>
              </a:lnSpc>
              <a:buAutoNum type="arabicPeriod"/>
            </a:pPr>
            <a:r>
              <a:rPr lang="en-US" sz="8628" dirty="0">
                <a:solidFill>
                  <a:srgbClr val="FFFFFF"/>
                </a:solidFill>
                <a:latin typeface="Indonesia"/>
                <a:ea typeface="Indonesia"/>
                <a:cs typeface="Indonesia"/>
                <a:sym typeface="Indonesia"/>
              </a:rPr>
              <a:t>Offer what you have</a:t>
            </a:r>
          </a:p>
          <a:p>
            <a:pPr marL="1862882" lvl="1" indent="-931441" algn="l">
              <a:lnSpc>
                <a:spcPts val="12079"/>
              </a:lnSpc>
              <a:spcBef>
                <a:spcPct val="0"/>
              </a:spcBef>
              <a:buAutoNum type="arabicPeriod"/>
            </a:pPr>
            <a:r>
              <a:rPr lang="en-US" sz="8628" dirty="0">
                <a:solidFill>
                  <a:srgbClr val="FFFFFF"/>
                </a:solidFill>
                <a:latin typeface="Indonesia"/>
                <a:ea typeface="Indonesia"/>
                <a:cs typeface="Indonesia"/>
                <a:sym typeface="Indonesia"/>
              </a:rPr>
              <a:t>Don’t discount a God dream</a:t>
            </a:r>
          </a:p>
          <a:p>
            <a:pPr marL="1862882" lvl="1" indent="-931441" algn="l">
              <a:lnSpc>
                <a:spcPts val="12079"/>
              </a:lnSpc>
              <a:spcBef>
                <a:spcPct val="0"/>
              </a:spcBef>
              <a:buAutoNum type="arabicPeriod"/>
            </a:pPr>
            <a:r>
              <a:rPr lang="en-US" sz="8628" dirty="0">
                <a:solidFill>
                  <a:srgbClr val="FFFFFF"/>
                </a:solidFill>
                <a:latin typeface="Indonesia"/>
                <a:ea typeface="Indonesia"/>
                <a:cs typeface="Indonesia"/>
                <a:sym typeface="Indonesia"/>
              </a:rPr>
              <a:t>Say Yes to the assignment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028700" y="3001279"/>
            <a:ext cx="16230600" cy="4284441"/>
          </a:xfrm>
          <a:custGeom>
            <a:avLst/>
            <a:gdLst/>
            <a:ahLst/>
            <a:cxnLst/>
            <a:rect l="l" t="t" r="r" b="b"/>
            <a:pathLst>
              <a:path w="16230600" h="4284441">
                <a:moveTo>
                  <a:pt x="0" y="0"/>
                </a:moveTo>
                <a:lnTo>
                  <a:pt x="16230600" y="0"/>
                </a:lnTo>
                <a:lnTo>
                  <a:pt x="16230600" y="4284442"/>
                </a:lnTo>
                <a:lnTo>
                  <a:pt x="0" y="4284442"/>
                </a:lnTo>
                <a:lnTo>
                  <a:pt x="0" y="0"/>
                </a:lnTo>
                <a:close/>
              </a:path>
            </a:pathLst>
          </a:custGeom>
          <a:blipFill>
            <a:blip r:embed="rId2"/>
            <a:stretch>
              <a:fillRect/>
            </a:stretch>
          </a:blipFill>
        </p:spPr>
      </p:sp>
      <p:sp>
        <p:nvSpPr>
          <p:cNvPr id="3" name="TextBox 3"/>
          <p:cNvSpPr txBox="1"/>
          <p:nvPr/>
        </p:nvSpPr>
        <p:spPr>
          <a:xfrm>
            <a:off x="13162110" y="9223133"/>
            <a:ext cx="4335315" cy="509806"/>
          </a:xfrm>
          <a:prstGeom prst="rect">
            <a:avLst/>
          </a:prstGeom>
        </p:spPr>
        <p:txBody>
          <a:bodyPr lIns="0" tIns="0" rIns="0" bIns="0" rtlCol="0" anchor="t">
            <a:spAutoFit/>
          </a:bodyPr>
          <a:lstStyle/>
          <a:p>
            <a:pPr algn="ctr">
              <a:lnSpc>
                <a:spcPts val="3710"/>
              </a:lnSpc>
              <a:spcBef>
                <a:spcPct val="0"/>
              </a:spcBef>
            </a:pPr>
            <a:r>
              <a:rPr lang="en-US" sz="2650">
                <a:solidFill>
                  <a:srgbClr val="FEFEFE"/>
                </a:solidFill>
                <a:latin typeface="Titillium"/>
                <a:ea typeface="Titillium"/>
                <a:cs typeface="Titillium"/>
                <a:sym typeface="Titillium"/>
              </a:rPr>
              <a:t>NYGM - Shawna Phipps 5.4.25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1656</TotalTime>
  <Words>435</Words>
  <Application>Microsoft Office PowerPoint</Application>
  <PresentationFormat>Custom</PresentationFormat>
  <Paragraphs>46</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Indonesia</vt:lpstr>
      <vt:lpstr>Titillium</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NYGM - Shawna Phipps 5.4.25</dc:title>
  <dc:creator>Shawna Phipps</dc:creator>
  <cp:lastModifiedBy>Shawna Phipps</cp:lastModifiedBy>
  <cp:revision>4</cp:revision>
  <dcterms:created xsi:type="dcterms:W3CDTF">2006-08-16T00:00:00Z</dcterms:created>
  <dcterms:modified xsi:type="dcterms:W3CDTF">2025-05-03T10:55:35Z</dcterms:modified>
  <dc:identifier>DAGlkFEuqgU</dc:identifier>
</cp:coreProperties>
</file>