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Century Gothic" panose="020B0502020202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FCdfuVal7gKx0Yvx1liEl2mIu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7b12d48f2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97b12d48f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7b12d48f2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397b12d48f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97b12d48f2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97b12d48f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97b12d48f2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97b12d48f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7b12d48f2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97b12d48f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7b12d48f2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397b12d48f2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97b12d48f2_0_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397b12d48f2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97b12d48f2_0_3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g397b12d48f2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97b12d48f2_0_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g397b12d48f2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97b12d48f2_0_1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397b12d48f2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7b12d48f2_0_1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397b12d48f2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97b12d48f2_0_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397b12d48f2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97b12d48f2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397b12d48f2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6" name="Google Shape;96;p3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0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0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1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31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4" name="Google Shape;104;p3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1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1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2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2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3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2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2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3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18" name="Google Shape;118;p33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3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3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4" name="Google Shape;124;p3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4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5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3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1" name="Google Shape;141;p3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6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6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5" name="Google Shape;145;p36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6" name="Google Shape;146;p3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6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6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7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53" name="Google Shape;153;p3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8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8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60" name="Google Shape;160;p3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1" name="Google Shape;11;p22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2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2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2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2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2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2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2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2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2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24" name="Google Shape;24;p22"/>
            <p:cNvSpPr/>
            <p:nvPr/>
          </p:nvSpPr>
          <p:spPr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2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2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2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2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2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2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2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2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2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"/>
          <p:cNvSpPr/>
          <p:nvPr/>
        </p:nvSpPr>
        <p:spPr>
          <a:xfrm>
            <a:off x="0" y="-786"/>
            <a:ext cx="12192000" cy="685403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-1" y="0"/>
            <a:ext cx="4639734" cy="6858000"/>
          </a:xfrm>
          <a:prstGeom prst="rect">
            <a:avLst/>
          </a:prstGeom>
          <a:solidFill>
            <a:srgbClr val="323829">
              <a:alpha val="9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"/>
          <p:cNvSpPr txBox="1">
            <a:spLocks noGrp="1"/>
          </p:cNvSpPr>
          <p:nvPr>
            <p:ph type="ctrTitle"/>
          </p:nvPr>
        </p:nvSpPr>
        <p:spPr>
          <a:xfrm>
            <a:off x="163275" y="251200"/>
            <a:ext cx="4315800" cy="46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3600"/>
              <a:buFont typeface="Century Gothic"/>
              <a:buNone/>
            </a:pPr>
            <a:r>
              <a:rPr lang="en-US" sz="3800">
                <a:solidFill>
                  <a:srgbClr val="FEFFFF"/>
                </a:solidFill>
              </a:rPr>
              <a:t>BUILDING COMMUNITY THROUGH CHRIST-CENTERED CONNECT GROUPS</a:t>
            </a:r>
            <a:endParaRPr sz="5060"/>
          </a:p>
        </p:txBody>
      </p:sp>
      <p:sp>
        <p:nvSpPr>
          <p:cNvPr id="172" name="Google Shape;172;p1"/>
          <p:cNvSpPr/>
          <p:nvPr/>
        </p:nvSpPr>
        <p:spPr>
          <a:xfrm>
            <a:off x="0" y="5033007"/>
            <a:ext cx="5404022" cy="857047"/>
          </a:xfrm>
          <a:custGeom>
            <a:avLst/>
            <a:gdLst/>
            <a:ahLst/>
            <a:cxnLst/>
            <a:rect l="l" t="t" r="r" b="b"/>
            <a:pathLst>
              <a:path w="1117" h="163" extrusionOk="0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1"/>
          <p:cNvSpPr txBox="1">
            <a:spLocks noGrp="1"/>
          </p:cNvSpPr>
          <p:nvPr>
            <p:ph type="subTitle" idx="1"/>
          </p:nvPr>
        </p:nvSpPr>
        <p:spPr>
          <a:xfrm>
            <a:off x="540279" y="5189400"/>
            <a:ext cx="4315926" cy="544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FFFF"/>
                </a:solidFill>
              </a:rPr>
              <a:t>CAREN PETFIELD | SESSION #1</a:t>
            </a:r>
            <a:endParaRPr>
              <a:solidFill>
                <a:srgbClr val="FE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EFFFF"/>
                </a:solidFill>
              </a:rPr>
              <a:t>10:10-10:40AM</a:t>
            </a:r>
            <a:endParaRPr/>
          </a:p>
        </p:txBody>
      </p:sp>
      <p:pic>
        <p:nvPicPr>
          <p:cNvPr id="174" name="Google Shape;174;p1" descr="Use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011" y="967417"/>
            <a:ext cx="4930468" cy="4930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97b12d48f2_0_88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g397b12d48f2_0_88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SMALL GROUPS FOSTER:</a:t>
            </a:r>
            <a:endParaRPr/>
          </a:p>
        </p:txBody>
      </p:sp>
      <p:sp>
        <p:nvSpPr>
          <p:cNvPr id="181" name="Google Shape;181;g397b12d48f2_0_88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397b12d48f2_0_88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" name="Google Shape;183;g397b12d48f2_0_88"/>
          <p:cNvGrpSpPr/>
          <p:nvPr/>
        </p:nvGrpSpPr>
        <p:grpSpPr>
          <a:xfrm>
            <a:off x="1794900" y="2229398"/>
            <a:ext cx="8987400" cy="3535834"/>
            <a:chOff x="0" y="6405"/>
            <a:chExt cx="8987400" cy="1787490"/>
          </a:xfrm>
        </p:grpSpPr>
        <p:sp>
          <p:nvSpPr>
            <p:cNvPr id="184" name="Google Shape;184;g397b12d48f2_0_88"/>
            <p:cNvSpPr/>
            <p:nvPr/>
          </p:nvSpPr>
          <p:spPr>
            <a:xfrm>
              <a:off x="0" y="640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g397b12d48f2_0_88"/>
            <p:cNvSpPr txBox="1"/>
            <p:nvPr/>
          </p:nvSpPr>
          <p:spPr>
            <a:xfrm>
              <a:off x="26930" y="33335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AUTHENTIC RELATIONSHIPS</a:t>
              </a:r>
              <a:endParaRPr sz="3000"/>
            </a:p>
          </p:txBody>
        </p:sp>
        <p:sp>
          <p:nvSpPr>
            <p:cNvPr id="186" name="Google Shape;186;g397b12d48f2_0_88"/>
            <p:cNvSpPr/>
            <p:nvPr/>
          </p:nvSpPr>
          <p:spPr>
            <a:xfrm>
              <a:off x="0" y="624300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624A"/>
                </a:gs>
                <a:gs pos="100000">
                  <a:srgbClr val="7C4A2A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g397b12d48f2_0_88"/>
            <p:cNvSpPr txBox="1"/>
            <p:nvPr/>
          </p:nvSpPr>
          <p:spPr>
            <a:xfrm>
              <a:off x="26930" y="651230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SPIRITUAL GROWTH</a:t>
              </a:r>
              <a:endParaRPr sz="3000"/>
            </a:p>
          </p:txBody>
        </p:sp>
        <p:sp>
          <p:nvSpPr>
            <p:cNvPr id="188" name="Google Shape;188;g397b12d48f2_0_88"/>
            <p:cNvSpPr/>
            <p:nvPr/>
          </p:nvSpPr>
          <p:spPr>
            <a:xfrm>
              <a:off x="0" y="124219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g397b12d48f2_0_88"/>
            <p:cNvSpPr txBox="1"/>
            <p:nvPr/>
          </p:nvSpPr>
          <p:spPr>
            <a:xfrm>
              <a:off x="26930" y="1269125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BIBLICAL DISCIPLESHIP</a:t>
              </a:r>
              <a:endParaRPr sz="30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97b12d48f2_0_13"/>
          <p:cNvSpPr/>
          <p:nvPr/>
        </p:nvSpPr>
        <p:spPr>
          <a:xfrm>
            <a:off x="0" y="-786"/>
            <a:ext cx="12192000" cy="68541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g397b12d48f2_0_13"/>
          <p:cNvSpPr txBox="1">
            <a:spLocks noGrp="1"/>
          </p:cNvSpPr>
          <p:nvPr>
            <p:ph type="title"/>
          </p:nvPr>
        </p:nvSpPr>
        <p:spPr>
          <a:xfrm>
            <a:off x="649224" y="645106"/>
            <a:ext cx="65745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THE VALUE OF COMMUNITY</a:t>
            </a:r>
            <a:endParaRPr b="1"/>
          </a:p>
        </p:txBody>
      </p:sp>
      <p:sp>
        <p:nvSpPr>
          <p:cNvPr id="196" name="Google Shape;196;g397b12d48f2_0_13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397b12d48f2_0_13"/>
          <p:cNvSpPr txBox="1">
            <a:spLocks noGrp="1"/>
          </p:cNvSpPr>
          <p:nvPr>
            <p:ph type="body" idx="1"/>
          </p:nvPr>
        </p:nvSpPr>
        <p:spPr>
          <a:xfrm>
            <a:off x="649224" y="2133600"/>
            <a:ext cx="71352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IF YOU WANT TO GROW A CROWD, BUILD A </a:t>
            </a:r>
            <a:r>
              <a:rPr lang="en-US" sz="3000" u="sng"/>
              <a:t>SERVICE</a:t>
            </a:r>
            <a:endParaRPr sz="3000" u="sng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IF YOU WANT TO GROW DISCIPLES, BUILD </a:t>
            </a:r>
            <a:r>
              <a:rPr lang="en-US" sz="3000" u="sng"/>
              <a:t>COMMUNITY</a:t>
            </a:r>
            <a:r>
              <a:rPr lang="en-US" sz="2000"/>
              <a:t> </a:t>
            </a:r>
            <a:endParaRPr sz="2000"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98" name="Google Shape;198;g397b12d48f2_0_13" descr="Tea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4289" y="1278253"/>
            <a:ext cx="3759254" cy="375925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97b12d48f2_0_13"/>
          <p:cNvSpPr/>
          <p:nvPr/>
        </p:nvSpPr>
        <p:spPr>
          <a:xfrm>
            <a:off x="-1" y="6061223"/>
            <a:ext cx="1038036" cy="506277"/>
          </a:xfrm>
          <a:custGeom>
            <a:avLst/>
            <a:gdLst/>
            <a:ahLst/>
            <a:cxnLst/>
            <a:rect l="l" t="t" r="r" b="b"/>
            <a:pathLst>
              <a:path w="1038036" h="506277" extrusionOk="0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97b12d48f2_0_50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g397b12d48f2_0_50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WHY SMALL GROUPS MATTER?</a:t>
            </a:r>
            <a:endParaRPr b="1"/>
          </a:p>
        </p:txBody>
      </p:sp>
      <p:sp>
        <p:nvSpPr>
          <p:cNvPr id="206" name="Google Shape;206;g397b12d48f2_0_50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97b12d48f2_0_50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" name="Google Shape;208;g397b12d48f2_0_50"/>
          <p:cNvGrpSpPr/>
          <p:nvPr/>
        </p:nvGrpSpPr>
        <p:grpSpPr>
          <a:xfrm>
            <a:off x="1271301" y="1434016"/>
            <a:ext cx="9801201" cy="3989977"/>
            <a:chOff x="129579" y="251718"/>
            <a:chExt cx="9801201" cy="3989977"/>
          </a:xfrm>
        </p:grpSpPr>
        <p:sp>
          <p:nvSpPr>
            <p:cNvPr id="209" name="Google Shape;209;g397b12d48f2_0_50"/>
            <p:cNvSpPr/>
            <p:nvPr/>
          </p:nvSpPr>
          <p:spPr>
            <a:xfrm>
              <a:off x="6870778" y="251722"/>
              <a:ext cx="1512000" cy="1512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g397b12d48f2_0_50"/>
            <p:cNvSpPr/>
            <p:nvPr/>
          </p:nvSpPr>
          <p:spPr>
            <a:xfrm>
              <a:off x="129579" y="2345632"/>
              <a:ext cx="4320000" cy="8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g397b12d48f2_0_50"/>
            <p:cNvSpPr txBox="1"/>
            <p:nvPr/>
          </p:nvSpPr>
          <p:spPr>
            <a:xfrm>
              <a:off x="1112628" y="1705077"/>
              <a:ext cx="20571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entury Gothic"/>
                <a:buNone/>
              </a:pPr>
              <a:r>
                <a:rPr lang="en-US" sz="24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SERVICES </a:t>
              </a:r>
              <a:endParaRPr/>
            </a:p>
          </p:txBody>
        </p:sp>
        <p:sp>
          <p:nvSpPr>
            <p:cNvPr id="212" name="Google Shape;212;g397b12d48f2_0_50"/>
            <p:cNvSpPr/>
            <p:nvPr/>
          </p:nvSpPr>
          <p:spPr>
            <a:xfrm>
              <a:off x="166644" y="3581395"/>
              <a:ext cx="43200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g397b12d48f2_0_50"/>
            <p:cNvSpPr txBox="1"/>
            <p:nvPr/>
          </p:nvSpPr>
          <p:spPr>
            <a:xfrm>
              <a:off x="189378" y="2445977"/>
              <a:ext cx="3903600" cy="14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rPr lang="en-US" sz="24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Services are powerful, </a:t>
              </a:r>
              <a:endParaRPr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rPr lang="en-US" sz="24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but they are mostly </a:t>
              </a: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rPr lang="en-US" sz="2400" u="sng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one-directional</a:t>
              </a:r>
              <a:endParaRPr sz="2400" dirty="0"/>
            </a:p>
          </p:txBody>
        </p:sp>
        <p:sp>
          <p:nvSpPr>
            <p:cNvPr id="214" name="Google Shape;214;g397b12d48f2_0_50"/>
            <p:cNvSpPr/>
            <p:nvPr/>
          </p:nvSpPr>
          <p:spPr>
            <a:xfrm>
              <a:off x="1385188" y="251718"/>
              <a:ext cx="1512000" cy="1512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g397b12d48f2_0_50"/>
            <p:cNvSpPr/>
            <p:nvPr/>
          </p:nvSpPr>
          <p:spPr>
            <a:xfrm>
              <a:off x="5349608" y="2345632"/>
              <a:ext cx="4320000" cy="8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g397b12d48f2_0_50"/>
            <p:cNvSpPr txBox="1"/>
            <p:nvPr/>
          </p:nvSpPr>
          <p:spPr>
            <a:xfrm>
              <a:off x="6375778" y="1705065"/>
              <a:ext cx="25020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entury Gothic"/>
                <a:buNone/>
              </a:pPr>
              <a:r>
                <a:rPr lang="en-US" sz="24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SMALL GROUPS</a:t>
              </a:r>
              <a:endParaRPr/>
            </a:p>
          </p:txBody>
        </p:sp>
        <p:sp>
          <p:nvSpPr>
            <p:cNvPr id="217" name="Google Shape;217;g397b12d48f2_0_50"/>
            <p:cNvSpPr/>
            <p:nvPr/>
          </p:nvSpPr>
          <p:spPr>
            <a:xfrm>
              <a:off x="5322780" y="3563214"/>
              <a:ext cx="46080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g397b12d48f2_0_50"/>
          <p:cNvSpPr txBox="1"/>
          <p:nvPr/>
        </p:nvSpPr>
        <p:spPr>
          <a:xfrm>
            <a:off x="6685525" y="3692925"/>
            <a:ext cx="4016100" cy="14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lang="en-US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Small groups create </a:t>
            </a:r>
            <a:r>
              <a:rPr lang="en-US" sz="24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relational</a:t>
            </a:r>
            <a:r>
              <a:rPr lang="en-US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environments</a:t>
            </a:r>
            <a:endParaRPr sz="2400"/>
          </a:p>
        </p:txBody>
      </p:sp>
      <p:sp>
        <p:nvSpPr>
          <p:cNvPr id="219" name="Google Shape;219;g397b12d48f2_0_50"/>
          <p:cNvSpPr txBox="1">
            <a:spLocks noGrp="1"/>
          </p:cNvSpPr>
          <p:nvPr>
            <p:ph type="title"/>
          </p:nvPr>
        </p:nvSpPr>
        <p:spPr>
          <a:xfrm>
            <a:off x="1794900" y="5292450"/>
            <a:ext cx="92775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Faith moves from something 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we </a:t>
            </a:r>
            <a:r>
              <a:rPr lang="en-US" b="1" u="sng"/>
              <a:t>hear</a:t>
            </a:r>
            <a:r>
              <a:rPr lang="en-US" b="1"/>
              <a:t> to something we </a:t>
            </a:r>
            <a:r>
              <a:rPr lang="en-US" b="1" u="sng"/>
              <a:t>live</a:t>
            </a:r>
            <a:endParaRPr b="1" u="sn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7b12d48f2_0_40"/>
          <p:cNvSpPr/>
          <p:nvPr/>
        </p:nvSpPr>
        <p:spPr>
          <a:xfrm>
            <a:off x="0" y="-786"/>
            <a:ext cx="12192000" cy="68541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g397b12d48f2_0_40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397b12d48f2_0_40"/>
          <p:cNvSpPr txBox="1">
            <a:spLocks noGrp="1"/>
          </p:cNvSpPr>
          <p:nvPr>
            <p:ph type="body" idx="1"/>
          </p:nvPr>
        </p:nvSpPr>
        <p:spPr>
          <a:xfrm>
            <a:off x="3102450" y="2135275"/>
            <a:ext cx="8453100" cy="4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SERVICES </a:t>
            </a:r>
            <a:r>
              <a:rPr lang="en-US" sz="3000" u="sng"/>
              <a:t>GATHER</a:t>
            </a:r>
            <a:r>
              <a:rPr lang="en-US" sz="3000"/>
              <a:t>, </a:t>
            </a:r>
            <a:endParaRPr sz="30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BUT GROUPS </a:t>
            </a:r>
            <a:r>
              <a:rPr lang="en-US" sz="3000" u="sng"/>
              <a:t>TRANSFORM</a:t>
            </a:r>
            <a:endParaRPr sz="3000" u="sng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/>
              <a:t>SERVICES INTRODUCE PEOPLE TO JESUS, BUT GROUPS HELP PEOPLE </a:t>
            </a:r>
            <a:r>
              <a:rPr lang="en-US" sz="3000" u="sng"/>
              <a:t>BECOME</a:t>
            </a:r>
            <a:r>
              <a:rPr lang="en-US" sz="3000"/>
              <a:t> LIKE JESUS</a:t>
            </a:r>
            <a:endParaRPr/>
          </a:p>
        </p:txBody>
      </p:sp>
      <p:pic>
        <p:nvPicPr>
          <p:cNvPr id="227" name="Google Shape;227;g397b12d48f2_0_40" descr="Tea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324" y="502402"/>
            <a:ext cx="2921925" cy="292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97b12d48f2_0_40"/>
          <p:cNvSpPr/>
          <p:nvPr/>
        </p:nvSpPr>
        <p:spPr>
          <a:xfrm>
            <a:off x="-1" y="6061223"/>
            <a:ext cx="1038036" cy="506277"/>
          </a:xfrm>
          <a:custGeom>
            <a:avLst/>
            <a:gdLst/>
            <a:ahLst/>
            <a:cxnLst/>
            <a:rect l="l" t="t" r="r" b="b"/>
            <a:pathLst>
              <a:path w="1038036" h="506277" extrusionOk="0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g397b12d48f2_0_40"/>
          <p:cNvSpPr txBox="1">
            <a:spLocks noGrp="1"/>
          </p:cNvSpPr>
          <p:nvPr>
            <p:ph type="title"/>
          </p:nvPr>
        </p:nvSpPr>
        <p:spPr>
          <a:xfrm>
            <a:off x="4365600" y="875275"/>
            <a:ext cx="6876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ATTENDING vs BEING KNOWN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4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BIBLICAL DISCIPLESHIP:</a:t>
            </a:r>
            <a:r>
              <a:rPr lang="en-US"/>
              <a:t> GROW LARGER AND SMALLER AT THE SAME TIME</a:t>
            </a:r>
            <a:endParaRPr/>
          </a:p>
        </p:txBody>
      </p:sp>
      <p:sp>
        <p:nvSpPr>
          <p:cNvPr id="236" name="Google Shape;236;p4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" name="Google Shape;238;p4"/>
          <p:cNvGrpSpPr/>
          <p:nvPr/>
        </p:nvGrpSpPr>
        <p:grpSpPr>
          <a:xfrm>
            <a:off x="2373598" y="2249953"/>
            <a:ext cx="7830000" cy="3600000"/>
            <a:chOff x="578701" y="26970"/>
            <a:chExt cx="7830000" cy="3600000"/>
          </a:xfrm>
        </p:grpSpPr>
        <p:sp>
          <p:nvSpPr>
            <p:cNvPr id="239" name="Google Shape;239;p4"/>
            <p:cNvSpPr/>
            <p:nvPr/>
          </p:nvSpPr>
          <p:spPr>
            <a:xfrm>
              <a:off x="1280701" y="26970"/>
              <a:ext cx="2196000" cy="2196000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B739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748702" y="494970"/>
              <a:ext cx="1260000" cy="1260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578701" y="2906970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 txBox="1"/>
            <p:nvPr/>
          </p:nvSpPr>
          <p:spPr>
            <a:xfrm>
              <a:off x="578701" y="2906970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lang="en-US" sz="2200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GROW </a:t>
              </a:r>
              <a:r>
                <a:rPr lang="en-US" sz="2200" u="sng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LARGER</a:t>
              </a:r>
              <a:r>
                <a:rPr lang="en-US" sz="2200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THROUGH EVANGELISM</a:t>
              </a: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5510701" y="26970"/>
              <a:ext cx="2196000" cy="2196000"/>
            </a:xfrm>
            <a:prstGeom prst="round2DiagRect">
              <a:avLst>
                <a:gd name="adj1" fmla="val 29727"/>
                <a:gd name="adj2" fmla="val 0"/>
              </a:avLst>
            </a:prstGeom>
            <a:solidFill>
              <a:srgbClr val="86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5978701" y="494970"/>
              <a:ext cx="1260000" cy="126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4808701" y="2906970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 txBox="1"/>
            <p:nvPr/>
          </p:nvSpPr>
          <p:spPr>
            <a:xfrm>
              <a:off x="4808701" y="2906970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lang="en-US" sz="2200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GROW </a:t>
              </a:r>
              <a:r>
                <a:rPr lang="en-US" sz="2200" u="sng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SMALLER</a:t>
              </a:r>
              <a:r>
                <a:rPr lang="en-US" sz="2200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THROUGH </a:t>
              </a:r>
              <a:r>
                <a:rPr lang="en-US" sz="2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COMMUNITY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2"/>
          <p:cNvSpPr/>
          <p:nvPr/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rgbClr val="3238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"/>
          <p:cNvSpPr txBox="1">
            <a:spLocks noGrp="1"/>
          </p:cNvSpPr>
          <p:nvPr>
            <p:ph type="title"/>
          </p:nvPr>
        </p:nvSpPr>
        <p:spPr>
          <a:xfrm>
            <a:off x="1843410" y="624100"/>
            <a:ext cx="99633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US" sz="4800">
                <a:solidFill>
                  <a:schemeClr val="lt1"/>
                </a:solidFill>
              </a:rPr>
              <a:t>JESUS MODELED THIS</a:t>
            </a:r>
            <a:endParaRPr sz="4800"/>
          </a:p>
        </p:txBody>
      </p:sp>
      <p:sp>
        <p:nvSpPr>
          <p:cNvPr id="254" name="Google Shape;254;p2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255;p2"/>
          <p:cNvGrpSpPr/>
          <p:nvPr/>
        </p:nvGrpSpPr>
        <p:grpSpPr>
          <a:xfrm>
            <a:off x="979788" y="2702575"/>
            <a:ext cx="10412726" cy="3649500"/>
            <a:chOff x="1452554" y="2281"/>
            <a:chExt cx="6082200" cy="3649500"/>
          </a:xfrm>
        </p:grpSpPr>
        <p:sp>
          <p:nvSpPr>
            <p:cNvPr id="256" name="Google Shape;256;p2"/>
            <p:cNvSpPr/>
            <p:nvPr/>
          </p:nvSpPr>
          <p:spPr>
            <a:xfrm>
              <a:off x="1452554" y="2281"/>
              <a:ext cx="6082200" cy="36495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 txBox="1"/>
            <p:nvPr/>
          </p:nvSpPr>
          <p:spPr>
            <a:xfrm>
              <a:off x="1559441" y="109168"/>
              <a:ext cx="5868600" cy="34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DISCIPLESHIP IS NOT JUST INFORMATIONAL - IT’S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RELATIONAL</a:t>
              </a:r>
              <a:endParaRPr sz="36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97b12d48f2_0_22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397b12d48f2_0_22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/>
              <a:t>WHY THIS MATTERS?</a:t>
            </a:r>
            <a:endParaRPr b="1"/>
          </a:p>
        </p:txBody>
      </p:sp>
      <p:sp>
        <p:nvSpPr>
          <p:cNvPr id="264" name="Google Shape;264;g397b12d48f2_0_22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97b12d48f2_0_22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6" name="Google Shape;266;g397b12d48f2_0_22"/>
          <p:cNvGrpSpPr/>
          <p:nvPr/>
        </p:nvGrpSpPr>
        <p:grpSpPr>
          <a:xfrm>
            <a:off x="1750846" y="714377"/>
            <a:ext cx="9712774" cy="5655989"/>
            <a:chOff x="129578" y="-946887"/>
            <a:chExt cx="10207855" cy="5655989"/>
          </a:xfrm>
        </p:grpSpPr>
        <p:sp>
          <p:nvSpPr>
            <p:cNvPr id="267" name="Google Shape;267;g397b12d48f2_0_22"/>
            <p:cNvSpPr/>
            <p:nvPr/>
          </p:nvSpPr>
          <p:spPr>
            <a:xfrm>
              <a:off x="7042463" y="2172222"/>
              <a:ext cx="1512000" cy="1512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g397b12d48f2_0_22"/>
            <p:cNvSpPr/>
            <p:nvPr/>
          </p:nvSpPr>
          <p:spPr>
            <a:xfrm>
              <a:off x="129579" y="2345632"/>
              <a:ext cx="4320000" cy="8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g397b12d48f2_0_22"/>
            <p:cNvSpPr/>
            <p:nvPr/>
          </p:nvSpPr>
          <p:spPr>
            <a:xfrm>
              <a:off x="166644" y="3581395"/>
              <a:ext cx="43200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g397b12d48f2_0_22"/>
            <p:cNvSpPr txBox="1"/>
            <p:nvPr/>
          </p:nvSpPr>
          <p:spPr>
            <a:xfrm>
              <a:off x="129578" y="474002"/>
              <a:ext cx="5610300" cy="42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rPr lang="en-US" sz="3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People are around church, but not always </a:t>
              </a:r>
              <a:r>
                <a:rPr lang="en-US" sz="3300" u="sng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connected</a:t>
              </a:r>
              <a:r>
                <a:rPr lang="en-US" sz="3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in a way that leads to transformation</a:t>
              </a:r>
              <a:endParaRPr sz="3300"/>
            </a:p>
          </p:txBody>
        </p:sp>
        <p:sp>
          <p:nvSpPr>
            <p:cNvPr id="271" name="Google Shape;271;g397b12d48f2_0_22"/>
            <p:cNvSpPr/>
            <p:nvPr/>
          </p:nvSpPr>
          <p:spPr>
            <a:xfrm>
              <a:off x="6182667" y="-946887"/>
              <a:ext cx="3231600" cy="33768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g397b12d48f2_0_22"/>
            <p:cNvSpPr/>
            <p:nvPr/>
          </p:nvSpPr>
          <p:spPr>
            <a:xfrm>
              <a:off x="6017433" y="2345632"/>
              <a:ext cx="4320000" cy="8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g397b12d48f2_0_22"/>
            <p:cNvSpPr/>
            <p:nvPr/>
          </p:nvSpPr>
          <p:spPr>
            <a:xfrm>
              <a:off x="5322780" y="3563214"/>
              <a:ext cx="4608000" cy="6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7b12d48f2_0_108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9" name="Google Shape;279;g397b12d48f2_0_108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BUILDING A HEALTHY SMALL GROUP NETWORK</a:t>
            </a:r>
            <a:endParaRPr/>
          </a:p>
        </p:txBody>
      </p:sp>
      <p:sp>
        <p:nvSpPr>
          <p:cNvPr id="280" name="Google Shape;280;g397b12d48f2_0_108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397b12d48f2_0_108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2" name="Google Shape;282;g397b12d48f2_0_108"/>
          <p:cNvGrpSpPr/>
          <p:nvPr/>
        </p:nvGrpSpPr>
        <p:grpSpPr>
          <a:xfrm>
            <a:off x="979788" y="2702575"/>
            <a:ext cx="10412726" cy="3649500"/>
            <a:chOff x="1452554" y="2281"/>
            <a:chExt cx="6082200" cy="3649500"/>
          </a:xfrm>
        </p:grpSpPr>
        <p:sp>
          <p:nvSpPr>
            <p:cNvPr id="283" name="Google Shape;283;g397b12d48f2_0_108"/>
            <p:cNvSpPr/>
            <p:nvPr/>
          </p:nvSpPr>
          <p:spPr>
            <a:xfrm>
              <a:off x="1452554" y="2281"/>
              <a:ext cx="6082200" cy="36495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g397b12d48f2_0_108"/>
            <p:cNvSpPr txBox="1"/>
            <p:nvPr/>
          </p:nvSpPr>
          <p:spPr>
            <a:xfrm>
              <a:off x="1559441" y="109168"/>
              <a:ext cx="5868600" cy="34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START WITH A CLEAR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DISCIPLESHIP</a:t>
              </a: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PATH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___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“THIS IS HOW WE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GROW</a:t>
              </a: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”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"/>
          <p:cNvSpPr/>
          <p:nvPr/>
        </p:nvSpPr>
        <p:spPr>
          <a:xfrm>
            <a:off x="0" y="-786"/>
            <a:ext cx="12192000" cy="685403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5"/>
          <p:cNvSpPr txBox="1">
            <a:spLocks noGrp="1"/>
          </p:cNvSpPr>
          <p:nvPr>
            <p:ph type="title"/>
          </p:nvPr>
        </p:nvSpPr>
        <p:spPr>
          <a:xfrm>
            <a:off x="649224" y="645106"/>
            <a:ext cx="6574536" cy="125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SMALL GROUP DISCIPLESHIP</a:t>
            </a:r>
            <a:br>
              <a:rPr lang="en-US"/>
            </a:br>
            <a:r>
              <a:rPr lang="en-US"/>
              <a:t>@ REACH</a:t>
            </a:r>
            <a:endParaRPr/>
          </a:p>
        </p:txBody>
      </p:sp>
      <p:sp>
        <p:nvSpPr>
          <p:cNvPr id="291" name="Google Shape;291;p5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649224" y="2133600"/>
            <a:ext cx="6574535" cy="3759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SzPts val="2800"/>
              <a:buFont typeface="Wingdings" pitchFamily="2" charset="2"/>
              <a:buChar char="q"/>
            </a:pPr>
            <a:r>
              <a:rPr lang="en-US" sz="2800" dirty="0"/>
              <a:t>REACH GROUP Semesters </a:t>
            </a:r>
            <a:endParaRPr dirty="0"/>
          </a:p>
          <a:p>
            <a:pPr lvl="0" indent="-457200" algn="l" rtl="0">
              <a:spcBef>
                <a:spcPts val="1000"/>
              </a:spcBef>
              <a:spcAft>
                <a:spcPts val="0"/>
              </a:spcAft>
              <a:buSzPts val="2800"/>
              <a:buFont typeface="Wingdings" pitchFamily="2" charset="2"/>
              <a:buChar char="q"/>
            </a:pPr>
            <a:r>
              <a:rPr lang="en-US" sz="2800" dirty="0"/>
              <a:t>6-8 Weeks Per Semester</a:t>
            </a:r>
            <a:endParaRPr sz="2400" dirty="0"/>
          </a:p>
          <a:p>
            <a:pPr marL="800100" lvl="1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itchFamily="2" charset="2"/>
              <a:buChar char="§"/>
            </a:pPr>
            <a:r>
              <a:rPr lang="en-US" sz="2400" dirty="0"/>
              <a:t>Fall (Oct-Nov)</a:t>
            </a:r>
            <a:endParaRPr dirty="0"/>
          </a:p>
          <a:p>
            <a:pPr marL="800100" lvl="1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itchFamily="2" charset="2"/>
              <a:buChar char="§"/>
            </a:pPr>
            <a:r>
              <a:rPr lang="en-US" sz="2400" dirty="0"/>
              <a:t>Winter (Feb-Mar)</a:t>
            </a:r>
            <a:endParaRPr dirty="0"/>
          </a:p>
          <a:p>
            <a:pPr marL="800100" lvl="1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itchFamily="2" charset="2"/>
              <a:buChar char="§"/>
            </a:pPr>
            <a:r>
              <a:rPr lang="en-US" sz="2400" dirty="0"/>
              <a:t>Spring (May-June)</a:t>
            </a:r>
            <a:endParaRPr dirty="0"/>
          </a:p>
          <a:p>
            <a:pPr marL="800100" lvl="1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itchFamily="2" charset="2"/>
              <a:buChar char="§"/>
            </a:pPr>
            <a:r>
              <a:rPr lang="en-US" sz="2400" dirty="0"/>
              <a:t>Groups During Breaks</a:t>
            </a:r>
            <a:endParaRPr dirty="0"/>
          </a:p>
        </p:txBody>
      </p:sp>
      <p:pic>
        <p:nvPicPr>
          <p:cNvPr id="293" name="Google Shape;293;p5" descr="Daily Calenda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088" y="1278252"/>
            <a:ext cx="3981455" cy="398145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"/>
          <p:cNvSpPr/>
          <p:nvPr/>
        </p:nvSpPr>
        <p:spPr>
          <a:xfrm>
            <a:off x="-1" y="6061223"/>
            <a:ext cx="1038036" cy="506277"/>
          </a:xfrm>
          <a:custGeom>
            <a:avLst/>
            <a:gdLst/>
            <a:ahLst/>
            <a:cxnLst/>
            <a:rect l="l" t="t" r="r" b="b"/>
            <a:pathLst>
              <a:path w="1038036" h="506277" extrusionOk="0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7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0" name="Google Shape;300;p7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DIFFERENT TYPES OF REACH GROUPS MEET ON VARIOUS DAYS, TIMES &amp; LOCATIONS</a:t>
            </a:r>
            <a:endParaRPr/>
          </a:p>
        </p:txBody>
      </p:sp>
      <p:sp>
        <p:nvSpPr>
          <p:cNvPr id="301" name="Google Shape;301;p7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3" name="Google Shape;303;p7"/>
          <p:cNvGrpSpPr/>
          <p:nvPr/>
        </p:nvGrpSpPr>
        <p:grpSpPr>
          <a:xfrm>
            <a:off x="1794897" y="2229388"/>
            <a:ext cx="8987404" cy="3641130"/>
            <a:chOff x="0" y="6405"/>
            <a:chExt cx="8987404" cy="3641130"/>
          </a:xfrm>
        </p:grpSpPr>
        <p:sp>
          <p:nvSpPr>
            <p:cNvPr id="304" name="Google Shape;304;p7"/>
            <p:cNvSpPr/>
            <p:nvPr/>
          </p:nvSpPr>
          <p:spPr>
            <a:xfrm>
              <a:off x="0" y="6405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 txBox="1"/>
            <p:nvPr/>
          </p:nvSpPr>
          <p:spPr>
            <a:xfrm>
              <a:off x="26930" y="33335"/>
              <a:ext cx="8933544" cy="497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SPIRITUAL GROWTH GROUPS</a:t>
              </a: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0" y="624300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624A"/>
                </a:gs>
                <a:gs pos="100000">
                  <a:srgbClr val="7C4A2A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 txBox="1"/>
            <p:nvPr/>
          </p:nvSpPr>
          <p:spPr>
            <a:xfrm>
              <a:off x="26930" y="651230"/>
              <a:ext cx="8933544" cy="497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LIFE &amp; DISCIPLESHIP GROUPS</a:t>
              </a: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0" y="1242195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 txBox="1"/>
            <p:nvPr/>
          </p:nvSpPr>
          <p:spPr>
            <a:xfrm>
              <a:off x="26930" y="1269125"/>
              <a:ext cx="8933544" cy="497795"/>
            </a:xfrm>
            <a:prstGeom prst="rect">
              <a:avLst/>
            </a:prstGeom>
            <a:solidFill>
              <a:srgbClr val="AB8249"/>
            </a:solidFill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PRAYER GROUPS &amp; ENCOUNTERING GOD STUDIES</a:t>
              </a: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0" y="1860090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2BC84"/>
                </a:gs>
                <a:gs pos="100000">
                  <a:srgbClr val="B3AB65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 txBox="1"/>
            <p:nvPr/>
          </p:nvSpPr>
          <p:spPr>
            <a:xfrm>
              <a:off x="26930" y="1887020"/>
              <a:ext cx="8933544" cy="497795"/>
            </a:xfrm>
            <a:prstGeom prst="rect">
              <a:avLst/>
            </a:prstGeom>
            <a:solidFill>
              <a:srgbClr val="BAB373"/>
            </a:solidFill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BOOK CLUBS</a:t>
              </a: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0" y="2477985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19C85"/>
                </a:gs>
                <a:gs pos="100000">
                  <a:srgbClr val="7A876C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 txBox="1"/>
            <p:nvPr/>
          </p:nvSpPr>
          <p:spPr>
            <a:xfrm>
              <a:off x="26930" y="2504915"/>
              <a:ext cx="8933544" cy="497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ACTIVE &amp; FIT GROUPS</a:t>
              </a: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0" y="3095880"/>
              <a:ext cx="8987404" cy="55165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 txBox="1"/>
            <p:nvPr/>
          </p:nvSpPr>
          <p:spPr>
            <a:xfrm>
              <a:off x="26930" y="3122810"/>
              <a:ext cx="8933544" cy="497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COMMUNITY &amp; CARE GROUPS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7b12d48f2_0_12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g397b12d48f2_0_121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BUILDING A HEALTHY SMALL GROUP NETWORK</a:t>
            </a:r>
            <a:endParaRPr/>
          </a:p>
        </p:txBody>
      </p:sp>
      <p:sp>
        <p:nvSpPr>
          <p:cNvPr id="322" name="Google Shape;322;g397b12d48f2_0_121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g397b12d48f2_0_121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4" name="Google Shape;324;g397b12d48f2_0_121"/>
          <p:cNvGrpSpPr/>
          <p:nvPr/>
        </p:nvGrpSpPr>
        <p:grpSpPr>
          <a:xfrm>
            <a:off x="979788" y="2702575"/>
            <a:ext cx="10412726" cy="3649500"/>
            <a:chOff x="1452554" y="2281"/>
            <a:chExt cx="6082200" cy="3649500"/>
          </a:xfrm>
        </p:grpSpPr>
        <p:sp>
          <p:nvSpPr>
            <p:cNvPr id="325" name="Google Shape;325;g397b12d48f2_0_121"/>
            <p:cNvSpPr/>
            <p:nvPr/>
          </p:nvSpPr>
          <p:spPr>
            <a:xfrm>
              <a:off x="1452554" y="2281"/>
              <a:ext cx="6082200" cy="3649500"/>
            </a:xfrm>
            <a:prstGeom prst="roundRect">
              <a:avLst>
                <a:gd name="adj" fmla="val 10000"/>
              </a:avLst>
            </a:prstGeom>
            <a:solidFill>
              <a:srgbClr val="8D5D42"/>
            </a:soli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g397b12d48f2_0_121"/>
            <p:cNvSpPr txBox="1"/>
            <p:nvPr/>
          </p:nvSpPr>
          <p:spPr>
            <a:xfrm>
              <a:off x="1559361" y="109243"/>
              <a:ext cx="5868600" cy="3435600"/>
            </a:xfrm>
            <a:prstGeom prst="rect">
              <a:avLst/>
            </a:prstGeom>
            <a:solidFill>
              <a:srgbClr val="8D5D42"/>
            </a:solidFill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BUILD AROUND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RELATIONSHIPS</a:t>
              </a: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 JUST CONTENT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g397b12d48f2_0_390"/>
          <p:cNvGrpSpPr/>
          <p:nvPr/>
        </p:nvGrpSpPr>
        <p:grpSpPr>
          <a:xfrm>
            <a:off x="-15" y="228598"/>
            <a:ext cx="2851500" cy="6638590"/>
            <a:chOff x="2487613" y="285750"/>
            <a:chExt cx="2428875" cy="5654676"/>
          </a:xfrm>
        </p:grpSpPr>
        <p:sp>
          <p:nvSpPr>
            <p:cNvPr id="332" name="Google Shape;332;g397b12d48f2_0_390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g397b12d48f2_0_390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g397b12d48f2_0_390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g397b12d48f2_0_390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g397b12d48f2_0_390"/>
            <p:cNvSpPr/>
            <p:nvPr/>
          </p:nvSpPr>
          <p:spPr>
            <a:xfrm>
              <a:off x="2573338" y="2817813"/>
              <a:ext cx="700088" cy="2835274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g397b12d48f2_0_390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g397b12d48f2_0_390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g397b12d48f2_0_390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g397b12d48f2_0_390"/>
            <p:cNvSpPr/>
            <p:nvPr/>
          </p:nvSpPr>
          <p:spPr>
            <a:xfrm>
              <a:off x="3148013" y="1282700"/>
              <a:ext cx="1768475" cy="3448051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g397b12d48f2_0_390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g397b12d48f2_0_390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g397b12d48f2_0_390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g397b12d48f2_0_390"/>
          <p:cNvGrpSpPr/>
          <p:nvPr/>
        </p:nvGrpSpPr>
        <p:grpSpPr>
          <a:xfrm>
            <a:off x="27048" y="-37"/>
            <a:ext cx="2356623" cy="6853137"/>
            <a:chOff x="6627813" y="195454"/>
            <a:chExt cx="1952625" cy="5678297"/>
          </a:xfrm>
        </p:grpSpPr>
        <p:sp>
          <p:nvSpPr>
            <p:cNvPr id="345" name="Google Shape;345;g397b12d48f2_0_390"/>
            <p:cNvSpPr/>
            <p:nvPr/>
          </p:nvSpPr>
          <p:spPr>
            <a:xfrm>
              <a:off x="6627813" y="195454"/>
              <a:ext cx="409575" cy="3646489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g397b12d48f2_0_390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g397b12d48f2_0_390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g397b12d48f2_0_390"/>
            <p:cNvSpPr/>
            <p:nvPr/>
          </p:nvSpPr>
          <p:spPr>
            <a:xfrm>
              <a:off x="7037388" y="3811588"/>
              <a:ext cx="457200" cy="1852614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g397b12d48f2_0_390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g397b12d48f2_0_390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g397b12d48f2_0_390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g397b12d48f2_0_390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g397b12d48f2_0_390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g397b12d48f2_0_390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g397b12d48f2_0_390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g397b12d48f2_0_390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7" name="Google Shape;357;g397b12d48f2_0_390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g397b12d48f2_0_390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397b12d48f2_0_390"/>
          <p:cNvSpPr/>
          <p:nvPr/>
        </p:nvSpPr>
        <p:spPr>
          <a:xfrm>
            <a:off x="2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0" name="Google Shape;360;g397b12d48f2_0_390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1" name="Google Shape;361;g397b12d48f2_0_390" title="The Next Chapter - Caf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97b12d48f2_0_13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g397b12d48f2_0_131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BUILDING A HEALTHY SMALL GROUP NETWORK</a:t>
            </a:r>
            <a:endParaRPr/>
          </a:p>
        </p:txBody>
      </p:sp>
      <p:sp>
        <p:nvSpPr>
          <p:cNvPr id="368" name="Google Shape;368;g397b12d48f2_0_131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g397b12d48f2_0_131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0" name="Google Shape;370;g397b12d48f2_0_131"/>
          <p:cNvGrpSpPr/>
          <p:nvPr/>
        </p:nvGrpSpPr>
        <p:grpSpPr>
          <a:xfrm>
            <a:off x="979788" y="2702575"/>
            <a:ext cx="10412726" cy="3649500"/>
            <a:chOff x="1452554" y="2281"/>
            <a:chExt cx="6082200" cy="3649500"/>
          </a:xfrm>
        </p:grpSpPr>
        <p:sp>
          <p:nvSpPr>
            <p:cNvPr id="371" name="Google Shape;371;g397b12d48f2_0_131"/>
            <p:cNvSpPr/>
            <p:nvPr/>
          </p:nvSpPr>
          <p:spPr>
            <a:xfrm>
              <a:off x="1452554" y="2281"/>
              <a:ext cx="6082200" cy="3649500"/>
            </a:xfrm>
            <a:prstGeom prst="roundRect">
              <a:avLst>
                <a:gd name="adj" fmla="val 10000"/>
              </a:avLst>
            </a:prstGeom>
            <a:solidFill>
              <a:srgbClr val="AB8249"/>
            </a:soli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g397b12d48f2_0_131"/>
            <p:cNvSpPr txBox="1"/>
            <p:nvPr/>
          </p:nvSpPr>
          <p:spPr>
            <a:xfrm>
              <a:off x="1559361" y="109243"/>
              <a:ext cx="5868600" cy="3435600"/>
            </a:xfrm>
            <a:prstGeom prst="rect">
              <a:avLst/>
            </a:prstGeom>
            <a:solidFill>
              <a:srgbClr val="AB8249"/>
            </a:solidFill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 LEADERS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CONTINUOUSLY</a:t>
              </a:r>
              <a:endParaRPr sz="36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7b12d48f2_0_14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8" name="Google Shape;378;g397b12d48f2_0_141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ABOUT DEVELOPING LEADERS</a:t>
            </a:r>
            <a:endParaRPr/>
          </a:p>
        </p:txBody>
      </p:sp>
      <p:sp>
        <p:nvSpPr>
          <p:cNvPr id="379" name="Google Shape;379;g397b12d48f2_0_141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g397b12d48f2_0_141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1" name="Google Shape;381;g397b12d48f2_0_141"/>
          <p:cNvGrpSpPr/>
          <p:nvPr/>
        </p:nvGrpSpPr>
        <p:grpSpPr>
          <a:xfrm>
            <a:off x="979788" y="2702575"/>
            <a:ext cx="10412726" cy="3649500"/>
            <a:chOff x="1452554" y="2281"/>
            <a:chExt cx="6082200" cy="3649500"/>
          </a:xfrm>
        </p:grpSpPr>
        <p:sp>
          <p:nvSpPr>
            <p:cNvPr id="382" name="Google Shape;382;g397b12d48f2_0_141"/>
            <p:cNvSpPr/>
            <p:nvPr/>
          </p:nvSpPr>
          <p:spPr>
            <a:xfrm>
              <a:off x="1452554" y="2281"/>
              <a:ext cx="6082200" cy="3649500"/>
            </a:xfrm>
            <a:prstGeom prst="roundRect">
              <a:avLst>
                <a:gd name="adj" fmla="val 10000"/>
              </a:avLst>
            </a:prstGeom>
            <a:solidFill>
              <a:srgbClr val="BAB373"/>
            </a:soli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g397b12d48f2_0_141"/>
            <p:cNvSpPr txBox="1"/>
            <p:nvPr/>
          </p:nvSpPr>
          <p:spPr>
            <a:xfrm>
              <a:off x="1559361" y="109243"/>
              <a:ext cx="5868600" cy="3435600"/>
            </a:xfrm>
            <a:prstGeom prst="rect">
              <a:avLst/>
            </a:prstGeom>
            <a:solidFill>
              <a:srgbClr val="BAB373"/>
            </a:solidFill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LOOK FOR THE FAITHFUL, 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AVAILABLE, AND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TEACHABLE</a:t>
              </a:r>
              <a:endParaRPr sz="36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___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NEED</a:t>
              </a: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YOU vs WE </a:t>
              </a:r>
              <a:r>
                <a:rPr lang="en-US" sz="36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WANT</a:t>
              </a:r>
              <a:r>
                <a:rPr lang="en-US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YOU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97b12d48f2_0_16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9" name="Google Shape;389;g397b12d48f2_0_165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SUSTAINING A HEALTHY NETWORK</a:t>
            </a:r>
            <a:endParaRPr/>
          </a:p>
        </p:txBody>
      </p:sp>
      <p:sp>
        <p:nvSpPr>
          <p:cNvPr id="390" name="Google Shape;390;g397b12d48f2_0_165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397b12d48f2_0_165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2" name="Google Shape;392;g397b12d48f2_0_165"/>
          <p:cNvGrpSpPr/>
          <p:nvPr/>
        </p:nvGrpSpPr>
        <p:grpSpPr>
          <a:xfrm>
            <a:off x="1857700" y="2008167"/>
            <a:ext cx="8987400" cy="4121387"/>
            <a:chOff x="0" y="1242195"/>
            <a:chExt cx="8987400" cy="2405385"/>
          </a:xfrm>
        </p:grpSpPr>
        <p:sp>
          <p:nvSpPr>
            <p:cNvPr id="393" name="Google Shape;393;g397b12d48f2_0_165"/>
            <p:cNvSpPr/>
            <p:nvPr/>
          </p:nvSpPr>
          <p:spPr>
            <a:xfrm>
              <a:off x="0" y="124219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g397b12d48f2_0_165"/>
            <p:cNvSpPr txBox="1"/>
            <p:nvPr/>
          </p:nvSpPr>
          <p:spPr>
            <a:xfrm>
              <a:off x="26930" y="1269125"/>
              <a:ext cx="8933400" cy="497700"/>
            </a:xfrm>
            <a:prstGeom prst="rect">
              <a:avLst/>
            </a:prstGeom>
            <a:solidFill>
              <a:srgbClr val="AB8249"/>
            </a:solidFill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KEEP THE </a:t>
              </a:r>
              <a:r>
                <a:rPr lang="en-US" sz="2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VISION</a:t>
              </a: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IN FRONT OF THE PEOPLE</a:t>
              </a:r>
              <a:endParaRPr/>
            </a:p>
          </p:txBody>
        </p:sp>
        <p:sp>
          <p:nvSpPr>
            <p:cNvPr id="395" name="Google Shape;395;g397b12d48f2_0_165"/>
            <p:cNvSpPr/>
            <p:nvPr/>
          </p:nvSpPr>
          <p:spPr>
            <a:xfrm>
              <a:off x="0" y="1860090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2BC84"/>
                </a:gs>
                <a:gs pos="100000">
                  <a:srgbClr val="B3AB65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g397b12d48f2_0_165"/>
            <p:cNvSpPr txBox="1"/>
            <p:nvPr/>
          </p:nvSpPr>
          <p:spPr>
            <a:xfrm>
              <a:off x="26930" y="1887020"/>
              <a:ext cx="8933400" cy="497700"/>
            </a:xfrm>
            <a:prstGeom prst="rect">
              <a:avLst/>
            </a:prstGeom>
            <a:solidFill>
              <a:srgbClr val="BAB373"/>
            </a:solidFill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SUPPORT YOUR </a:t>
              </a:r>
              <a:r>
                <a:rPr lang="en-US" sz="2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LEADERS</a:t>
              </a: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WELL</a:t>
              </a:r>
              <a:endParaRPr/>
            </a:p>
          </p:txBody>
        </p:sp>
        <p:sp>
          <p:nvSpPr>
            <p:cNvPr id="397" name="Google Shape;397;g397b12d48f2_0_165"/>
            <p:cNvSpPr/>
            <p:nvPr/>
          </p:nvSpPr>
          <p:spPr>
            <a:xfrm>
              <a:off x="0" y="247798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19C85"/>
                </a:gs>
                <a:gs pos="100000">
                  <a:srgbClr val="7A876C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g397b12d48f2_0_165"/>
            <p:cNvSpPr txBox="1"/>
            <p:nvPr/>
          </p:nvSpPr>
          <p:spPr>
            <a:xfrm>
              <a:off x="26930" y="2504915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STAY </a:t>
              </a:r>
              <a:r>
                <a:rPr lang="en-US" sz="2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FLEXIBLE</a:t>
              </a:r>
              <a:endParaRPr u="sng"/>
            </a:p>
          </p:txBody>
        </p:sp>
        <p:sp>
          <p:nvSpPr>
            <p:cNvPr id="399" name="Google Shape;399;g397b12d48f2_0_165"/>
            <p:cNvSpPr/>
            <p:nvPr/>
          </p:nvSpPr>
          <p:spPr>
            <a:xfrm>
              <a:off x="0" y="3095880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g397b12d48f2_0_165"/>
            <p:cNvSpPr txBox="1"/>
            <p:nvPr/>
          </p:nvSpPr>
          <p:spPr>
            <a:xfrm>
              <a:off x="26930" y="3122810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DEPEND ON THE </a:t>
              </a:r>
              <a:r>
                <a:rPr lang="en-US" sz="23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HOLY SPIRIT</a:t>
              </a:r>
              <a:endParaRPr u="sng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3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6" name="Google Shape;406;p13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NO ONE SHOULD WALK INTO OUR CHURCHES AND REMAIN UNKNOWN</a:t>
            </a:r>
            <a:endParaRPr/>
          </a:p>
        </p:txBody>
      </p:sp>
      <p:sp>
        <p:nvSpPr>
          <p:cNvPr id="407" name="Google Shape;407;p13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3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13"/>
          <p:cNvGrpSpPr/>
          <p:nvPr/>
        </p:nvGrpSpPr>
        <p:grpSpPr>
          <a:xfrm>
            <a:off x="1952878" y="2224387"/>
            <a:ext cx="8671441" cy="3651132"/>
            <a:chOff x="157981" y="1404"/>
            <a:chExt cx="8671441" cy="3651132"/>
          </a:xfrm>
        </p:grpSpPr>
        <p:sp>
          <p:nvSpPr>
            <p:cNvPr id="410" name="Google Shape;410;p13"/>
            <p:cNvSpPr/>
            <p:nvPr/>
          </p:nvSpPr>
          <p:spPr>
            <a:xfrm>
              <a:off x="157981" y="1404"/>
              <a:ext cx="2281958" cy="136917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3"/>
            <p:cNvSpPr txBox="1"/>
            <p:nvPr/>
          </p:nvSpPr>
          <p:spPr>
            <a:xfrm>
              <a:off x="198083" y="41506"/>
              <a:ext cx="2201754" cy="1288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entury Gothic"/>
                <a:buNone/>
              </a:pPr>
              <a:r>
                <a:rPr lang="en-US" sz="2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ATTENDING</a:t>
              </a: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2640752" y="403028"/>
              <a:ext cx="483775" cy="56592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3"/>
            <p:cNvSpPr txBox="1"/>
            <p:nvPr/>
          </p:nvSpPr>
          <p:spPr>
            <a:xfrm>
              <a:off x="2640752" y="516213"/>
              <a:ext cx="338643" cy="339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4" name="Google Shape;414;p13"/>
            <p:cNvSpPr/>
            <p:nvPr/>
          </p:nvSpPr>
          <p:spPr>
            <a:xfrm>
              <a:off x="3352722" y="1404"/>
              <a:ext cx="2281958" cy="136917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92624A"/>
                </a:gs>
                <a:gs pos="100000">
                  <a:srgbClr val="7C4A2A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3"/>
            <p:cNvSpPr txBox="1"/>
            <p:nvPr/>
          </p:nvSpPr>
          <p:spPr>
            <a:xfrm>
              <a:off x="3392824" y="41506"/>
              <a:ext cx="2201754" cy="1288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entury Gothic"/>
                <a:buNone/>
              </a:pPr>
              <a:r>
                <a:rPr lang="en-US" sz="2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BELONGING</a:t>
              </a: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5835493" y="403028"/>
              <a:ext cx="483775" cy="56592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92624A"/>
                </a:gs>
                <a:gs pos="100000">
                  <a:srgbClr val="7C4A2A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3"/>
            <p:cNvSpPr txBox="1"/>
            <p:nvPr/>
          </p:nvSpPr>
          <p:spPr>
            <a:xfrm>
              <a:off x="5835493" y="516213"/>
              <a:ext cx="338643" cy="339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8" name="Google Shape;418;p13"/>
            <p:cNvSpPr/>
            <p:nvPr/>
          </p:nvSpPr>
          <p:spPr>
            <a:xfrm>
              <a:off x="6547464" y="1404"/>
              <a:ext cx="2281958" cy="136917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 txBox="1"/>
            <p:nvPr/>
          </p:nvSpPr>
          <p:spPr>
            <a:xfrm>
              <a:off x="6587566" y="41506"/>
              <a:ext cx="2201754" cy="1288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entury Gothic"/>
                <a:buNone/>
              </a:pPr>
              <a:r>
                <a:rPr lang="en-US" sz="2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GROWING</a:t>
              </a:r>
              <a:endParaRPr/>
            </a:p>
          </p:txBody>
        </p:sp>
        <p:sp>
          <p:nvSpPr>
            <p:cNvPr id="420" name="Google Shape;420;p13"/>
            <p:cNvSpPr/>
            <p:nvPr/>
          </p:nvSpPr>
          <p:spPr>
            <a:xfrm rot="5400000">
              <a:off x="7446555" y="1530315"/>
              <a:ext cx="483775" cy="56592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 txBox="1"/>
            <p:nvPr/>
          </p:nvSpPr>
          <p:spPr>
            <a:xfrm>
              <a:off x="7518665" y="1571390"/>
              <a:ext cx="339555" cy="3386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6547464" y="2283362"/>
              <a:ext cx="2281958" cy="136917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2BC84"/>
                </a:gs>
                <a:gs pos="100000">
                  <a:srgbClr val="B3AB65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 txBox="1"/>
            <p:nvPr/>
          </p:nvSpPr>
          <p:spPr>
            <a:xfrm>
              <a:off x="6587566" y="2323464"/>
              <a:ext cx="2201754" cy="1288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entury Gothic"/>
                <a:buNone/>
              </a:pPr>
              <a:r>
                <a:rPr lang="en-US" sz="2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LEADING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97b12d48f2_0_18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9" name="Google Shape;429;g397b12d48f2_0_185"/>
          <p:cNvSpPr txBox="1">
            <a:spLocks noGrp="1"/>
          </p:cNvSpPr>
          <p:nvPr>
            <p:ph type="title"/>
          </p:nvPr>
        </p:nvSpPr>
        <p:spPr>
          <a:xfrm>
            <a:off x="1794897" y="624110"/>
            <a:ext cx="9713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430" name="Google Shape;430;g397b12d48f2_0_185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g397b12d48f2_0_185"/>
          <p:cNvSpPr/>
          <p:nvPr/>
        </p:nvSpPr>
        <p:spPr>
          <a:xfrm rot="10800000" flipH="1">
            <a:off x="-4189" y="714372"/>
            <a:ext cx="1588529" cy="50730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2" name="Google Shape;432;g397b12d48f2_0_185"/>
          <p:cNvGrpSpPr/>
          <p:nvPr/>
        </p:nvGrpSpPr>
        <p:grpSpPr>
          <a:xfrm>
            <a:off x="1794900" y="1695649"/>
            <a:ext cx="8987400" cy="4069578"/>
            <a:chOff x="0" y="6405"/>
            <a:chExt cx="8987400" cy="1787490"/>
          </a:xfrm>
        </p:grpSpPr>
        <p:sp>
          <p:nvSpPr>
            <p:cNvPr id="433" name="Google Shape;433;g397b12d48f2_0_185"/>
            <p:cNvSpPr/>
            <p:nvPr/>
          </p:nvSpPr>
          <p:spPr>
            <a:xfrm>
              <a:off x="0" y="640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E554A"/>
                </a:gs>
                <a:gs pos="100000">
                  <a:srgbClr val="AA341F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g397b12d48f2_0_185"/>
            <p:cNvSpPr txBox="1"/>
            <p:nvPr/>
          </p:nvSpPr>
          <p:spPr>
            <a:xfrm>
              <a:off x="26930" y="33335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What is one step you can take to strengthen your small group network?</a:t>
              </a:r>
              <a:endParaRPr sz="3000"/>
            </a:p>
          </p:txBody>
        </p:sp>
        <p:sp>
          <p:nvSpPr>
            <p:cNvPr id="435" name="Google Shape;435;g397b12d48f2_0_185"/>
            <p:cNvSpPr/>
            <p:nvPr/>
          </p:nvSpPr>
          <p:spPr>
            <a:xfrm>
              <a:off x="0" y="624300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624A"/>
                </a:gs>
                <a:gs pos="100000">
                  <a:srgbClr val="7C4A2A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g397b12d48f2_0_185"/>
            <p:cNvSpPr txBox="1"/>
            <p:nvPr/>
          </p:nvSpPr>
          <p:spPr>
            <a:xfrm>
              <a:off x="26930" y="651230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What structure could you create that actually works for your people?</a:t>
              </a:r>
              <a:endParaRPr sz="3000"/>
            </a:p>
          </p:txBody>
        </p:sp>
        <p:sp>
          <p:nvSpPr>
            <p:cNvPr id="437" name="Google Shape;437;g397b12d48f2_0_185"/>
            <p:cNvSpPr/>
            <p:nvPr/>
          </p:nvSpPr>
          <p:spPr>
            <a:xfrm>
              <a:off x="0" y="1242195"/>
              <a:ext cx="8987400" cy="551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A9260"/>
                </a:gs>
                <a:gs pos="100000">
                  <a:srgbClr val="A67C41"/>
                </a:gs>
              </a:gsLst>
              <a:lin ang="5400012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9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g397b12d48f2_0_185"/>
            <p:cNvSpPr txBox="1"/>
            <p:nvPr/>
          </p:nvSpPr>
          <p:spPr>
            <a:xfrm>
              <a:off x="26930" y="1269125"/>
              <a:ext cx="89334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30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Who is one person you can begin developing as a leader?</a:t>
              </a:r>
              <a:endParaRPr sz="30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g397b12d48f2_0_199"/>
          <p:cNvGrpSpPr/>
          <p:nvPr/>
        </p:nvGrpSpPr>
        <p:grpSpPr>
          <a:xfrm>
            <a:off x="-15" y="228598"/>
            <a:ext cx="2851500" cy="6638590"/>
            <a:chOff x="2487613" y="285750"/>
            <a:chExt cx="2428875" cy="5654676"/>
          </a:xfrm>
        </p:grpSpPr>
        <p:sp>
          <p:nvSpPr>
            <p:cNvPr id="444" name="Google Shape;444;g397b12d48f2_0_199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g397b12d48f2_0_199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g397b12d48f2_0_199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g397b12d48f2_0_199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g397b12d48f2_0_199"/>
            <p:cNvSpPr/>
            <p:nvPr/>
          </p:nvSpPr>
          <p:spPr>
            <a:xfrm>
              <a:off x="2573338" y="2817813"/>
              <a:ext cx="700088" cy="2835274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g397b12d48f2_0_199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g397b12d48f2_0_199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g397b12d48f2_0_199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g397b12d48f2_0_199"/>
            <p:cNvSpPr/>
            <p:nvPr/>
          </p:nvSpPr>
          <p:spPr>
            <a:xfrm>
              <a:off x="3148013" y="1282700"/>
              <a:ext cx="1768475" cy="3448051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g397b12d48f2_0_199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g397b12d48f2_0_199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g397b12d48f2_0_199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g397b12d48f2_0_199"/>
          <p:cNvGrpSpPr/>
          <p:nvPr/>
        </p:nvGrpSpPr>
        <p:grpSpPr>
          <a:xfrm>
            <a:off x="27048" y="-37"/>
            <a:ext cx="2356623" cy="6853137"/>
            <a:chOff x="6627813" y="195454"/>
            <a:chExt cx="1952625" cy="5678297"/>
          </a:xfrm>
        </p:grpSpPr>
        <p:sp>
          <p:nvSpPr>
            <p:cNvPr id="457" name="Google Shape;457;g397b12d48f2_0_199"/>
            <p:cNvSpPr/>
            <p:nvPr/>
          </p:nvSpPr>
          <p:spPr>
            <a:xfrm>
              <a:off x="6627813" y="195454"/>
              <a:ext cx="409575" cy="3646489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g397b12d48f2_0_199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g397b12d48f2_0_199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g397b12d48f2_0_199"/>
            <p:cNvSpPr/>
            <p:nvPr/>
          </p:nvSpPr>
          <p:spPr>
            <a:xfrm>
              <a:off x="7037388" y="3811588"/>
              <a:ext cx="457200" cy="1852614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g397b12d48f2_0_199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g397b12d48f2_0_199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g397b12d48f2_0_199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g397b12d48f2_0_199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g397b12d48f2_0_199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g397b12d48f2_0_199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g397b12d48f2_0_199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g397b12d48f2_0_199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g397b12d48f2_0_199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397b12d48f2_0_199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397b12d48f2_0_199"/>
          <p:cNvSpPr/>
          <p:nvPr/>
        </p:nvSpPr>
        <p:spPr>
          <a:xfrm>
            <a:off x="2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g397b12d48f2_0_199"/>
          <p:cNvSpPr txBox="1">
            <a:spLocks noGrp="1"/>
          </p:cNvSpPr>
          <p:nvPr>
            <p:ph type="title"/>
          </p:nvPr>
        </p:nvSpPr>
        <p:spPr>
          <a:xfrm>
            <a:off x="5160178" y="2019841"/>
            <a:ext cx="5800800" cy="4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B553D"/>
              </a:buClr>
              <a:buSzPts val="5600"/>
              <a:buFont typeface="Century Gothic"/>
              <a:buNone/>
            </a:pPr>
            <a:r>
              <a:rPr lang="en-US" sz="5600">
                <a:solidFill>
                  <a:srgbClr val="4B553D"/>
                </a:solidFill>
              </a:rPr>
              <a:t>WE’RE BUILDING DISCIPLES!</a:t>
            </a:r>
            <a:endParaRPr/>
          </a:p>
        </p:txBody>
      </p:sp>
      <p:sp>
        <p:nvSpPr>
          <p:cNvPr id="473" name="Google Shape;473;g397b12d48f2_0_199"/>
          <p:cNvSpPr txBox="1">
            <a:spLocks noGrp="1"/>
          </p:cNvSpPr>
          <p:nvPr>
            <p:ph type="body" idx="1"/>
          </p:nvPr>
        </p:nvSpPr>
        <p:spPr>
          <a:xfrm>
            <a:off x="1348723" y="1060756"/>
            <a:ext cx="3084600" cy="3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4B553D"/>
                </a:solidFill>
              </a:rPr>
              <a:t>WE’RE NOT JUST BUILDING GROUPS</a:t>
            </a:r>
            <a:endParaRPr/>
          </a:p>
        </p:txBody>
      </p:sp>
      <p:sp>
        <p:nvSpPr>
          <p:cNvPr id="474" name="Google Shape;474;g397b12d48f2_0_199"/>
          <p:cNvSpPr/>
          <p:nvPr/>
        </p:nvSpPr>
        <p:spPr>
          <a:xfrm>
            <a:off x="0" y="0"/>
            <a:ext cx="183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5" name="Google Shape;475;g397b12d48f2_0_199"/>
          <p:cNvCxnSpPr/>
          <p:nvPr/>
        </p:nvCxnSpPr>
        <p:spPr>
          <a:xfrm>
            <a:off x="4761371" y="1828794"/>
            <a:ext cx="0" cy="3200400"/>
          </a:xfrm>
          <a:prstGeom prst="straightConnector1">
            <a:avLst/>
          </a:prstGeom>
          <a:noFill/>
          <a:ln w="15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1"/>
          <p:cNvSpPr/>
          <p:nvPr/>
        </p:nvSpPr>
        <p:spPr>
          <a:xfrm>
            <a:off x="0" y="-786"/>
            <a:ext cx="12192000" cy="685403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1" name="Google Shape;481;p21"/>
          <p:cNvSpPr/>
          <p:nvPr/>
        </p:nvSpPr>
        <p:spPr>
          <a:xfrm>
            <a:off x="-1" y="0"/>
            <a:ext cx="8229600" cy="6858000"/>
          </a:xfrm>
          <a:prstGeom prst="rect">
            <a:avLst/>
          </a:prstGeom>
          <a:solidFill>
            <a:srgbClr val="323829">
              <a:alpha val="9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1"/>
          <p:cNvSpPr/>
          <p:nvPr/>
        </p:nvSpPr>
        <p:spPr>
          <a:xfrm>
            <a:off x="1" y="659027"/>
            <a:ext cx="9042690" cy="1035152"/>
          </a:xfrm>
          <a:custGeom>
            <a:avLst/>
            <a:gdLst/>
            <a:ahLst/>
            <a:cxnLst/>
            <a:rect l="l" t="t" r="r" b="b"/>
            <a:pathLst>
              <a:path w="1902" h="163" extrusionOk="0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3" name="Google Shape;483;p21"/>
          <p:cNvSpPr txBox="1"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ts val="2700"/>
              <a:buFont typeface="Century Gothic"/>
              <a:buNone/>
            </a:pPr>
            <a:r>
              <a:rPr lang="en-US">
                <a:solidFill>
                  <a:srgbClr val="FEFFFF"/>
                </a:solidFill>
              </a:rPr>
              <a:t>pastorcaren@reachny.church</a:t>
            </a:r>
            <a:endParaRPr/>
          </a:p>
        </p:txBody>
      </p:sp>
      <p:sp>
        <p:nvSpPr>
          <p:cNvPr id="484" name="Google Shape;484;p21"/>
          <p:cNvSpPr txBox="1">
            <a:spLocks noGrp="1"/>
          </p:cNvSpPr>
          <p:nvPr>
            <p:ph type="body" idx="1"/>
          </p:nvPr>
        </p:nvSpPr>
        <p:spPr>
          <a:xfrm>
            <a:off x="541866" y="2032000"/>
            <a:ext cx="7145867" cy="387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>
                <a:solidFill>
                  <a:srgbClr val="FEFFFF"/>
                </a:solidFill>
              </a:rPr>
              <a:t>WE NEED EACH OTHER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3600">
              <a:solidFill>
                <a:srgbClr val="FEFFFF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3600">
                <a:solidFill>
                  <a:srgbClr val="FEFFFF"/>
                </a:solidFill>
              </a:rPr>
              <a:t>LET’S COLLABORATE!</a:t>
            </a:r>
            <a:endParaRPr/>
          </a:p>
        </p:txBody>
      </p:sp>
      <p:pic>
        <p:nvPicPr>
          <p:cNvPr id="485" name="Google Shape;485;p21" descr="Handshak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13057" y="2462282"/>
            <a:ext cx="3001931" cy="3001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377</Words>
  <Application>Microsoft Macintosh PowerPoint</Application>
  <PresentationFormat>Widescreen</PresentationFormat>
  <Paragraphs>82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Noto Sans Symbols</vt:lpstr>
      <vt:lpstr>Century Gothic</vt:lpstr>
      <vt:lpstr>Calibri</vt:lpstr>
      <vt:lpstr>Wingdings</vt:lpstr>
      <vt:lpstr>Wisp</vt:lpstr>
      <vt:lpstr>BUILDING COMMUNITY THROUGH CHRIST-CENTERED CONNECT GROUPS</vt:lpstr>
      <vt:lpstr>SMALL GROUPS FOSTER:</vt:lpstr>
      <vt:lpstr>THE VALUE OF COMMUNITY</vt:lpstr>
      <vt:lpstr>WHY SMALL GROUPS MATTER?</vt:lpstr>
      <vt:lpstr>ATTENDING vs BEING KNOWN</vt:lpstr>
      <vt:lpstr>BIBLICAL DISCIPLESHIP: GROW LARGER AND SMALLER AT THE SAME TIME</vt:lpstr>
      <vt:lpstr>JESUS MODELED THIS</vt:lpstr>
      <vt:lpstr>WHY THIS MATTERS?</vt:lpstr>
      <vt:lpstr>BUILDING A HEALTHY SMALL GROUP NETWORK</vt:lpstr>
      <vt:lpstr>SMALL GROUP DISCIPLESHIP @ REACH</vt:lpstr>
      <vt:lpstr>DIFFERENT TYPES OF REACH GROUPS MEET ON VARIOUS DAYS, TIMES &amp; LOCATIONS</vt:lpstr>
      <vt:lpstr>BUILDING A HEALTHY SMALL GROUP NETWORK</vt:lpstr>
      <vt:lpstr>PowerPoint Presentation</vt:lpstr>
      <vt:lpstr>BUILDING A HEALTHY SMALL GROUP NETWORK</vt:lpstr>
      <vt:lpstr>ABOUT DEVELOPING LEADERS</vt:lpstr>
      <vt:lpstr>SUSTAINING A HEALTHY NETWORK</vt:lpstr>
      <vt:lpstr>NO ONE SHOULD WALK INTO OUR CHURCHES AND REMAIN UNKNOWN</vt:lpstr>
      <vt:lpstr>NEXT STEPS</vt:lpstr>
      <vt:lpstr>WE’RE BUILDING DISCIPLES!</vt:lpstr>
      <vt:lpstr>pastorcaren@reachny.church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Jacob Petfield</dc:creator>
  <cp:lastModifiedBy>Jacob Petfield</cp:lastModifiedBy>
  <cp:revision>2</cp:revision>
  <dcterms:created xsi:type="dcterms:W3CDTF">2019-05-03T20:36:39Z</dcterms:created>
  <dcterms:modified xsi:type="dcterms:W3CDTF">2026-04-24T20:23:10Z</dcterms:modified>
</cp:coreProperties>
</file>