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7010400" cy="9296400"/>
  <p:embeddedFontLst>
    <p:embeddedFont>
      <p:font typeface="Ballpoint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72137" autoAdjust="0"/>
  </p:normalViewPr>
  <p:slideViewPr>
    <p:cSldViewPr>
      <p:cViewPr varScale="1">
        <p:scale>
          <a:sx n="41" d="100"/>
          <a:sy n="41" d="100"/>
        </p:scale>
        <p:origin x="1474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C3F7F-9E64-4C05-B01F-E41CC67C5510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A127C-5D91-4105-88D3-FEA2B0F9B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83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ble.com/bible/111/PSA.42.1.NIV" TargetMode="External"/><Relationship Id="rId3" Type="http://schemas.openxmlformats.org/officeDocument/2006/relationships/hyperlink" Target="https://www.cefonline.com/articles/sunday-school-solutions/add-excitement-with-one-simple-technique/" TargetMode="External"/><Relationship Id="rId7" Type="http://schemas.openxmlformats.org/officeDocument/2006/relationships/hyperlink" Target="https://www.bible.com/bible/111/PSA.150.6.NIV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rotation.org/topic/how-do-you-begin-your-year" TargetMode="External"/><Relationship Id="rId11" Type="http://schemas.openxmlformats.org/officeDocument/2006/relationships/hyperlink" Target="https://www.bible.com/bible/111/ISA.41.10.NIV" TargetMode="External"/><Relationship Id="rId5" Type="http://schemas.openxmlformats.org/officeDocument/2006/relationships/hyperlink" Target="https://www.prcli.org/wp-content/uploads/2015/12/Creative-Ways-to-Energize-Your-Sunday-School-booklet.pdf" TargetMode="External"/><Relationship Id="rId10" Type="http://schemas.openxmlformats.org/officeDocument/2006/relationships/hyperlink" Target="https://www.bible.com/bible/111/PSA.119.105.NIV" TargetMode="External"/><Relationship Id="rId4" Type="http://schemas.openxmlformats.org/officeDocument/2006/relationships/hyperlink" Target="https://betterbibleteachers.com/20-effortless-ways-sunday-school-fun/" TargetMode="External"/><Relationship Id="rId9" Type="http://schemas.openxmlformats.org/officeDocument/2006/relationships/hyperlink" Target="https://www.bible.com/bible/111/PSA.119.11.NIV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aulchappell.com/2015/04/18/helping-teens-hear-gods-call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Today we will hit on the following 4 areas of </a:t>
            </a:r>
            <a:r>
              <a:rPr lang="en-US" dirty="0" err="1"/>
              <a:t>NetGen</a:t>
            </a:r>
            <a:r>
              <a:rPr lang="en-US" dirty="0"/>
              <a:t> Ministries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KidMin</a:t>
            </a:r>
            <a:r>
              <a:rPr lang="en-US" dirty="0"/>
              <a:t>, </a:t>
            </a:r>
            <a:r>
              <a:rPr lang="en-US" dirty="0" err="1"/>
              <a:t>YouthMin</a:t>
            </a:r>
            <a:r>
              <a:rPr lang="en-US" dirty="0"/>
              <a:t>, RR, &amp; GM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A127C-5D91-4105-88D3-FEA2B0F9B6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09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four</a:t>
            </a:r>
          </a:p>
          <a:p>
            <a:endParaRPr lang="en-US" dirty="0"/>
          </a:p>
          <a:p>
            <a:r>
              <a:rPr lang="en-US" dirty="0"/>
              <a:t>Learning &amp; Memorization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A127C-5D91-4105-88D3-FEA2B0F9B6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46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target area can be hard but is the most Vital one of all as we Disciple these students to become Followers of Jesus Christ LONG TERM. </a:t>
            </a:r>
          </a:p>
          <a:p>
            <a:endParaRPr lang="en-US" sz="1800" dirty="0">
              <a:solidFill>
                <a:srgbClr val="0A0A0A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Bible fluency is the ability to confidently navigate, understand, and apply the storyline, characters, and themes of the Bible to everyday life, moving beyond mere literacy to internalizing its message. </a:t>
            </a: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endParaRPr lang="en-US" sz="1800" b="1" dirty="0">
              <a:solidFill>
                <a:srgbClr val="0A0A0A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Aspects of Biblical Fluency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Beyond Literacy: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While literacy focuses on knowing facts, fluency focuses on navigating the "thought-world" of the Bible and applying its principles.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Contextual Understanding: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It requires understanding the original context, including the author's intent and genre.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Mental Mapping: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It helps individuals map their way through the Bible, understanding how the Old and New Testaments connect, centering on Jesus Christ.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Habitual Study: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It is developed through regular reading and engagement, not just passive listening. 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r>
              <a:rPr lang="en-US" b="1" dirty="0"/>
              <a:t>So How Do we Help students become Biblically Fluent?</a:t>
            </a: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endParaRPr lang="en-US" sz="1800" b="1" dirty="0">
              <a:solidFill>
                <a:srgbClr val="0A0A0A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Interactive &amp; Creative Teaching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 Storytelling: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Use </a:t>
            </a:r>
            <a:r>
              <a:rPr lang="en-US" sz="1800" dirty="0">
                <a:solidFill>
                  <a:srgbClr val="1A0DA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props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800" dirty="0">
                <a:solidFill>
                  <a:srgbClr val="1A0DA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role-playing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to act out Bible stories.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 Lessons: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Bring in mysterious or relevant items, such as a "rotten fruit" for a lesson on sin or a flashlight to illustrate bringing light to the world.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Visual &amp; Sensory Learning: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Utilize </a:t>
            </a:r>
            <a:r>
              <a:rPr lang="en-US" sz="1800" dirty="0">
                <a:solidFill>
                  <a:srgbClr val="1A0DA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videos, maps, and diagrams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to cater to visual learners, and create sensory experiences like smelling spices or feeling rough textures to bring stories to life.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Themed Days: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Allow pajama days, silly hat days, or rearrange the room furniture to break the monotony.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endParaRPr lang="en-US" sz="1800" b="1" dirty="0">
              <a:solidFill>
                <a:srgbClr val="0A0A0A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Games &amp; Team Activities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 Games: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Play games like Duck </a:t>
            </a:r>
            <a:r>
              <a:rPr lang="en-US" sz="1800" dirty="0" err="1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Duck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Goose, Hot Potato, or scavenger hunts based on the lesson, say Better Bible Teachers.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Relay Races: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Adapt Bible stories into </a:t>
            </a:r>
            <a:r>
              <a:rPr lang="en-US" sz="1800" dirty="0">
                <a:solidFill>
                  <a:srgbClr val="1A0DAB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physical challenges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 </a:t>
            </a: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(3x5 cards example)</a:t>
            </a:r>
            <a:endParaRPr lang="en-U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endParaRPr lang="en-US" sz="1800" b="1" dirty="0">
              <a:solidFill>
                <a:srgbClr val="0A0A0A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Songs &amp; Rewards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Interactive Music: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Encourage loud singing, silly actions, or singing upside down.</a:t>
            </a:r>
          </a:p>
          <a:p>
            <a:pPr marL="800100" marR="0" lvl="1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B.I.B.L.E., I am a CH…</a:t>
            </a:r>
          </a:p>
          <a:p>
            <a:pPr marL="800100" marR="0" lvl="1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0" i="0" u="none" strike="noStrike" dirty="0">
                <a:solidFill>
                  <a:srgbClr val="3D79C2"/>
                </a:solidFill>
                <a:effectLst/>
                <a:latin typeface="aktiv-grotesk"/>
                <a:hlinkClick r:id="rId7"/>
              </a:rPr>
              <a:t>Psalms 150:6 (NIV)</a:t>
            </a:r>
            <a:endParaRPr lang="en-US" sz="2800" b="0" i="0" dirty="0">
              <a:solidFill>
                <a:srgbClr val="3D79C2"/>
              </a:solidFill>
              <a:effectLst/>
              <a:latin typeface="aktiv-grotesk"/>
            </a:endParaRPr>
          </a:p>
          <a:p>
            <a:pPr algn="l"/>
            <a:r>
              <a:rPr lang="en-US" sz="2800" b="0" i="0" dirty="0">
                <a:solidFill>
                  <a:srgbClr val="121212"/>
                </a:solidFill>
                <a:effectLst/>
                <a:latin typeface="aktiv-grotesk"/>
              </a:rPr>
              <a:t>	Let everything that has breath praise the Lord . Praise the Lord 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0" i="0" u="none" strike="noStrike" dirty="0">
                <a:solidFill>
                  <a:srgbClr val="3D79C2"/>
                </a:solidFill>
                <a:effectLst/>
                <a:latin typeface="aktiv-grotesk"/>
                <a:hlinkClick r:id="rId8"/>
              </a:rPr>
              <a:t>Psalms 42:1 (NIV)</a:t>
            </a:r>
            <a:endParaRPr lang="en-US" sz="4000" b="0" i="0" dirty="0">
              <a:solidFill>
                <a:srgbClr val="3D79C2"/>
              </a:solidFill>
              <a:effectLst/>
              <a:latin typeface="aktiv-grotesk"/>
            </a:endParaRPr>
          </a:p>
          <a:p>
            <a:pPr algn="l"/>
            <a:r>
              <a:rPr lang="en-US" sz="4000" b="0" i="0" dirty="0">
                <a:solidFill>
                  <a:srgbClr val="121212"/>
                </a:solidFill>
                <a:effectLst/>
                <a:latin typeface="aktiv-grotesk"/>
              </a:rPr>
              <a:t>	As the deer pants for streams of water, so my soul pants for you, my God.</a:t>
            </a: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endParaRPr lang="en-US" sz="1800" b="1" dirty="0">
              <a:solidFill>
                <a:srgbClr val="0A0A0A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Relationship Building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Small Group Focus: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Sit on the floor in a circle for more intimate discussion and connection, especially for smaller classes.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Empower Kids: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Let children lead, such as holding props, helping with a skit, or praying for each other.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pPr algn="l"/>
            <a:r>
              <a:rPr lang="en-US" b="0" i="0" u="none" strike="noStrike" dirty="0">
                <a:solidFill>
                  <a:srgbClr val="3D79C2"/>
                </a:solidFill>
                <a:effectLst/>
                <a:latin typeface="aktiv-grotesk"/>
                <a:hlinkClick r:id="rId9"/>
              </a:rPr>
              <a:t>Psalms 119:11 (NIV)</a:t>
            </a:r>
            <a:endParaRPr lang="en-US" b="0" i="0" dirty="0">
              <a:solidFill>
                <a:srgbClr val="3D79C2"/>
              </a:solidFill>
              <a:effectLst/>
              <a:latin typeface="aktiv-grotesk"/>
            </a:endParaRPr>
          </a:p>
          <a:p>
            <a:pPr algn="l"/>
            <a:r>
              <a:rPr lang="en-US" b="0" i="0" dirty="0">
                <a:solidFill>
                  <a:srgbClr val="121212"/>
                </a:solidFill>
                <a:effectLst/>
                <a:latin typeface="aktiv-grotesk"/>
              </a:rPr>
              <a:t>I have hidden your word in my heart that I might not sin against you.</a:t>
            </a:r>
          </a:p>
          <a:p>
            <a:pPr algn="l"/>
            <a:endParaRPr lang="en-US" b="0" i="0" dirty="0">
              <a:solidFill>
                <a:srgbClr val="121212"/>
              </a:solidFill>
              <a:effectLst/>
              <a:latin typeface="aktiv-grotesk"/>
            </a:endParaRPr>
          </a:p>
          <a:p>
            <a:pPr algn="l"/>
            <a:r>
              <a:rPr lang="en-US" b="0" i="0" u="none" strike="noStrike" dirty="0">
                <a:solidFill>
                  <a:srgbClr val="3D79C2"/>
                </a:solidFill>
                <a:effectLst/>
                <a:latin typeface="aktiv-grotesk"/>
                <a:hlinkClick r:id="rId10"/>
              </a:rPr>
              <a:t>Psalms 119:105 (NIV)</a:t>
            </a:r>
            <a:endParaRPr lang="en-US" b="0" i="0" dirty="0">
              <a:solidFill>
                <a:srgbClr val="3D79C2"/>
              </a:solidFill>
              <a:effectLst/>
              <a:latin typeface="aktiv-grotesk"/>
            </a:endParaRPr>
          </a:p>
          <a:p>
            <a:pPr algn="l"/>
            <a:r>
              <a:rPr lang="en-US" b="0" i="0" dirty="0">
                <a:solidFill>
                  <a:srgbClr val="121212"/>
                </a:solidFill>
                <a:effectLst/>
                <a:latin typeface="aktiv-grotesk"/>
              </a:rPr>
              <a:t>Your word is a lamp for my feet, a light on my path.</a:t>
            </a:r>
          </a:p>
          <a:p>
            <a:pPr algn="l"/>
            <a:endParaRPr lang="en-US" b="0" i="0" dirty="0">
              <a:solidFill>
                <a:srgbClr val="121212"/>
              </a:solidFill>
              <a:effectLst/>
              <a:latin typeface="aktiv-grotesk"/>
            </a:endParaRPr>
          </a:p>
          <a:p>
            <a:pPr algn="l"/>
            <a:r>
              <a:rPr lang="en-US" b="0" i="0" u="none" strike="noStrike" dirty="0">
                <a:solidFill>
                  <a:srgbClr val="3D79C2"/>
                </a:solidFill>
                <a:effectLst/>
                <a:latin typeface="aktiv-grotesk"/>
                <a:hlinkClick r:id="rId11"/>
              </a:rPr>
              <a:t>Isaiah 41:10 (NIV)</a:t>
            </a:r>
            <a:endParaRPr lang="en-US" b="0" i="0" dirty="0">
              <a:solidFill>
                <a:srgbClr val="3D79C2"/>
              </a:solidFill>
              <a:effectLst/>
              <a:latin typeface="aktiv-grotesk"/>
            </a:endParaRPr>
          </a:p>
          <a:p>
            <a:pPr algn="l"/>
            <a:r>
              <a:rPr lang="en-US" b="0" i="0" dirty="0">
                <a:solidFill>
                  <a:srgbClr val="121212"/>
                </a:solidFill>
                <a:effectLst/>
                <a:latin typeface="aktiv-grotesk"/>
              </a:rPr>
              <a:t>So do not fear, for I am with you; do not be dismayed, for I am your God. I will strengthen you and help you; I will uphold you with my righteous right hand.</a:t>
            </a:r>
          </a:p>
          <a:p>
            <a:pPr algn="l"/>
            <a:endParaRPr lang="en-US" b="0" i="0" dirty="0">
              <a:solidFill>
                <a:srgbClr val="121212"/>
              </a:solidFill>
              <a:effectLst/>
              <a:latin typeface="aktiv-grotesk"/>
            </a:endParaRPr>
          </a:p>
          <a:p>
            <a:pPr algn="l"/>
            <a:endParaRPr lang="en-US" b="0" i="0" dirty="0">
              <a:solidFill>
                <a:srgbClr val="121212"/>
              </a:solidFill>
              <a:effectLst/>
              <a:latin typeface="aktiv-grotesk"/>
            </a:endParaRPr>
          </a:p>
          <a:p>
            <a:pPr algn="l"/>
            <a:r>
              <a:rPr lang="en-US" b="0" i="0" dirty="0">
                <a:solidFill>
                  <a:srgbClr val="121212"/>
                </a:solidFill>
                <a:effectLst/>
                <a:latin typeface="aktiv-grotesk"/>
              </a:rPr>
              <a:t>Be an Example – Learn along with them</a:t>
            </a:r>
          </a:p>
          <a:p>
            <a:pPr algn="l"/>
            <a:r>
              <a:rPr lang="en-US" b="0" i="0" dirty="0">
                <a:solidFill>
                  <a:srgbClr val="121212"/>
                </a:solidFill>
                <a:effectLst/>
                <a:latin typeface="aktiv-grotesk"/>
              </a:rPr>
              <a:t>Remember this Key </a:t>
            </a:r>
            <a:r>
              <a:rPr lang="en-US" b="0" i="0" dirty="0" err="1">
                <a:solidFill>
                  <a:srgbClr val="121212"/>
                </a:solidFill>
                <a:effectLst/>
                <a:latin typeface="aktiv-grotesk"/>
              </a:rPr>
              <a:t>componant</a:t>
            </a:r>
            <a:r>
              <a:rPr lang="en-US" b="0" i="0" dirty="0">
                <a:solidFill>
                  <a:srgbClr val="121212"/>
                </a:solidFill>
                <a:effectLst/>
                <a:latin typeface="aktiv-grotesk"/>
              </a:rPr>
              <a:t> </a:t>
            </a:r>
            <a:r>
              <a:rPr lang="en-US" b="1" i="0" dirty="0">
                <a:solidFill>
                  <a:srgbClr val="121212"/>
                </a:solidFill>
                <a:effectLst/>
                <a:latin typeface="aktiv-grotesk"/>
              </a:rPr>
              <a:t>(NEXT SLIDE)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A127C-5D91-4105-88D3-FEA2B0F9B6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92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students will be a mix of multiple learning styles and personalities - so when planning your topics/lessons/messages find was to hit all of these areas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A127C-5D91-4105-88D3-FEA2B0F9B6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84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Kids Encounter the Holy Spirit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"Inward Witness":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Children often feel the Holy Spirit as a quiet inner voice or a sense of warmth.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Conversational Prayer: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Simply asking the Holy Spirit to be present can lead to experiences of love or peace.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Dreams and Visions: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Children are often receptive to spiritual insights through dreams.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Intuition of Truth: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The Holy Spirit helps children understand right from wrong, and truth from falsehood.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 Ministry: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Children can participate in prayer for healing, worship, and ministering to others.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endParaRPr lang="en-US" sz="1800" b="1" dirty="0">
              <a:solidFill>
                <a:srgbClr val="0A0A0A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Guiding Children's Experiences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Practice Listening: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Ask children to be quiet and still, encouraging them to share what they think God is telling them.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Simple Language: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Use simple terms and avoid making the concept too complex. The Spirit acts as a helper, teacher, and guide.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Affirmation: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Even if a child's understanding seems partial, affirm their efforts and encourage them to continue seeking, as hearing the Spirit takes practice.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Bible Stories: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Use stories like Pentecost to illustrate the Spirit's power.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Avoid Skepticism: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Children often easily believe in the supernatural; adult unbelief is a common hindrance to their spiritual experiences.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endParaRPr lang="en-US" sz="1800" b="1" dirty="0">
              <a:solidFill>
                <a:srgbClr val="0A0A0A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 Misconceptions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"Junior" Spirit: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Children receive the same, full Holy Spirit as adults, not a lesser version.</a:t>
            </a:r>
            <a:endParaRPr lang="en-US" sz="1800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 Just for Church:</a:t>
            </a:r>
            <a:r>
              <a:rPr lang="en-US" sz="1800" dirty="0">
                <a:solidFill>
                  <a:srgbClr val="0A0A0A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The Holy Spirit works in everyday life—convicting them when they do wrong and helping them be patient or kind.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A127C-5D91-4105-88D3-FEA2B0F9B6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64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Helping students hear the call of God involves creating environments where they can recognize and respond to His voice. This is a process</a:t>
            </a:r>
          </a:p>
          <a:p>
            <a:pPr algn="l"/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/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Key Strategies for Discernment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Teach the Language of God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Help students understand that God speaks through various channels, including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Scripture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, promptings of the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Holy Spirit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, their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conscience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, and the counsel of godly mentors.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Prioritize Stillness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Create intentional moments of silence in your meetings. Learning to hear God requires practice in "tuning out" external and internal noise.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Model the Process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Share your own stories of how you heard and obeyed God’s voice. Your lived experience and transparency about the process of obedience are powerful teaching tools.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Encourage Spiritual Disciplines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Commit to helping students develop daily habits of prayer and Bible study. A personal walk with God is the foundation for recognizing His specific calls for their lives.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Provide Serving Opportunities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Sometimes a call is discovered through action. Empower students to serve in their areas of passion to help them identify their spiritual gifts and vocational path.</a:t>
            </a:r>
          </a:p>
          <a:p>
            <a:pPr algn="l">
              <a:buFont typeface="Arial" panose="020B0604020202020204" pitchFamily="34" charset="0"/>
              <a:buNone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/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Practical Tools and Resources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Prayer Journals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Encourage students to write down their thoughts and prayers during quiet times. This helps them track patterns and "confirmation" over time.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Vocational Mentoring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Connect students with adults who can offer experiential wisdom and help them test if what they feel is consistent with God's character.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Curriculum</a:t>
            </a: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Youth Conferences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Events such as the </a:t>
            </a:r>
            <a:r>
              <a:rPr lang="en-US" b="0" i="0" dirty="0">
                <a:solidFill>
                  <a:srgbClr val="1558D6"/>
                </a:solidFill>
                <a:effectLst/>
                <a:latin typeface="Google Sans"/>
                <a:hlinkClick r:id="rId3"/>
              </a:rPr>
              <a:t>West Coast Baptist Youth Conference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can provide concentrated environments for students to surrender to whatever call God may have for them.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A127C-5D91-4105-88D3-FEA2B0F9B6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634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Next Generation leaders can </a:t>
            </a:r>
            <a:r>
              <a:rPr lang="en-US" b="1" i="0" dirty="0">
                <a:solidFill>
                  <a:srgbClr val="0A0A0A"/>
                </a:solidFill>
                <a:effectLst/>
                <a:highlight>
                  <a:srgbClr val="FFFF00"/>
                </a:highlight>
                <a:latin typeface="Google Sans"/>
              </a:rPr>
              <a:t>bridge the gap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between church and home 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by shifting from a "drop-off" program model to a strategic partnership that equips parents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as the primary spiritual influencers.</a:t>
            </a:r>
          </a:p>
          <a:p>
            <a:pPr algn="l"/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/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Core Strategies for Connection</a:t>
            </a:r>
          </a:p>
          <a:p>
            <a:pPr algn="l"/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Equip Parents as "Team A"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Position the church as the support system ("Team B") for parents, who have the most daily influence. Provide tangible resources like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weekly discipleship guides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with conversation starters and memory verses to help them build spiritual habits during everyday moments.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Foster Personal Relationships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Move beyond pulpit announcements by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listening to families first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. Intentionally learn parents' names, meet for coffee to understand their family dynamics, and offer to pray for their specific needs.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Create Intergenerational Rhythms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Design spaces where multiple generations interact, such as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cross-generational prayer partnerships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or inviting older members to share their faith stories during worship services.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Host "Parent Weekends"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Invite parents to experience kids' or youth church firsthand. Seeing the ministry in action builds trust and makes them more likely to engage in follow-up conversations about their child's spiritual growth. </a:t>
            </a:r>
            <a:r>
              <a:rPr lang="en-US" b="0" i="0" dirty="0">
                <a:solidFill>
                  <a:srgbClr val="56595E"/>
                </a:solidFill>
                <a:effectLst/>
                <a:latin typeface="Google Sans"/>
              </a:rPr>
              <a:t>Fuller Youth Institute +8</a:t>
            </a: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/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/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Practical Implementation Tools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Family-Friendly Events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Use hospitality (e.g., game nights or BBQs) to build trust and strengthen relationships outside of formal service times.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Virtual Small Groups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For busy families, offer virtual options or small groups with a low leader-to-student ratio (around 8:1) to maintain personal connections when physical attendance is difficult.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Leadership Pipelines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Create visible paths for students and children to serve alongside adults, showing them they are a vital part of the "church of today," not just the future.</a:t>
            </a:r>
          </a:p>
          <a:p>
            <a:pPr lvl="1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r>
              <a:rPr lang="en-US" dirty="0"/>
              <a:t>Encourage parents to come back to the table in gentle ways – Conversation cards, Simple Prayer before kids/Parents leave for the day…Start small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A127C-5D91-4105-88D3-FEA2B0F9B6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59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0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20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8.svg"/><Relationship Id="rId19" Type="http://schemas.openxmlformats.org/officeDocument/2006/relationships/image" Target="../media/image25.pn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19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33.jpe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0.svg"/><Relationship Id="rId9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38.png"/><Relationship Id="rId18" Type="http://schemas.openxmlformats.org/officeDocument/2006/relationships/image" Target="../media/image18.svg"/><Relationship Id="rId3" Type="http://schemas.openxmlformats.org/officeDocument/2006/relationships/image" Target="../media/image27.png"/><Relationship Id="rId21" Type="http://schemas.openxmlformats.org/officeDocument/2006/relationships/image" Target="../media/image44.png"/><Relationship Id="rId7" Type="http://schemas.openxmlformats.org/officeDocument/2006/relationships/image" Target="../media/image34.png"/><Relationship Id="rId12" Type="http://schemas.openxmlformats.org/officeDocument/2006/relationships/image" Target="../media/image37.svg"/><Relationship Id="rId17" Type="http://schemas.openxmlformats.org/officeDocument/2006/relationships/image" Target="../media/image17.png"/><Relationship Id="rId25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1.svg"/><Relationship Id="rId20" Type="http://schemas.openxmlformats.org/officeDocument/2006/relationships/image" Target="../media/image4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36.png"/><Relationship Id="rId24" Type="http://schemas.openxmlformats.org/officeDocument/2006/relationships/image" Target="../media/image47.svg"/><Relationship Id="rId5" Type="http://schemas.openxmlformats.org/officeDocument/2006/relationships/image" Target="../media/image5.png"/><Relationship Id="rId15" Type="http://schemas.openxmlformats.org/officeDocument/2006/relationships/image" Target="../media/image40.png"/><Relationship Id="rId23" Type="http://schemas.openxmlformats.org/officeDocument/2006/relationships/image" Target="../media/image46.png"/><Relationship Id="rId10" Type="http://schemas.openxmlformats.org/officeDocument/2006/relationships/image" Target="../media/image16.svg"/><Relationship Id="rId19" Type="http://schemas.openxmlformats.org/officeDocument/2006/relationships/image" Target="../media/image42.png"/><Relationship Id="rId4" Type="http://schemas.openxmlformats.org/officeDocument/2006/relationships/image" Target="../media/image28.svg"/><Relationship Id="rId9" Type="http://schemas.openxmlformats.org/officeDocument/2006/relationships/image" Target="../media/image15.png"/><Relationship Id="rId14" Type="http://schemas.openxmlformats.org/officeDocument/2006/relationships/image" Target="../media/image39.svg"/><Relationship Id="rId22" Type="http://schemas.openxmlformats.org/officeDocument/2006/relationships/image" Target="../media/image4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49.png"/><Relationship Id="rId7" Type="http://schemas.openxmlformats.org/officeDocument/2006/relationships/image" Target="../media/image29.png"/><Relationship Id="rId12" Type="http://schemas.openxmlformats.org/officeDocument/2006/relationships/image" Target="../media/image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11" Type="http://schemas.openxmlformats.org/officeDocument/2006/relationships/image" Target="../media/image1.png"/><Relationship Id="rId5" Type="http://schemas.openxmlformats.org/officeDocument/2006/relationships/image" Target="../media/image51.png"/><Relationship Id="rId10" Type="http://schemas.openxmlformats.org/officeDocument/2006/relationships/image" Target="../media/image35.svg"/><Relationship Id="rId4" Type="http://schemas.openxmlformats.org/officeDocument/2006/relationships/image" Target="../media/image50.sv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12" Type="http://schemas.openxmlformats.org/officeDocument/2006/relationships/image" Target="../media/image5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11" Type="http://schemas.openxmlformats.org/officeDocument/2006/relationships/image" Target="../media/image53.png"/><Relationship Id="rId5" Type="http://schemas.openxmlformats.org/officeDocument/2006/relationships/image" Target="../media/image46.png"/><Relationship Id="rId10" Type="http://schemas.openxmlformats.org/officeDocument/2006/relationships/image" Target="../media/image30.svg"/><Relationship Id="rId4" Type="http://schemas.openxmlformats.org/officeDocument/2006/relationships/image" Target="../media/image4.sv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7.svg"/><Relationship Id="rId3" Type="http://schemas.openxmlformats.org/officeDocument/2006/relationships/image" Target="../media/image55.jpeg"/><Relationship Id="rId7" Type="http://schemas.openxmlformats.org/officeDocument/2006/relationships/image" Target="../media/image14.sv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16.svg"/><Relationship Id="rId10" Type="http://schemas.openxmlformats.org/officeDocument/2006/relationships/image" Target="../media/image3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9.jpe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5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0.svg"/><Relationship Id="rId5" Type="http://schemas.openxmlformats.org/officeDocument/2006/relationships/image" Target="../media/image6.sv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4.svg"/><Relationship Id="rId14" Type="http://schemas.openxmlformats.org/officeDocument/2006/relationships/image" Target="../media/image6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4.svg"/><Relationship Id="rId3" Type="http://schemas.openxmlformats.org/officeDocument/2006/relationships/image" Target="../media/image50.svg"/><Relationship Id="rId7" Type="http://schemas.openxmlformats.org/officeDocument/2006/relationships/image" Target="../media/image41.svg"/><Relationship Id="rId12" Type="http://schemas.openxmlformats.org/officeDocument/2006/relationships/image" Target="../media/image6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35.svg"/><Relationship Id="rId5" Type="http://schemas.openxmlformats.org/officeDocument/2006/relationships/image" Target="../media/image39.svg"/><Relationship Id="rId10" Type="http://schemas.openxmlformats.org/officeDocument/2006/relationships/image" Target="../media/image34.png"/><Relationship Id="rId4" Type="http://schemas.openxmlformats.org/officeDocument/2006/relationships/image" Target="../media/image38.png"/><Relationship Id="rId9" Type="http://schemas.openxmlformats.org/officeDocument/2006/relationships/image" Target="../media/image6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27034" y="2670623"/>
            <a:ext cx="12033932" cy="455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846"/>
              </a:lnSpc>
            </a:pPr>
            <a:r>
              <a:rPr lang="en-US" sz="18425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ESSENTIAL TARGETS</a:t>
            </a:r>
          </a:p>
        </p:txBody>
      </p:sp>
      <p:sp>
        <p:nvSpPr>
          <p:cNvPr id="3" name="Freeform 3"/>
          <p:cNvSpPr/>
          <p:nvPr/>
        </p:nvSpPr>
        <p:spPr>
          <a:xfrm>
            <a:off x="887477" y="3554305"/>
            <a:ext cx="2704698" cy="3884031"/>
          </a:xfrm>
          <a:custGeom>
            <a:avLst/>
            <a:gdLst/>
            <a:ahLst/>
            <a:cxnLst/>
            <a:rect l="l" t="t" r="r" b="b"/>
            <a:pathLst>
              <a:path w="2704698" h="3884031">
                <a:moveTo>
                  <a:pt x="0" y="0"/>
                </a:moveTo>
                <a:lnTo>
                  <a:pt x="2704699" y="0"/>
                </a:lnTo>
                <a:lnTo>
                  <a:pt x="2704699" y="3884031"/>
                </a:lnTo>
                <a:lnTo>
                  <a:pt x="0" y="38840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4227906" y="3201484"/>
            <a:ext cx="2704698" cy="3884031"/>
          </a:xfrm>
          <a:custGeom>
            <a:avLst/>
            <a:gdLst/>
            <a:ahLst/>
            <a:cxnLst/>
            <a:rect l="l" t="t" r="r" b="b"/>
            <a:pathLst>
              <a:path w="2704698" h="3884031">
                <a:moveTo>
                  <a:pt x="2704699" y="0"/>
                </a:moveTo>
                <a:lnTo>
                  <a:pt x="0" y="0"/>
                </a:lnTo>
                <a:lnTo>
                  <a:pt x="0" y="3884032"/>
                </a:lnTo>
                <a:lnTo>
                  <a:pt x="2704699" y="3884032"/>
                </a:lnTo>
                <a:lnTo>
                  <a:pt x="270469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90271">
            <a:off x="1841195" y="7361048"/>
            <a:ext cx="3501962" cy="3215437"/>
          </a:xfrm>
          <a:custGeom>
            <a:avLst/>
            <a:gdLst/>
            <a:ahLst/>
            <a:cxnLst/>
            <a:rect l="l" t="t" r="r" b="b"/>
            <a:pathLst>
              <a:path w="3501962" h="3215437">
                <a:moveTo>
                  <a:pt x="0" y="0"/>
                </a:moveTo>
                <a:lnTo>
                  <a:pt x="3501961" y="0"/>
                </a:lnTo>
                <a:lnTo>
                  <a:pt x="3501961" y="3215437"/>
                </a:lnTo>
                <a:lnTo>
                  <a:pt x="0" y="32154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278446" y="62106"/>
            <a:ext cx="2882520" cy="3139378"/>
          </a:xfrm>
          <a:custGeom>
            <a:avLst/>
            <a:gdLst/>
            <a:ahLst/>
            <a:cxnLst/>
            <a:rect l="l" t="t" r="r" b="b"/>
            <a:pathLst>
              <a:path w="2882520" h="3139378">
                <a:moveTo>
                  <a:pt x="0" y="0"/>
                </a:moveTo>
                <a:lnTo>
                  <a:pt x="2882520" y="0"/>
                </a:lnTo>
                <a:lnTo>
                  <a:pt x="2882520" y="3139378"/>
                </a:lnTo>
                <a:lnTo>
                  <a:pt x="0" y="31393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179677" y="6953514"/>
            <a:ext cx="3236272" cy="3483267"/>
          </a:xfrm>
          <a:custGeom>
            <a:avLst/>
            <a:gdLst/>
            <a:ahLst/>
            <a:cxnLst/>
            <a:rect l="l" t="t" r="r" b="b"/>
            <a:pathLst>
              <a:path w="3236272" h="3483267">
                <a:moveTo>
                  <a:pt x="3236272" y="0"/>
                </a:moveTo>
                <a:lnTo>
                  <a:pt x="0" y="0"/>
                </a:lnTo>
                <a:lnTo>
                  <a:pt x="0" y="3483268"/>
                </a:lnTo>
                <a:lnTo>
                  <a:pt x="3236272" y="3483268"/>
                </a:lnTo>
                <a:lnTo>
                  <a:pt x="3236272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63976" y="-258171"/>
            <a:ext cx="2126115" cy="3459655"/>
          </a:xfrm>
          <a:custGeom>
            <a:avLst/>
            <a:gdLst/>
            <a:ahLst/>
            <a:cxnLst/>
            <a:rect l="l" t="t" r="r" b="b"/>
            <a:pathLst>
              <a:path w="2126115" h="3459655">
                <a:moveTo>
                  <a:pt x="0" y="0"/>
                </a:moveTo>
                <a:lnTo>
                  <a:pt x="2126115" y="0"/>
                </a:lnTo>
                <a:lnTo>
                  <a:pt x="2126115" y="3459654"/>
                </a:lnTo>
                <a:lnTo>
                  <a:pt x="0" y="34596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108323" y="6915414"/>
            <a:ext cx="8071353" cy="1007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6399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FOR NEXTGEN MINISTRIES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158401">
            <a:off x="550660" y="653332"/>
            <a:ext cx="3154886" cy="2116642"/>
          </a:xfrm>
          <a:custGeom>
            <a:avLst/>
            <a:gdLst/>
            <a:ahLst/>
            <a:cxnLst/>
            <a:rect l="l" t="t" r="r" b="b"/>
            <a:pathLst>
              <a:path w="3154886" h="2116642">
                <a:moveTo>
                  <a:pt x="0" y="0"/>
                </a:moveTo>
                <a:lnTo>
                  <a:pt x="3154886" y="0"/>
                </a:lnTo>
                <a:lnTo>
                  <a:pt x="3154886" y="2116641"/>
                </a:lnTo>
                <a:lnTo>
                  <a:pt x="0" y="21166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465746" y="8728490"/>
            <a:ext cx="4381890" cy="1059621"/>
          </a:xfrm>
          <a:custGeom>
            <a:avLst/>
            <a:gdLst/>
            <a:ahLst/>
            <a:cxnLst/>
            <a:rect l="l" t="t" r="r" b="b"/>
            <a:pathLst>
              <a:path w="4381890" h="1059621">
                <a:moveTo>
                  <a:pt x="0" y="0"/>
                </a:moveTo>
                <a:lnTo>
                  <a:pt x="4381890" y="0"/>
                </a:lnTo>
                <a:lnTo>
                  <a:pt x="4381890" y="1059620"/>
                </a:lnTo>
                <a:lnTo>
                  <a:pt x="0" y="10596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130746">
            <a:off x="1434608" y="6454419"/>
            <a:ext cx="1386989" cy="3739430"/>
          </a:xfrm>
          <a:custGeom>
            <a:avLst/>
            <a:gdLst/>
            <a:ahLst/>
            <a:cxnLst/>
            <a:rect l="l" t="t" r="r" b="b"/>
            <a:pathLst>
              <a:path w="1386989" h="3739430">
                <a:moveTo>
                  <a:pt x="0" y="0"/>
                </a:moveTo>
                <a:lnTo>
                  <a:pt x="1386989" y="0"/>
                </a:lnTo>
                <a:lnTo>
                  <a:pt x="1386989" y="3739430"/>
                </a:lnTo>
                <a:lnTo>
                  <a:pt x="0" y="37394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728930" y="391935"/>
            <a:ext cx="3692323" cy="1973714"/>
          </a:xfrm>
          <a:custGeom>
            <a:avLst/>
            <a:gdLst/>
            <a:ahLst/>
            <a:cxnLst/>
            <a:rect l="l" t="t" r="r" b="b"/>
            <a:pathLst>
              <a:path w="3692323" h="1973714">
                <a:moveTo>
                  <a:pt x="0" y="0"/>
                </a:moveTo>
                <a:lnTo>
                  <a:pt x="3692323" y="0"/>
                </a:lnTo>
                <a:lnTo>
                  <a:pt x="3692323" y="1973714"/>
                </a:lnTo>
                <a:lnTo>
                  <a:pt x="0" y="19737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019768">
            <a:off x="8080942" y="6902646"/>
            <a:ext cx="2126115" cy="3459655"/>
          </a:xfrm>
          <a:custGeom>
            <a:avLst/>
            <a:gdLst/>
            <a:ahLst/>
            <a:cxnLst/>
            <a:rect l="l" t="t" r="r" b="b"/>
            <a:pathLst>
              <a:path w="2126115" h="3459655">
                <a:moveTo>
                  <a:pt x="0" y="0"/>
                </a:moveTo>
                <a:lnTo>
                  <a:pt x="2126116" y="0"/>
                </a:lnTo>
                <a:lnTo>
                  <a:pt x="2126116" y="3459655"/>
                </a:lnTo>
                <a:lnTo>
                  <a:pt x="0" y="34596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957769" y="1028700"/>
            <a:ext cx="12372462" cy="120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63"/>
              </a:lnSpc>
              <a:spcBef>
                <a:spcPct val="0"/>
              </a:spcBef>
            </a:pPr>
            <a:r>
              <a:rPr lang="en-US" sz="7942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TOPICS: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427160" y="2539723"/>
            <a:ext cx="7433679" cy="5207555"/>
            <a:chOff x="0" y="0"/>
            <a:chExt cx="9911572" cy="69434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88673" cy="1177867"/>
            </a:xfrm>
            <a:custGeom>
              <a:avLst/>
              <a:gdLst/>
              <a:ahLst/>
              <a:cxnLst/>
              <a:rect l="l" t="t" r="r" b="b"/>
              <a:pathLst>
                <a:path w="1188673" h="1177867">
                  <a:moveTo>
                    <a:pt x="0" y="0"/>
                  </a:moveTo>
                  <a:lnTo>
                    <a:pt x="1188673" y="0"/>
                  </a:lnTo>
                  <a:lnTo>
                    <a:pt x="1188673" y="1177867"/>
                  </a:lnTo>
                  <a:lnTo>
                    <a:pt x="0" y="11778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80635" y="1897778"/>
              <a:ext cx="1027403" cy="1070211"/>
            </a:xfrm>
            <a:custGeom>
              <a:avLst/>
              <a:gdLst/>
              <a:ahLst/>
              <a:cxnLst/>
              <a:rect l="l" t="t" r="r" b="b"/>
              <a:pathLst>
                <a:path w="1027403" h="1070211">
                  <a:moveTo>
                    <a:pt x="0" y="0"/>
                  </a:moveTo>
                  <a:lnTo>
                    <a:pt x="1027403" y="0"/>
                  </a:lnTo>
                  <a:lnTo>
                    <a:pt x="1027403" y="1070211"/>
                  </a:lnTo>
                  <a:lnTo>
                    <a:pt x="0" y="1070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0190" y="3880286"/>
              <a:ext cx="1148293" cy="1167396"/>
            </a:xfrm>
            <a:custGeom>
              <a:avLst/>
              <a:gdLst/>
              <a:ahLst/>
              <a:cxnLst/>
              <a:rect l="l" t="t" r="r" b="b"/>
              <a:pathLst>
                <a:path w="1148293" h="1167396">
                  <a:moveTo>
                    <a:pt x="0" y="0"/>
                  </a:moveTo>
                  <a:lnTo>
                    <a:pt x="1148293" y="0"/>
                  </a:lnTo>
                  <a:lnTo>
                    <a:pt x="1148293" y="1167395"/>
                  </a:lnTo>
                  <a:lnTo>
                    <a:pt x="0" y="1167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35065" y="5896176"/>
              <a:ext cx="972972" cy="1047231"/>
            </a:xfrm>
            <a:custGeom>
              <a:avLst/>
              <a:gdLst/>
              <a:ahLst/>
              <a:cxnLst/>
              <a:rect l="l" t="t" r="r" b="b"/>
              <a:pathLst>
                <a:path w="972972" h="1047231">
                  <a:moveTo>
                    <a:pt x="0" y="0"/>
                  </a:moveTo>
                  <a:lnTo>
                    <a:pt x="972973" y="0"/>
                  </a:lnTo>
                  <a:lnTo>
                    <a:pt x="972973" y="1047230"/>
                  </a:lnTo>
                  <a:lnTo>
                    <a:pt x="0" y="1047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1600910" y="57765"/>
              <a:ext cx="7196678" cy="1062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210"/>
                </a:lnSpc>
              </a:pPr>
              <a:r>
                <a:rPr lang="en-US" sz="5262">
                  <a:solidFill>
                    <a:srgbClr val="2D304E"/>
                  </a:solidFill>
                  <a:latin typeface="Ballpoint"/>
                  <a:ea typeface="Ballpoint"/>
                  <a:cs typeface="Ballpoint"/>
                  <a:sym typeface="Ballpoint"/>
                </a:rPr>
                <a:t>LEARNING &amp; MEMORIZATION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0910" y="1901714"/>
              <a:ext cx="8310662" cy="1062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210"/>
                </a:lnSpc>
                <a:spcBef>
                  <a:spcPct val="0"/>
                </a:spcBef>
              </a:pPr>
              <a:r>
                <a:rPr lang="en-US" sz="5262">
                  <a:solidFill>
                    <a:srgbClr val="2D304E"/>
                  </a:solidFill>
                  <a:latin typeface="Ballpoint"/>
                  <a:ea typeface="Ballpoint"/>
                  <a:cs typeface="Ballpoint"/>
                  <a:sym typeface="Ballpoint"/>
                </a:rPr>
                <a:t>ENCOUNTERING THE HOLY SPIRIT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00910" y="3920305"/>
              <a:ext cx="7196678" cy="1062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210"/>
                </a:lnSpc>
                <a:spcBef>
                  <a:spcPct val="0"/>
                </a:spcBef>
              </a:pPr>
              <a:r>
                <a:rPr lang="en-US" sz="5262">
                  <a:solidFill>
                    <a:srgbClr val="2D304E"/>
                  </a:solidFill>
                  <a:latin typeface="Ballpoint"/>
                  <a:ea typeface="Ballpoint"/>
                  <a:cs typeface="Ballpoint"/>
                  <a:sym typeface="Ballpoint"/>
                </a:rPr>
                <a:t>HEARING THE CALL OF GOD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00910" y="5970507"/>
              <a:ext cx="6747105" cy="898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399"/>
                </a:lnSpc>
                <a:spcBef>
                  <a:spcPct val="0"/>
                </a:spcBef>
              </a:pPr>
              <a:r>
                <a:rPr lang="en-US" sz="4443">
                  <a:solidFill>
                    <a:srgbClr val="2D304E"/>
                  </a:solidFill>
                  <a:latin typeface="Ballpoint"/>
                  <a:ea typeface="Ballpoint"/>
                  <a:cs typeface="Ballpoint"/>
                  <a:sym typeface="Ballpoint"/>
                </a:rPr>
                <a:t>HONORING FAMILY STRUCTURE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2190023" cy="2170114"/>
          </a:xfrm>
          <a:custGeom>
            <a:avLst/>
            <a:gdLst/>
            <a:ahLst/>
            <a:cxnLst/>
            <a:rect l="l" t="t" r="r" b="b"/>
            <a:pathLst>
              <a:path w="2190023" h="2170114">
                <a:moveTo>
                  <a:pt x="0" y="0"/>
                </a:moveTo>
                <a:lnTo>
                  <a:pt x="2190023" y="0"/>
                </a:lnTo>
                <a:lnTo>
                  <a:pt x="2190023" y="2170114"/>
                </a:lnTo>
                <a:lnTo>
                  <a:pt x="0" y="21701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09967" y="6763014"/>
            <a:ext cx="3868067" cy="3256209"/>
          </a:xfrm>
          <a:custGeom>
            <a:avLst/>
            <a:gdLst/>
            <a:ahLst/>
            <a:cxnLst/>
            <a:rect l="l" t="t" r="r" b="b"/>
            <a:pathLst>
              <a:path w="3868067" h="3256209">
                <a:moveTo>
                  <a:pt x="0" y="0"/>
                </a:moveTo>
                <a:lnTo>
                  <a:pt x="3868066" y="0"/>
                </a:lnTo>
                <a:lnTo>
                  <a:pt x="3868066" y="3256209"/>
                </a:lnTo>
                <a:lnTo>
                  <a:pt x="0" y="32562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8789" y="0"/>
            <a:ext cx="1670327" cy="3082818"/>
          </a:xfrm>
          <a:custGeom>
            <a:avLst/>
            <a:gdLst/>
            <a:ahLst/>
            <a:cxnLst/>
            <a:rect l="l" t="t" r="r" b="b"/>
            <a:pathLst>
              <a:path w="1670327" h="3082818">
                <a:moveTo>
                  <a:pt x="0" y="0"/>
                </a:moveTo>
                <a:lnTo>
                  <a:pt x="1670327" y="0"/>
                </a:lnTo>
                <a:lnTo>
                  <a:pt x="1670327" y="3082818"/>
                </a:lnTo>
                <a:lnTo>
                  <a:pt x="0" y="30828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47021" y="7749115"/>
            <a:ext cx="4601872" cy="937108"/>
          </a:xfrm>
          <a:custGeom>
            <a:avLst/>
            <a:gdLst/>
            <a:ahLst/>
            <a:cxnLst/>
            <a:rect l="l" t="t" r="r" b="b"/>
            <a:pathLst>
              <a:path w="4601872" h="937108">
                <a:moveTo>
                  <a:pt x="0" y="0"/>
                </a:moveTo>
                <a:lnTo>
                  <a:pt x="4601872" y="0"/>
                </a:lnTo>
                <a:lnTo>
                  <a:pt x="4601872" y="937108"/>
                </a:lnTo>
                <a:lnTo>
                  <a:pt x="0" y="9371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546877" y="3198814"/>
            <a:ext cx="8017960" cy="120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63"/>
              </a:lnSpc>
            </a:pPr>
            <a:r>
              <a:rPr lang="en-US" sz="7942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LEARNING &amp; MEMORIZATION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46877" y="4450384"/>
            <a:ext cx="6691712" cy="4582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8816" lvl="1" indent="-469408" algn="l">
              <a:lnSpc>
                <a:spcPts val="5087"/>
              </a:lnSpc>
              <a:buFont typeface="Arial"/>
              <a:buChar char="•"/>
            </a:pPr>
            <a:r>
              <a:rPr lang="en-US" sz="4348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Interactive &amp; Creative lessons</a:t>
            </a:r>
          </a:p>
          <a:p>
            <a:pPr marL="1877632" lvl="2" indent="-625877" algn="l">
              <a:lnSpc>
                <a:spcPts val="5087"/>
              </a:lnSpc>
              <a:buFont typeface="Arial"/>
              <a:buChar char="⚬"/>
            </a:pPr>
            <a:r>
              <a:rPr lang="en-US" sz="4348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Object lessons</a:t>
            </a:r>
          </a:p>
          <a:p>
            <a:pPr marL="1877632" lvl="2" indent="-625877" algn="l">
              <a:lnSpc>
                <a:spcPts val="5087"/>
              </a:lnSpc>
              <a:buFont typeface="Arial"/>
              <a:buChar char="⚬"/>
            </a:pPr>
            <a:r>
              <a:rPr lang="en-US" sz="4348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Visual &amp; Sensory options</a:t>
            </a:r>
          </a:p>
          <a:p>
            <a:pPr marL="938816" lvl="1" indent="-469408" algn="l">
              <a:lnSpc>
                <a:spcPts val="5087"/>
              </a:lnSpc>
              <a:buFont typeface="Arial"/>
              <a:buChar char="•"/>
            </a:pPr>
            <a:r>
              <a:rPr lang="en-US" sz="4348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Games &amp; Team Activities</a:t>
            </a:r>
          </a:p>
          <a:p>
            <a:pPr marL="938816" lvl="1" indent="-469408" algn="l">
              <a:lnSpc>
                <a:spcPts val="5087"/>
              </a:lnSpc>
              <a:buFont typeface="Arial"/>
              <a:buChar char="•"/>
            </a:pPr>
            <a:r>
              <a:rPr lang="en-US" sz="4348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Songs</a:t>
            </a:r>
          </a:p>
          <a:p>
            <a:pPr marL="938816" lvl="1" indent="-469408" algn="l">
              <a:lnSpc>
                <a:spcPts val="5087"/>
              </a:lnSpc>
              <a:buFont typeface="Arial"/>
              <a:buChar char="•"/>
            </a:pPr>
            <a:r>
              <a:rPr lang="en-US" sz="4348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Relationship Building</a:t>
            </a:r>
          </a:p>
          <a:p>
            <a:pPr marL="938816" lvl="1" indent="-469408" algn="l">
              <a:lnSpc>
                <a:spcPts val="5087"/>
              </a:lnSpc>
              <a:buFont typeface="Arial"/>
              <a:buChar char="•"/>
            </a:pPr>
            <a:r>
              <a:rPr lang="en-US" sz="4348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Rewards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41231" y="8512773"/>
            <a:ext cx="6348678" cy="1008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41"/>
              </a:lnSpc>
            </a:pPr>
            <a:r>
              <a:rPr lang="en-US" sz="6018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Make the Bible  COME ALIVE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28874" y="-120334"/>
            <a:ext cx="8699418" cy="8042898"/>
            <a:chOff x="-31750" y="-27940"/>
            <a:chExt cx="5233670" cy="4838700"/>
          </a:xfrm>
        </p:grpSpPr>
        <p:sp>
          <p:nvSpPr>
            <p:cNvPr id="10" name="Freeform 10"/>
            <p:cNvSpPr/>
            <p:nvPr/>
          </p:nvSpPr>
          <p:spPr>
            <a:xfrm>
              <a:off x="27940" y="27940"/>
              <a:ext cx="5175088" cy="4782820"/>
            </a:xfrm>
            <a:custGeom>
              <a:avLst/>
              <a:gdLst/>
              <a:ahLst/>
              <a:cxnLst/>
              <a:rect l="l" t="t" r="r" b="b"/>
              <a:pathLst>
                <a:path w="5175088" h="4782820">
                  <a:moveTo>
                    <a:pt x="5104130" y="2486660"/>
                  </a:moveTo>
                  <a:lnTo>
                    <a:pt x="2940050" y="4650740"/>
                  </a:lnTo>
                  <a:cubicBezTo>
                    <a:pt x="2839720" y="4751070"/>
                    <a:pt x="2668270" y="4742180"/>
                    <a:pt x="2556510" y="4631690"/>
                  </a:cubicBezTo>
                  <a:cubicBezTo>
                    <a:pt x="2444750" y="4519930"/>
                    <a:pt x="2435860" y="4348480"/>
                    <a:pt x="2537460" y="4248150"/>
                  </a:cubicBezTo>
                  <a:lnTo>
                    <a:pt x="2288540" y="4495800"/>
                  </a:lnTo>
                  <a:cubicBezTo>
                    <a:pt x="2188210" y="4596130"/>
                    <a:pt x="2016760" y="4587240"/>
                    <a:pt x="1905000" y="4476750"/>
                  </a:cubicBezTo>
                  <a:cubicBezTo>
                    <a:pt x="1814830" y="4386580"/>
                    <a:pt x="1791970" y="4254500"/>
                    <a:pt x="1841500" y="4155440"/>
                  </a:cubicBezTo>
                  <a:lnTo>
                    <a:pt x="1296670" y="4699000"/>
                  </a:lnTo>
                  <a:cubicBezTo>
                    <a:pt x="1184910" y="4810760"/>
                    <a:pt x="1004570" y="4810760"/>
                    <a:pt x="892810" y="4699000"/>
                  </a:cubicBezTo>
                  <a:cubicBezTo>
                    <a:pt x="781050" y="4587240"/>
                    <a:pt x="781050" y="4406900"/>
                    <a:pt x="892810" y="4295140"/>
                  </a:cubicBezTo>
                  <a:lnTo>
                    <a:pt x="1167130" y="4020820"/>
                  </a:lnTo>
                  <a:cubicBezTo>
                    <a:pt x="1164590" y="4023360"/>
                    <a:pt x="1163320" y="4024630"/>
                    <a:pt x="1160780" y="4027170"/>
                  </a:cubicBezTo>
                  <a:cubicBezTo>
                    <a:pt x="1178560" y="4008120"/>
                    <a:pt x="1192530" y="3987800"/>
                    <a:pt x="1203960" y="3966210"/>
                  </a:cubicBezTo>
                  <a:lnTo>
                    <a:pt x="1182370" y="3987800"/>
                  </a:lnTo>
                  <a:cubicBezTo>
                    <a:pt x="1082040" y="4088130"/>
                    <a:pt x="910590" y="4079240"/>
                    <a:pt x="798830" y="3968750"/>
                  </a:cubicBezTo>
                  <a:cubicBezTo>
                    <a:pt x="708660" y="3878580"/>
                    <a:pt x="685800" y="3746500"/>
                    <a:pt x="734060" y="3647440"/>
                  </a:cubicBezTo>
                  <a:lnTo>
                    <a:pt x="487680" y="3893820"/>
                  </a:lnTo>
                  <a:cubicBezTo>
                    <a:pt x="375920" y="4005580"/>
                    <a:pt x="195580" y="4005580"/>
                    <a:pt x="83820" y="3893820"/>
                  </a:cubicBezTo>
                  <a:cubicBezTo>
                    <a:pt x="-27940" y="3782060"/>
                    <a:pt x="-27940" y="3601720"/>
                    <a:pt x="83820" y="3489960"/>
                  </a:cubicBezTo>
                  <a:lnTo>
                    <a:pt x="692150" y="2882900"/>
                  </a:lnTo>
                  <a:cubicBezTo>
                    <a:pt x="580390" y="2994660"/>
                    <a:pt x="400050" y="2994660"/>
                    <a:pt x="288290" y="2882900"/>
                  </a:cubicBezTo>
                  <a:cubicBezTo>
                    <a:pt x="176530" y="2771140"/>
                    <a:pt x="176530" y="2590800"/>
                    <a:pt x="288290" y="2479040"/>
                  </a:cubicBezTo>
                  <a:lnTo>
                    <a:pt x="2686050" y="83820"/>
                  </a:lnTo>
                  <a:cubicBezTo>
                    <a:pt x="2797810" y="-27940"/>
                    <a:pt x="2978150" y="-27940"/>
                    <a:pt x="3089910" y="83820"/>
                  </a:cubicBezTo>
                  <a:cubicBezTo>
                    <a:pt x="3201670" y="195580"/>
                    <a:pt x="3201670" y="375920"/>
                    <a:pt x="3089910" y="487680"/>
                  </a:cubicBezTo>
                  <a:lnTo>
                    <a:pt x="2192020" y="1384300"/>
                  </a:lnTo>
                  <a:cubicBezTo>
                    <a:pt x="2080260" y="1496060"/>
                    <a:pt x="2080260" y="1676400"/>
                    <a:pt x="2192020" y="1788160"/>
                  </a:cubicBezTo>
                  <a:cubicBezTo>
                    <a:pt x="2282190" y="1878330"/>
                    <a:pt x="2419350" y="1896110"/>
                    <a:pt x="2527300" y="1838960"/>
                  </a:cubicBezTo>
                  <a:lnTo>
                    <a:pt x="2945130" y="1421130"/>
                  </a:lnTo>
                  <a:cubicBezTo>
                    <a:pt x="2964180" y="1402080"/>
                    <a:pt x="2984500" y="1388110"/>
                    <a:pt x="3007360" y="1376680"/>
                  </a:cubicBezTo>
                  <a:lnTo>
                    <a:pt x="3162300" y="1221740"/>
                  </a:lnTo>
                  <a:cubicBezTo>
                    <a:pt x="3274060" y="1109980"/>
                    <a:pt x="3454400" y="1109980"/>
                    <a:pt x="3566160" y="1221740"/>
                  </a:cubicBezTo>
                  <a:cubicBezTo>
                    <a:pt x="3656330" y="1311910"/>
                    <a:pt x="3674110" y="1449070"/>
                    <a:pt x="3616960" y="1557020"/>
                  </a:cubicBezTo>
                  <a:lnTo>
                    <a:pt x="3896360" y="1277620"/>
                  </a:lnTo>
                  <a:cubicBezTo>
                    <a:pt x="3996690" y="1177290"/>
                    <a:pt x="4168140" y="1186180"/>
                    <a:pt x="4279900" y="1296670"/>
                  </a:cubicBezTo>
                  <a:cubicBezTo>
                    <a:pt x="4391660" y="1408430"/>
                    <a:pt x="4400550" y="1579880"/>
                    <a:pt x="4298950" y="1680210"/>
                  </a:cubicBezTo>
                  <a:lnTo>
                    <a:pt x="4230370" y="1748790"/>
                  </a:lnTo>
                  <a:cubicBezTo>
                    <a:pt x="4217670" y="1772920"/>
                    <a:pt x="4201160" y="1795780"/>
                    <a:pt x="4179570" y="1817370"/>
                  </a:cubicBezTo>
                  <a:cubicBezTo>
                    <a:pt x="4159250" y="1837690"/>
                    <a:pt x="4136390" y="1854200"/>
                    <a:pt x="4110990" y="1868170"/>
                  </a:cubicBezTo>
                  <a:lnTo>
                    <a:pt x="4050030" y="1929130"/>
                  </a:lnTo>
                  <a:cubicBezTo>
                    <a:pt x="4051300" y="1927860"/>
                    <a:pt x="4053840" y="1925320"/>
                    <a:pt x="4056380" y="1924050"/>
                  </a:cubicBezTo>
                  <a:cubicBezTo>
                    <a:pt x="3961130" y="2025650"/>
                    <a:pt x="3972560" y="2193290"/>
                    <a:pt x="4081780" y="2302510"/>
                  </a:cubicBezTo>
                  <a:cubicBezTo>
                    <a:pt x="4191000" y="2411730"/>
                    <a:pt x="4358640" y="2421890"/>
                    <a:pt x="4460240" y="2327910"/>
                  </a:cubicBezTo>
                  <a:cubicBezTo>
                    <a:pt x="4458970" y="2330450"/>
                    <a:pt x="4456430" y="2331720"/>
                    <a:pt x="4455160" y="2334260"/>
                  </a:cubicBezTo>
                  <a:lnTo>
                    <a:pt x="4702810" y="2086610"/>
                  </a:lnTo>
                  <a:cubicBezTo>
                    <a:pt x="4803140" y="1986280"/>
                    <a:pt x="4974590" y="1995170"/>
                    <a:pt x="5086350" y="2105660"/>
                  </a:cubicBezTo>
                  <a:cubicBezTo>
                    <a:pt x="5196840" y="2213610"/>
                    <a:pt x="5205730" y="2386330"/>
                    <a:pt x="5104130" y="2486660"/>
                  </a:cubicBezTo>
                  <a:close/>
                </a:path>
              </a:pathLst>
            </a:custGeom>
            <a:blipFill>
              <a:blip r:embed="rId11"/>
              <a:stretch>
                <a:fillRect l="-19228" r="-19228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02147" y="8127608"/>
            <a:ext cx="1953589" cy="1644567"/>
          </a:xfrm>
          <a:custGeom>
            <a:avLst/>
            <a:gdLst/>
            <a:ahLst/>
            <a:cxnLst/>
            <a:rect l="l" t="t" r="r" b="b"/>
            <a:pathLst>
              <a:path w="1953589" h="1644567">
                <a:moveTo>
                  <a:pt x="0" y="0"/>
                </a:moveTo>
                <a:lnTo>
                  <a:pt x="1953589" y="0"/>
                </a:lnTo>
                <a:lnTo>
                  <a:pt x="1953589" y="1644568"/>
                </a:lnTo>
                <a:lnTo>
                  <a:pt x="0" y="16445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2040" y="271607"/>
            <a:ext cx="1455833" cy="1585561"/>
          </a:xfrm>
          <a:custGeom>
            <a:avLst/>
            <a:gdLst/>
            <a:ahLst/>
            <a:cxnLst/>
            <a:rect l="l" t="t" r="r" b="b"/>
            <a:pathLst>
              <a:path w="1455833" h="1585561">
                <a:moveTo>
                  <a:pt x="0" y="0"/>
                </a:moveTo>
                <a:lnTo>
                  <a:pt x="1455833" y="0"/>
                </a:lnTo>
                <a:lnTo>
                  <a:pt x="1455833" y="1585561"/>
                </a:lnTo>
                <a:lnTo>
                  <a:pt x="0" y="15855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282505" y="4159398"/>
            <a:ext cx="1473231" cy="1253586"/>
          </a:xfrm>
          <a:custGeom>
            <a:avLst/>
            <a:gdLst/>
            <a:ahLst/>
            <a:cxnLst/>
            <a:rect l="l" t="t" r="r" b="b"/>
            <a:pathLst>
              <a:path w="1473231" h="1253586">
                <a:moveTo>
                  <a:pt x="0" y="0"/>
                </a:moveTo>
                <a:lnTo>
                  <a:pt x="1473231" y="0"/>
                </a:lnTo>
                <a:lnTo>
                  <a:pt x="1473231" y="1253585"/>
                </a:lnTo>
                <a:lnTo>
                  <a:pt x="0" y="12535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612611" y="4423876"/>
            <a:ext cx="672298" cy="1812567"/>
          </a:xfrm>
          <a:custGeom>
            <a:avLst/>
            <a:gdLst/>
            <a:ahLst/>
            <a:cxnLst/>
            <a:rect l="l" t="t" r="r" b="b"/>
            <a:pathLst>
              <a:path w="672298" h="1812567">
                <a:moveTo>
                  <a:pt x="0" y="0"/>
                </a:moveTo>
                <a:lnTo>
                  <a:pt x="672298" y="0"/>
                </a:lnTo>
                <a:lnTo>
                  <a:pt x="672298" y="1812567"/>
                </a:lnTo>
                <a:lnTo>
                  <a:pt x="0" y="18125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258088" y="4423876"/>
            <a:ext cx="600790" cy="2078204"/>
          </a:xfrm>
          <a:custGeom>
            <a:avLst/>
            <a:gdLst/>
            <a:ahLst/>
            <a:cxnLst/>
            <a:rect l="l" t="t" r="r" b="b"/>
            <a:pathLst>
              <a:path w="600790" h="2078204">
                <a:moveTo>
                  <a:pt x="0" y="0"/>
                </a:moveTo>
                <a:lnTo>
                  <a:pt x="600790" y="0"/>
                </a:lnTo>
                <a:lnTo>
                  <a:pt x="600790" y="2078203"/>
                </a:lnTo>
                <a:lnTo>
                  <a:pt x="0" y="20782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883157" y="1857168"/>
            <a:ext cx="988809" cy="1450253"/>
          </a:xfrm>
          <a:custGeom>
            <a:avLst/>
            <a:gdLst/>
            <a:ahLst/>
            <a:cxnLst/>
            <a:rect l="l" t="t" r="r" b="b"/>
            <a:pathLst>
              <a:path w="988809" h="1450253">
                <a:moveTo>
                  <a:pt x="0" y="0"/>
                </a:moveTo>
                <a:lnTo>
                  <a:pt x="988809" y="0"/>
                </a:lnTo>
                <a:lnTo>
                  <a:pt x="988809" y="1450253"/>
                </a:lnTo>
                <a:lnTo>
                  <a:pt x="0" y="14502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142525" y="7548930"/>
            <a:ext cx="1418954" cy="1279638"/>
          </a:xfrm>
          <a:custGeom>
            <a:avLst/>
            <a:gdLst/>
            <a:ahLst/>
            <a:cxnLst/>
            <a:rect l="l" t="t" r="r" b="b"/>
            <a:pathLst>
              <a:path w="1418954" h="1279638">
                <a:moveTo>
                  <a:pt x="0" y="0"/>
                </a:moveTo>
                <a:lnTo>
                  <a:pt x="1418954" y="0"/>
                </a:lnTo>
                <a:lnTo>
                  <a:pt x="1418954" y="1279639"/>
                </a:lnTo>
                <a:lnTo>
                  <a:pt x="0" y="12796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896584" y="8571077"/>
            <a:ext cx="2275776" cy="1216506"/>
          </a:xfrm>
          <a:custGeom>
            <a:avLst/>
            <a:gdLst/>
            <a:ahLst/>
            <a:cxnLst/>
            <a:rect l="l" t="t" r="r" b="b"/>
            <a:pathLst>
              <a:path w="2275776" h="1216506">
                <a:moveTo>
                  <a:pt x="0" y="0"/>
                </a:moveTo>
                <a:lnTo>
                  <a:pt x="2275777" y="0"/>
                </a:lnTo>
                <a:lnTo>
                  <a:pt x="2275777" y="1216506"/>
                </a:lnTo>
                <a:lnTo>
                  <a:pt x="0" y="121650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00338" y="7749662"/>
            <a:ext cx="699238" cy="1429668"/>
          </a:xfrm>
          <a:custGeom>
            <a:avLst/>
            <a:gdLst/>
            <a:ahLst/>
            <a:cxnLst/>
            <a:rect l="l" t="t" r="r" b="b"/>
            <a:pathLst>
              <a:path w="699238" h="1429668">
                <a:moveTo>
                  <a:pt x="0" y="0"/>
                </a:moveTo>
                <a:lnTo>
                  <a:pt x="699237" y="0"/>
                </a:lnTo>
                <a:lnTo>
                  <a:pt x="699237" y="1429668"/>
                </a:lnTo>
                <a:lnTo>
                  <a:pt x="0" y="142966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12900" y="1857168"/>
            <a:ext cx="1399422" cy="1500355"/>
          </a:xfrm>
          <a:custGeom>
            <a:avLst/>
            <a:gdLst/>
            <a:ahLst/>
            <a:cxnLst/>
            <a:rect l="l" t="t" r="r" b="b"/>
            <a:pathLst>
              <a:path w="1399422" h="1500355">
                <a:moveTo>
                  <a:pt x="0" y="0"/>
                </a:moveTo>
                <a:lnTo>
                  <a:pt x="1399422" y="0"/>
                </a:lnTo>
                <a:lnTo>
                  <a:pt x="1399422" y="1500355"/>
                </a:lnTo>
                <a:lnTo>
                  <a:pt x="0" y="150035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035511" y="410859"/>
            <a:ext cx="1486861" cy="1446310"/>
          </a:xfrm>
          <a:custGeom>
            <a:avLst/>
            <a:gdLst/>
            <a:ahLst/>
            <a:cxnLst/>
            <a:rect l="l" t="t" r="r" b="b"/>
            <a:pathLst>
              <a:path w="1486861" h="1446310">
                <a:moveTo>
                  <a:pt x="0" y="0"/>
                </a:moveTo>
                <a:lnTo>
                  <a:pt x="1486861" y="0"/>
                </a:lnTo>
                <a:lnTo>
                  <a:pt x="1486861" y="1446309"/>
                </a:lnTo>
                <a:lnTo>
                  <a:pt x="0" y="144630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453539" y="0"/>
            <a:ext cx="7380923" cy="10287000"/>
          </a:xfrm>
          <a:custGeom>
            <a:avLst/>
            <a:gdLst/>
            <a:ahLst/>
            <a:cxnLst/>
            <a:rect l="l" t="t" r="r" b="b"/>
            <a:pathLst>
              <a:path w="7380923" h="10287000">
                <a:moveTo>
                  <a:pt x="0" y="0"/>
                </a:moveTo>
                <a:lnTo>
                  <a:pt x="7380922" y="0"/>
                </a:lnTo>
                <a:lnTo>
                  <a:pt x="738092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86498" y="921200"/>
            <a:ext cx="3532510" cy="1068930"/>
            <a:chOff x="0" y="0"/>
            <a:chExt cx="1267848" cy="3836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7848" cy="383648"/>
            </a:xfrm>
            <a:custGeom>
              <a:avLst/>
              <a:gdLst/>
              <a:ahLst/>
              <a:cxnLst/>
              <a:rect l="l" t="t" r="r" b="b"/>
              <a:pathLst>
                <a:path w="1267848" h="383648">
                  <a:moveTo>
                    <a:pt x="28491" y="0"/>
                  </a:moveTo>
                  <a:lnTo>
                    <a:pt x="1239357" y="0"/>
                  </a:lnTo>
                  <a:cubicBezTo>
                    <a:pt x="1246914" y="0"/>
                    <a:pt x="1254160" y="3002"/>
                    <a:pt x="1259503" y="8345"/>
                  </a:cubicBezTo>
                  <a:cubicBezTo>
                    <a:pt x="1264847" y="13688"/>
                    <a:pt x="1267848" y="20935"/>
                    <a:pt x="1267848" y="28491"/>
                  </a:cubicBezTo>
                  <a:lnTo>
                    <a:pt x="1267848" y="355157"/>
                  </a:lnTo>
                  <a:cubicBezTo>
                    <a:pt x="1267848" y="370892"/>
                    <a:pt x="1255092" y="383648"/>
                    <a:pt x="1239357" y="383648"/>
                  </a:cubicBezTo>
                  <a:lnTo>
                    <a:pt x="28491" y="383648"/>
                  </a:lnTo>
                  <a:cubicBezTo>
                    <a:pt x="12756" y="383648"/>
                    <a:pt x="0" y="370892"/>
                    <a:pt x="0" y="355157"/>
                  </a:cubicBezTo>
                  <a:lnTo>
                    <a:pt x="0" y="28491"/>
                  </a:lnTo>
                  <a:cubicBezTo>
                    <a:pt x="0" y="12756"/>
                    <a:pt x="12756" y="0"/>
                    <a:pt x="28491" y="0"/>
                  </a:cubicBezTo>
                  <a:close/>
                </a:path>
              </a:pathLst>
            </a:custGeom>
            <a:solidFill>
              <a:srgbClr val="EFB4D8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09550"/>
              <a:ext cx="1267848" cy="593198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756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50438" y="2056805"/>
            <a:ext cx="7608862" cy="1625127"/>
            <a:chOff x="0" y="0"/>
            <a:chExt cx="4937802" cy="10546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37802" cy="1054633"/>
            </a:xfrm>
            <a:custGeom>
              <a:avLst/>
              <a:gdLst/>
              <a:ahLst/>
              <a:cxnLst/>
              <a:rect l="l" t="t" r="r" b="b"/>
              <a:pathLst>
                <a:path w="4937802" h="1054633">
                  <a:moveTo>
                    <a:pt x="13227" y="0"/>
                  </a:moveTo>
                  <a:lnTo>
                    <a:pt x="4924575" y="0"/>
                  </a:lnTo>
                  <a:cubicBezTo>
                    <a:pt x="4931880" y="0"/>
                    <a:pt x="4937802" y="5922"/>
                    <a:pt x="4937802" y="13227"/>
                  </a:cubicBezTo>
                  <a:lnTo>
                    <a:pt x="4937802" y="1041405"/>
                  </a:lnTo>
                  <a:cubicBezTo>
                    <a:pt x="4937802" y="1048710"/>
                    <a:pt x="4931880" y="1054633"/>
                    <a:pt x="4924575" y="1054633"/>
                  </a:cubicBezTo>
                  <a:lnTo>
                    <a:pt x="13227" y="1054633"/>
                  </a:lnTo>
                  <a:cubicBezTo>
                    <a:pt x="9719" y="1054633"/>
                    <a:pt x="6355" y="1053239"/>
                    <a:pt x="3874" y="1050758"/>
                  </a:cubicBezTo>
                  <a:cubicBezTo>
                    <a:pt x="1394" y="1048278"/>
                    <a:pt x="0" y="1044913"/>
                    <a:pt x="0" y="1041405"/>
                  </a:cubicBezTo>
                  <a:lnTo>
                    <a:pt x="0" y="13227"/>
                  </a:lnTo>
                  <a:cubicBezTo>
                    <a:pt x="0" y="5922"/>
                    <a:pt x="5922" y="0"/>
                    <a:pt x="13227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937802" cy="1092733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12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03720" y="3755039"/>
            <a:ext cx="3532510" cy="1145923"/>
            <a:chOff x="0" y="0"/>
            <a:chExt cx="1267848" cy="4112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67848" cy="411282"/>
            </a:xfrm>
            <a:custGeom>
              <a:avLst/>
              <a:gdLst/>
              <a:ahLst/>
              <a:cxnLst/>
              <a:rect l="l" t="t" r="r" b="b"/>
              <a:pathLst>
                <a:path w="1267848" h="411282">
                  <a:moveTo>
                    <a:pt x="28491" y="0"/>
                  </a:moveTo>
                  <a:lnTo>
                    <a:pt x="1239357" y="0"/>
                  </a:lnTo>
                  <a:cubicBezTo>
                    <a:pt x="1246914" y="0"/>
                    <a:pt x="1254160" y="3002"/>
                    <a:pt x="1259503" y="8345"/>
                  </a:cubicBezTo>
                  <a:cubicBezTo>
                    <a:pt x="1264847" y="13688"/>
                    <a:pt x="1267848" y="20935"/>
                    <a:pt x="1267848" y="28491"/>
                  </a:cubicBezTo>
                  <a:lnTo>
                    <a:pt x="1267848" y="382791"/>
                  </a:lnTo>
                  <a:cubicBezTo>
                    <a:pt x="1267848" y="398526"/>
                    <a:pt x="1255092" y="411282"/>
                    <a:pt x="1239357" y="411282"/>
                  </a:cubicBezTo>
                  <a:lnTo>
                    <a:pt x="28491" y="411282"/>
                  </a:lnTo>
                  <a:cubicBezTo>
                    <a:pt x="12756" y="411282"/>
                    <a:pt x="0" y="398526"/>
                    <a:pt x="0" y="382791"/>
                  </a:cubicBezTo>
                  <a:lnTo>
                    <a:pt x="0" y="28491"/>
                  </a:lnTo>
                  <a:cubicBezTo>
                    <a:pt x="0" y="12756"/>
                    <a:pt x="12756" y="0"/>
                    <a:pt x="28491" y="0"/>
                  </a:cubicBezTo>
                  <a:close/>
                </a:path>
              </a:pathLst>
            </a:custGeom>
            <a:solidFill>
              <a:srgbClr val="9DDAD9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209550"/>
              <a:ext cx="1267848" cy="620832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756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50438" y="4974068"/>
            <a:ext cx="7608862" cy="1625127"/>
            <a:chOff x="0" y="0"/>
            <a:chExt cx="4937802" cy="105463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937802" cy="1054633"/>
            </a:xfrm>
            <a:custGeom>
              <a:avLst/>
              <a:gdLst/>
              <a:ahLst/>
              <a:cxnLst/>
              <a:rect l="l" t="t" r="r" b="b"/>
              <a:pathLst>
                <a:path w="4937802" h="1054633">
                  <a:moveTo>
                    <a:pt x="13227" y="0"/>
                  </a:moveTo>
                  <a:lnTo>
                    <a:pt x="4924575" y="0"/>
                  </a:lnTo>
                  <a:cubicBezTo>
                    <a:pt x="4931880" y="0"/>
                    <a:pt x="4937802" y="5922"/>
                    <a:pt x="4937802" y="13227"/>
                  </a:cubicBezTo>
                  <a:lnTo>
                    <a:pt x="4937802" y="1041405"/>
                  </a:lnTo>
                  <a:cubicBezTo>
                    <a:pt x="4937802" y="1048710"/>
                    <a:pt x="4931880" y="1054633"/>
                    <a:pt x="4924575" y="1054633"/>
                  </a:cubicBezTo>
                  <a:lnTo>
                    <a:pt x="13227" y="1054633"/>
                  </a:lnTo>
                  <a:cubicBezTo>
                    <a:pt x="9719" y="1054633"/>
                    <a:pt x="6355" y="1053239"/>
                    <a:pt x="3874" y="1050758"/>
                  </a:cubicBezTo>
                  <a:cubicBezTo>
                    <a:pt x="1394" y="1048278"/>
                    <a:pt x="0" y="1044913"/>
                    <a:pt x="0" y="1041405"/>
                  </a:cubicBezTo>
                  <a:lnTo>
                    <a:pt x="0" y="13227"/>
                  </a:lnTo>
                  <a:cubicBezTo>
                    <a:pt x="0" y="5922"/>
                    <a:pt x="5922" y="0"/>
                    <a:pt x="13227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937802" cy="1092733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12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586498" y="6665870"/>
            <a:ext cx="3532510" cy="1145923"/>
            <a:chOff x="0" y="0"/>
            <a:chExt cx="1267848" cy="41128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67848" cy="411282"/>
            </a:xfrm>
            <a:custGeom>
              <a:avLst/>
              <a:gdLst/>
              <a:ahLst/>
              <a:cxnLst/>
              <a:rect l="l" t="t" r="r" b="b"/>
              <a:pathLst>
                <a:path w="1267848" h="411282">
                  <a:moveTo>
                    <a:pt x="28491" y="0"/>
                  </a:moveTo>
                  <a:lnTo>
                    <a:pt x="1239357" y="0"/>
                  </a:lnTo>
                  <a:cubicBezTo>
                    <a:pt x="1246914" y="0"/>
                    <a:pt x="1254160" y="3002"/>
                    <a:pt x="1259503" y="8345"/>
                  </a:cubicBezTo>
                  <a:cubicBezTo>
                    <a:pt x="1264847" y="13688"/>
                    <a:pt x="1267848" y="20935"/>
                    <a:pt x="1267848" y="28491"/>
                  </a:cubicBezTo>
                  <a:lnTo>
                    <a:pt x="1267848" y="382791"/>
                  </a:lnTo>
                  <a:cubicBezTo>
                    <a:pt x="1267848" y="398526"/>
                    <a:pt x="1255092" y="411282"/>
                    <a:pt x="1239357" y="411282"/>
                  </a:cubicBezTo>
                  <a:lnTo>
                    <a:pt x="28491" y="411282"/>
                  </a:lnTo>
                  <a:cubicBezTo>
                    <a:pt x="12756" y="411282"/>
                    <a:pt x="0" y="398526"/>
                    <a:pt x="0" y="382791"/>
                  </a:cubicBezTo>
                  <a:lnTo>
                    <a:pt x="0" y="28491"/>
                  </a:lnTo>
                  <a:cubicBezTo>
                    <a:pt x="0" y="12756"/>
                    <a:pt x="12756" y="0"/>
                    <a:pt x="28491" y="0"/>
                  </a:cubicBezTo>
                  <a:close/>
                </a:path>
              </a:pathLst>
            </a:custGeom>
            <a:solidFill>
              <a:srgbClr val="FDE3A8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209550"/>
              <a:ext cx="1267848" cy="620832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756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50438" y="7891332"/>
            <a:ext cx="7608862" cy="1625127"/>
            <a:chOff x="0" y="0"/>
            <a:chExt cx="4937802" cy="10546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937802" cy="1054633"/>
            </a:xfrm>
            <a:custGeom>
              <a:avLst/>
              <a:gdLst/>
              <a:ahLst/>
              <a:cxnLst/>
              <a:rect l="l" t="t" r="r" b="b"/>
              <a:pathLst>
                <a:path w="4937802" h="1054633">
                  <a:moveTo>
                    <a:pt x="13227" y="0"/>
                  </a:moveTo>
                  <a:lnTo>
                    <a:pt x="4924575" y="0"/>
                  </a:lnTo>
                  <a:cubicBezTo>
                    <a:pt x="4931880" y="0"/>
                    <a:pt x="4937802" y="5922"/>
                    <a:pt x="4937802" y="13227"/>
                  </a:cubicBezTo>
                  <a:lnTo>
                    <a:pt x="4937802" y="1041405"/>
                  </a:lnTo>
                  <a:cubicBezTo>
                    <a:pt x="4937802" y="1048710"/>
                    <a:pt x="4931880" y="1054633"/>
                    <a:pt x="4924575" y="1054633"/>
                  </a:cubicBezTo>
                  <a:lnTo>
                    <a:pt x="13227" y="1054633"/>
                  </a:lnTo>
                  <a:cubicBezTo>
                    <a:pt x="9719" y="1054633"/>
                    <a:pt x="6355" y="1053239"/>
                    <a:pt x="3874" y="1050758"/>
                  </a:cubicBezTo>
                  <a:cubicBezTo>
                    <a:pt x="1394" y="1048278"/>
                    <a:pt x="0" y="1044913"/>
                    <a:pt x="0" y="1041405"/>
                  </a:cubicBezTo>
                  <a:lnTo>
                    <a:pt x="0" y="13227"/>
                  </a:lnTo>
                  <a:cubicBezTo>
                    <a:pt x="0" y="5922"/>
                    <a:pt x="5922" y="0"/>
                    <a:pt x="13227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937802" cy="1092733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12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 rot="5400000">
            <a:off x="4944025" y="4846669"/>
            <a:ext cx="6725342" cy="2032904"/>
          </a:xfrm>
          <a:custGeom>
            <a:avLst/>
            <a:gdLst/>
            <a:ahLst/>
            <a:cxnLst/>
            <a:rect l="l" t="t" r="r" b="b"/>
            <a:pathLst>
              <a:path w="6725342" h="2032904">
                <a:moveTo>
                  <a:pt x="0" y="0"/>
                </a:moveTo>
                <a:lnTo>
                  <a:pt x="6725342" y="0"/>
                </a:lnTo>
                <a:lnTo>
                  <a:pt x="6725342" y="2032904"/>
                </a:lnTo>
                <a:lnTo>
                  <a:pt x="0" y="20329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28700" y="1070922"/>
            <a:ext cx="1892896" cy="1971767"/>
          </a:xfrm>
          <a:custGeom>
            <a:avLst/>
            <a:gdLst/>
            <a:ahLst/>
            <a:cxnLst/>
            <a:rect l="l" t="t" r="r" b="b"/>
            <a:pathLst>
              <a:path w="1892896" h="1971767">
                <a:moveTo>
                  <a:pt x="0" y="0"/>
                </a:moveTo>
                <a:lnTo>
                  <a:pt x="1892896" y="0"/>
                </a:lnTo>
                <a:lnTo>
                  <a:pt x="1892896" y="1971767"/>
                </a:lnTo>
                <a:lnTo>
                  <a:pt x="0" y="1971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4783300">
            <a:off x="4789389" y="7648796"/>
            <a:ext cx="1670327" cy="3082818"/>
          </a:xfrm>
          <a:custGeom>
            <a:avLst/>
            <a:gdLst/>
            <a:ahLst/>
            <a:cxnLst/>
            <a:rect l="l" t="t" r="r" b="b"/>
            <a:pathLst>
              <a:path w="1670327" h="3082818">
                <a:moveTo>
                  <a:pt x="0" y="0"/>
                </a:moveTo>
                <a:lnTo>
                  <a:pt x="1670326" y="0"/>
                </a:lnTo>
                <a:lnTo>
                  <a:pt x="1670326" y="3082818"/>
                </a:lnTo>
                <a:lnTo>
                  <a:pt x="0" y="30828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4827533" y="18376"/>
            <a:ext cx="2916967" cy="2482074"/>
          </a:xfrm>
          <a:custGeom>
            <a:avLst/>
            <a:gdLst/>
            <a:ahLst/>
            <a:cxnLst/>
            <a:rect l="l" t="t" r="r" b="b"/>
            <a:pathLst>
              <a:path w="2916967" h="2482074">
                <a:moveTo>
                  <a:pt x="0" y="0"/>
                </a:moveTo>
                <a:lnTo>
                  <a:pt x="2916967" y="0"/>
                </a:lnTo>
                <a:lnTo>
                  <a:pt x="2916967" y="2482074"/>
                </a:lnTo>
                <a:lnTo>
                  <a:pt x="0" y="24820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187264">
            <a:off x="249867" y="7096109"/>
            <a:ext cx="2041643" cy="2931863"/>
          </a:xfrm>
          <a:custGeom>
            <a:avLst/>
            <a:gdLst/>
            <a:ahLst/>
            <a:cxnLst/>
            <a:rect l="l" t="t" r="r" b="b"/>
            <a:pathLst>
              <a:path w="2041643" h="2931863">
                <a:moveTo>
                  <a:pt x="0" y="0"/>
                </a:moveTo>
                <a:lnTo>
                  <a:pt x="2041643" y="0"/>
                </a:lnTo>
                <a:lnTo>
                  <a:pt x="2041643" y="2931862"/>
                </a:lnTo>
                <a:lnTo>
                  <a:pt x="0" y="29318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546877" y="3155126"/>
            <a:ext cx="5171867" cy="219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63"/>
              </a:lnSpc>
              <a:spcBef>
                <a:spcPct val="0"/>
              </a:spcBef>
            </a:pPr>
            <a:r>
              <a:rPr lang="en-US" sz="7942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ENCOUNTERING THE HOLY SPIRIT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46877" y="5515665"/>
            <a:ext cx="5743367" cy="3015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41"/>
              </a:lnSpc>
            </a:pPr>
            <a:r>
              <a:rPr lang="en-US" sz="4052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The Holy Spirit is alive and moving</a:t>
            </a:r>
          </a:p>
          <a:p>
            <a:pPr marL="874923" lvl="1" indent="-437462" algn="l">
              <a:lnSpc>
                <a:spcPts val="4741"/>
              </a:lnSpc>
              <a:buFont typeface="Arial"/>
              <a:buChar char="•"/>
            </a:pPr>
            <a:r>
              <a:rPr lang="en-US" sz="4052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HE IS REAL</a:t>
            </a:r>
          </a:p>
          <a:p>
            <a:pPr marL="874923" lvl="1" indent="-437462" algn="l">
              <a:lnSpc>
                <a:spcPts val="4741"/>
              </a:lnSpc>
              <a:buFont typeface="Arial"/>
              <a:buChar char="•"/>
            </a:pPr>
            <a:r>
              <a:rPr lang="en-US" sz="4052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HE IS ACTIVE</a:t>
            </a:r>
          </a:p>
          <a:p>
            <a:pPr marL="874923" lvl="1" indent="-437462" algn="l">
              <a:lnSpc>
                <a:spcPts val="4741"/>
              </a:lnSpc>
              <a:buFont typeface="Arial"/>
              <a:buChar char="•"/>
            </a:pPr>
            <a:r>
              <a:rPr lang="en-US" sz="4052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HE IS FOR EVERDAY</a:t>
            </a:r>
          </a:p>
          <a:p>
            <a:pPr marL="0" lvl="0" indent="0" algn="l">
              <a:lnSpc>
                <a:spcPts val="4741"/>
              </a:lnSpc>
              <a:spcBef>
                <a:spcPct val="0"/>
              </a:spcBef>
            </a:pPr>
            <a:endParaRPr lang="en-US" sz="4052">
              <a:solidFill>
                <a:srgbClr val="2D304E">
                  <a:alpha val="92941"/>
                </a:srgbClr>
              </a:solidFill>
              <a:latin typeface="Ballpoint"/>
              <a:ea typeface="Ballpoint"/>
              <a:cs typeface="Ballpoint"/>
              <a:sym typeface="Ballpoint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1694880" y="1126185"/>
            <a:ext cx="3315747" cy="78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71"/>
              </a:lnSpc>
            </a:pPr>
            <a:r>
              <a:rPr lang="en-US" sz="5395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WHO IS THE H.S.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419854" y="3681008"/>
            <a:ext cx="3900243" cy="1425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71"/>
              </a:lnSpc>
              <a:spcBef>
                <a:spcPct val="0"/>
              </a:spcBef>
            </a:pPr>
            <a:r>
              <a:rPr lang="en-US" sz="5395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WHO HAS ACCESS TO THE H.S.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712102" y="6574159"/>
            <a:ext cx="3315747" cy="1425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71"/>
              </a:lnSpc>
              <a:spcBef>
                <a:spcPct val="0"/>
              </a:spcBef>
            </a:pPr>
            <a:r>
              <a:rPr lang="en-US" sz="5395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HOW DOES THE HS TALK TO ME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870711" y="5534029"/>
            <a:ext cx="5038268" cy="536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43"/>
              </a:lnSpc>
            </a:pPr>
            <a:r>
              <a:rPr lang="en-US" sz="3199">
                <a:solidFill>
                  <a:srgbClr val="000001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EVERYONE - NO MATTER WHAT AGE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049538" y="2163185"/>
            <a:ext cx="6810662" cy="1412367"/>
            <a:chOff x="0" y="0"/>
            <a:chExt cx="9080882" cy="1883156"/>
          </a:xfrm>
        </p:grpSpPr>
        <p:sp>
          <p:nvSpPr>
            <p:cNvPr id="32" name="TextBox 32"/>
            <p:cNvSpPr txBox="1"/>
            <p:nvPr/>
          </p:nvSpPr>
          <p:spPr>
            <a:xfrm>
              <a:off x="0" y="-57150"/>
              <a:ext cx="3125107" cy="1940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90868" lvl="1" indent="-345434" algn="l">
                <a:lnSpc>
                  <a:spcPts val="3743"/>
                </a:lnSpc>
                <a:buFont typeface="Arial"/>
                <a:buChar char="•"/>
              </a:pPr>
              <a:r>
                <a:rPr lang="en-US" sz="31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Healer</a:t>
              </a:r>
            </a:p>
            <a:p>
              <a:pPr marL="690868" lvl="1" indent="-345434" algn="l">
                <a:lnSpc>
                  <a:spcPts val="3743"/>
                </a:lnSpc>
                <a:buFont typeface="Arial"/>
                <a:buChar char="•"/>
              </a:pPr>
              <a:r>
                <a:rPr lang="en-US" sz="31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Helper</a:t>
              </a:r>
            </a:p>
            <a:p>
              <a:pPr marL="690868" lvl="1" indent="-345434" algn="l">
                <a:lnSpc>
                  <a:spcPts val="3743"/>
                </a:lnSpc>
                <a:buFont typeface="Arial"/>
                <a:buChar char="•"/>
              </a:pPr>
              <a:r>
                <a:rPr lang="en-US" sz="31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Comforter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3125107" cy="1940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90868" lvl="1" indent="-345434" algn="l">
                <a:lnSpc>
                  <a:spcPts val="3743"/>
                </a:lnSpc>
                <a:buFont typeface="Arial"/>
                <a:buChar char="•"/>
              </a:pPr>
              <a:r>
                <a:rPr lang="en-US" sz="31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Healer</a:t>
              </a:r>
            </a:p>
            <a:p>
              <a:pPr marL="690868" lvl="1" indent="-345434" algn="l">
                <a:lnSpc>
                  <a:spcPts val="3743"/>
                </a:lnSpc>
                <a:buFont typeface="Arial"/>
                <a:buChar char="•"/>
              </a:pPr>
              <a:r>
                <a:rPr lang="en-US" sz="31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Helper</a:t>
              </a:r>
            </a:p>
            <a:p>
              <a:pPr marL="690868" lvl="1" indent="-345434" algn="l">
                <a:lnSpc>
                  <a:spcPts val="3743"/>
                </a:lnSpc>
                <a:buFont typeface="Arial"/>
                <a:buChar char="•"/>
              </a:pPr>
              <a:r>
                <a:rPr lang="en-US" sz="31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Comforter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853675" y="-57150"/>
              <a:ext cx="3125107" cy="1940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90868" lvl="1" indent="-345434" algn="l">
                <a:lnSpc>
                  <a:spcPts val="3743"/>
                </a:lnSpc>
                <a:buFont typeface="Arial"/>
                <a:buChar char="•"/>
              </a:pPr>
              <a:r>
                <a:rPr lang="en-US" sz="31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Guide</a:t>
              </a:r>
            </a:p>
            <a:p>
              <a:pPr marL="690868" lvl="1" indent="-345434" algn="l">
                <a:lnSpc>
                  <a:spcPts val="3743"/>
                </a:lnSpc>
                <a:buFont typeface="Arial"/>
                <a:buChar char="•"/>
              </a:pPr>
              <a:r>
                <a:rPr lang="en-US" sz="31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Powerful</a:t>
              </a:r>
            </a:p>
            <a:p>
              <a:pPr marL="690868" lvl="1" indent="-345434" algn="l">
                <a:lnSpc>
                  <a:spcPts val="3743"/>
                </a:lnSpc>
                <a:buFont typeface="Arial"/>
                <a:buChar char="•"/>
              </a:pPr>
              <a:r>
                <a:rPr lang="en-US" sz="31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Gift Giver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955775" y="-57150"/>
              <a:ext cx="3125107" cy="695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90868" lvl="1" indent="-345434" algn="l">
                <a:lnSpc>
                  <a:spcPts val="3743"/>
                </a:lnSpc>
                <a:buFont typeface="Arial"/>
                <a:buChar char="•"/>
              </a:pPr>
              <a:r>
                <a:rPr lang="en-US" sz="31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???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175640" y="8066754"/>
            <a:ext cx="6558458" cy="1336753"/>
            <a:chOff x="0" y="0"/>
            <a:chExt cx="8744610" cy="1782337"/>
          </a:xfrm>
        </p:grpSpPr>
        <p:sp>
          <p:nvSpPr>
            <p:cNvPr id="37" name="TextBox 37"/>
            <p:cNvSpPr txBox="1"/>
            <p:nvPr/>
          </p:nvSpPr>
          <p:spPr>
            <a:xfrm>
              <a:off x="0" y="5480"/>
              <a:ext cx="4093077" cy="1776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26099" lvl="1" indent="-313050" algn="l">
                <a:lnSpc>
                  <a:spcPts val="3392"/>
                </a:lnSpc>
                <a:buFont typeface="Arial"/>
                <a:buChar char="•"/>
              </a:pPr>
              <a:r>
                <a:rPr lang="en-US" sz="28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In a whisper</a:t>
              </a:r>
            </a:p>
            <a:p>
              <a:pPr marL="626099" lvl="1" indent="-313050" algn="l">
                <a:lnSpc>
                  <a:spcPts val="3392"/>
                </a:lnSpc>
                <a:buFont typeface="Arial"/>
                <a:buChar char="•"/>
              </a:pPr>
              <a:r>
                <a:rPr lang="en-US" sz="28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Knowledge of truth</a:t>
              </a:r>
            </a:p>
            <a:p>
              <a:pPr marL="626099" lvl="1" indent="-313050" algn="l">
                <a:lnSpc>
                  <a:spcPts val="3392"/>
                </a:lnSpc>
                <a:buFont typeface="Arial"/>
                <a:buChar char="•"/>
              </a:pPr>
              <a:r>
                <a:rPr lang="en-US" sz="28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Warm feeling 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864068" y="-47625"/>
              <a:ext cx="2998216" cy="1776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26099" lvl="1" indent="-313050" algn="l">
                <a:lnSpc>
                  <a:spcPts val="3392"/>
                </a:lnSpc>
                <a:buFont typeface="Arial"/>
                <a:buChar char="•"/>
              </a:pPr>
              <a:r>
                <a:rPr lang="en-US" sz="28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Dreams</a:t>
              </a:r>
            </a:p>
            <a:p>
              <a:pPr marL="626099" lvl="1" indent="-313050" algn="l">
                <a:lnSpc>
                  <a:spcPts val="3392"/>
                </a:lnSpc>
                <a:buFont typeface="Arial"/>
                <a:buChar char="•"/>
              </a:pPr>
              <a:r>
                <a:rPr lang="en-US" sz="28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Prayer</a:t>
              </a:r>
            </a:p>
            <a:p>
              <a:pPr marL="626099" lvl="1" indent="-313050" algn="l">
                <a:lnSpc>
                  <a:spcPts val="3392"/>
                </a:lnSpc>
                <a:buFont typeface="Arial"/>
                <a:buChar char="•"/>
              </a:pPr>
              <a:r>
                <a:rPr lang="en-US" sz="28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Other people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470602" y="5480"/>
              <a:ext cx="2274009" cy="633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26099" lvl="1" indent="-313050" algn="l">
                <a:lnSpc>
                  <a:spcPts val="3392"/>
                </a:lnSpc>
                <a:buFont typeface="Arial"/>
                <a:buChar char="•"/>
              </a:pPr>
              <a:r>
                <a:rPr lang="en-US" sz="2899">
                  <a:solidFill>
                    <a:srgbClr val="000001">
                      <a:alpha val="92941"/>
                    </a:srgbClr>
                  </a:solidFill>
                  <a:latin typeface="Ballpoint"/>
                  <a:ea typeface="Ballpoint"/>
                  <a:cs typeface="Ballpoint"/>
                  <a:sym typeface="Ballpoint"/>
                </a:rPr>
                <a:t>???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98103" y="3391499"/>
            <a:ext cx="6463660" cy="5179678"/>
            <a:chOff x="0" y="0"/>
            <a:chExt cx="2319863" cy="18590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19863" cy="1859031"/>
            </a:xfrm>
            <a:custGeom>
              <a:avLst/>
              <a:gdLst/>
              <a:ahLst/>
              <a:cxnLst/>
              <a:rect l="l" t="t" r="r" b="b"/>
              <a:pathLst>
                <a:path w="2319863" h="1859031">
                  <a:moveTo>
                    <a:pt x="15571" y="0"/>
                  </a:moveTo>
                  <a:lnTo>
                    <a:pt x="2304292" y="0"/>
                  </a:lnTo>
                  <a:cubicBezTo>
                    <a:pt x="2312892" y="0"/>
                    <a:pt x="2319863" y="6971"/>
                    <a:pt x="2319863" y="15571"/>
                  </a:cubicBezTo>
                  <a:lnTo>
                    <a:pt x="2319863" y="1843460"/>
                  </a:lnTo>
                  <a:cubicBezTo>
                    <a:pt x="2319863" y="1852060"/>
                    <a:pt x="2312892" y="1859031"/>
                    <a:pt x="2304292" y="1859031"/>
                  </a:cubicBezTo>
                  <a:lnTo>
                    <a:pt x="15571" y="1859031"/>
                  </a:lnTo>
                  <a:cubicBezTo>
                    <a:pt x="6971" y="1859031"/>
                    <a:pt x="0" y="1852060"/>
                    <a:pt x="0" y="1843460"/>
                  </a:cubicBezTo>
                  <a:lnTo>
                    <a:pt x="0" y="15571"/>
                  </a:lnTo>
                  <a:cubicBezTo>
                    <a:pt x="0" y="6971"/>
                    <a:pt x="6971" y="0"/>
                    <a:pt x="15571" y="0"/>
                  </a:cubicBezTo>
                  <a:close/>
                </a:path>
              </a:pathLst>
            </a:custGeom>
            <a:solidFill>
              <a:srgbClr val="9DDAD9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09550"/>
              <a:ext cx="2319863" cy="2068581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756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26236" y="3420074"/>
            <a:ext cx="6463660" cy="5151103"/>
            <a:chOff x="0" y="0"/>
            <a:chExt cx="2319863" cy="18487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19863" cy="1848775"/>
            </a:xfrm>
            <a:custGeom>
              <a:avLst/>
              <a:gdLst/>
              <a:ahLst/>
              <a:cxnLst/>
              <a:rect l="l" t="t" r="r" b="b"/>
              <a:pathLst>
                <a:path w="2319863" h="1848775">
                  <a:moveTo>
                    <a:pt x="15571" y="0"/>
                  </a:moveTo>
                  <a:lnTo>
                    <a:pt x="2304292" y="0"/>
                  </a:lnTo>
                  <a:cubicBezTo>
                    <a:pt x="2312892" y="0"/>
                    <a:pt x="2319863" y="6971"/>
                    <a:pt x="2319863" y="15571"/>
                  </a:cubicBezTo>
                  <a:lnTo>
                    <a:pt x="2319863" y="1833204"/>
                  </a:lnTo>
                  <a:cubicBezTo>
                    <a:pt x="2319863" y="1841804"/>
                    <a:pt x="2312892" y="1848775"/>
                    <a:pt x="2304292" y="1848775"/>
                  </a:cubicBezTo>
                  <a:lnTo>
                    <a:pt x="15571" y="1848775"/>
                  </a:lnTo>
                  <a:cubicBezTo>
                    <a:pt x="6971" y="1848775"/>
                    <a:pt x="0" y="1841804"/>
                    <a:pt x="0" y="1833204"/>
                  </a:cubicBezTo>
                  <a:lnTo>
                    <a:pt x="0" y="15571"/>
                  </a:lnTo>
                  <a:cubicBezTo>
                    <a:pt x="0" y="6971"/>
                    <a:pt x="6971" y="0"/>
                    <a:pt x="15571" y="0"/>
                  </a:cubicBezTo>
                  <a:close/>
                </a:path>
              </a:pathLst>
            </a:custGeom>
            <a:solidFill>
              <a:srgbClr val="EFB4D8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09550"/>
              <a:ext cx="2319863" cy="2058325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756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1636657" y="2904809"/>
            <a:ext cx="4029985" cy="3700259"/>
          </a:xfrm>
          <a:custGeom>
            <a:avLst/>
            <a:gdLst/>
            <a:ahLst/>
            <a:cxnLst/>
            <a:rect l="l" t="t" r="r" b="b"/>
            <a:pathLst>
              <a:path w="4029985" h="3700259">
                <a:moveTo>
                  <a:pt x="0" y="0"/>
                </a:moveTo>
                <a:lnTo>
                  <a:pt x="4029985" y="0"/>
                </a:lnTo>
                <a:lnTo>
                  <a:pt x="4029985" y="3700259"/>
                </a:lnTo>
                <a:lnTo>
                  <a:pt x="0" y="37002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789897" y="8013179"/>
            <a:ext cx="1952350" cy="1899104"/>
          </a:xfrm>
          <a:custGeom>
            <a:avLst/>
            <a:gdLst/>
            <a:ahLst/>
            <a:cxnLst/>
            <a:rect l="l" t="t" r="r" b="b"/>
            <a:pathLst>
              <a:path w="1952350" h="1899104">
                <a:moveTo>
                  <a:pt x="0" y="0"/>
                </a:moveTo>
                <a:lnTo>
                  <a:pt x="1952350" y="0"/>
                </a:lnTo>
                <a:lnTo>
                  <a:pt x="1952350" y="1899105"/>
                </a:lnTo>
                <a:lnTo>
                  <a:pt x="0" y="1899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038600" y="8761581"/>
            <a:ext cx="4601872" cy="937108"/>
          </a:xfrm>
          <a:custGeom>
            <a:avLst/>
            <a:gdLst/>
            <a:ahLst/>
            <a:cxnLst/>
            <a:rect l="l" t="t" r="r" b="b"/>
            <a:pathLst>
              <a:path w="4601872" h="937108">
                <a:moveTo>
                  <a:pt x="0" y="0"/>
                </a:moveTo>
                <a:lnTo>
                  <a:pt x="4601871" y="0"/>
                </a:lnTo>
                <a:lnTo>
                  <a:pt x="4601871" y="937108"/>
                </a:lnTo>
                <a:lnTo>
                  <a:pt x="0" y="9371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957769" y="2148688"/>
            <a:ext cx="12372462" cy="120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63"/>
              </a:lnSpc>
              <a:spcBef>
                <a:spcPct val="0"/>
              </a:spcBef>
            </a:pPr>
            <a:r>
              <a:rPr lang="en-US" sz="7942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HEARING THE CALL OF GOD: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66126" y="4665673"/>
            <a:ext cx="5127616" cy="2240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28"/>
              </a:lnSpc>
            </a:pPr>
            <a:r>
              <a:rPr lang="en-US" sz="6099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CREATE AN ATMOSPHERE OF ANTICIPATION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94258" y="5075550"/>
            <a:ext cx="5127616" cy="155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28"/>
              </a:lnSpc>
              <a:spcBef>
                <a:spcPct val="0"/>
              </a:spcBef>
            </a:pPr>
            <a:r>
              <a:rPr lang="en-US" sz="6099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WHAT HAS GOD GIVEN YOU TO USE FOR HIM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463581" y="1000469"/>
            <a:ext cx="1770031" cy="3266835"/>
          </a:xfrm>
          <a:custGeom>
            <a:avLst/>
            <a:gdLst/>
            <a:ahLst/>
            <a:cxnLst/>
            <a:rect l="l" t="t" r="r" b="b"/>
            <a:pathLst>
              <a:path w="1770031" h="3266835">
                <a:moveTo>
                  <a:pt x="0" y="0"/>
                </a:moveTo>
                <a:lnTo>
                  <a:pt x="1770030" y="0"/>
                </a:lnTo>
                <a:lnTo>
                  <a:pt x="1770030" y="3266835"/>
                </a:lnTo>
                <a:lnTo>
                  <a:pt x="0" y="32668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42143" y="779076"/>
            <a:ext cx="2115626" cy="2150821"/>
          </a:xfrm>
          <a:custGeom>
            <a:avLst/>
            <a:gdLst/>
            <a:ahLst/>
            <a:cxnLst/>
            <a:rect l="l" t="t" r="r" b="b"/>
            <a:pathLst>
              <a:path w="2115626" h="2150821">
                <a:moveTo>
                  <a:pt x="0" y="0"/>
                </a:moveTo>
                <a:lnTo>
                  <a:pt x="2115626" y="0"/>
                </a:lnTo>
                <a:lnTo>
                  <a:pt x="2115626" y="2150821"/>
                </a:lnTo>
                <a:lnTo>
                  <a:pt x="0" y="215082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52838" y="2215491"/>
            <a:ext cx="8041769" cy="6464636"/>
            <a:chOff x="0" y="0"/>
            <a:chExt cx="6346190" cy="5101590"/>
          </a:xfrm>
        </p:grpSpPr>
        <p:sp>
          <p:nvSpPr>
            <p:cNvPr id="3" name="Freeform 3"/>
            <p:cNvSpPr/>
            <p:nvPr/>
          </p:nvSpPr>
          <p:spPr>
            <a:xfrm>
              <a:off x="41" y="-23"/>
              <a:ext cx="6345042" cy="5101635"/>
            </a:xfrm>
            <a:custGeom>
              <a:avLst/>
              <a:gdLst/>
              <a:ahLst/>
              <a:cxnLst/>
              <a:rect l="l" t="t" r="r" b="b"/>
              <a:pathLst>
                <a:path w="6345042" h="5101635">
                  <a:moveTo>
                    <a:pt x="6214069" y="4969533"/>
                  </a:moveTo>
                  <a:cubicBezTo>
                    <a:pt x="6132789" y="5050813"/>
                    <a:pt x="6009599" y="5102883"/>
                    <a:pt x="5895299" y="5101613"/>
                  </a:cubicBezTo>
                  <a:cubicBezTo>
                    <a:pt x="5001219" y="5093993"/>
                    <a:pt x="4105869" y="5086373"/>
                    <a:pt x="3211789" y="5078753"/>
                  </a:cubicBezTo>
                  <a:cubicBezTo>
                    <a:pt x="2640289" y="5073673"/>
                    <a:pt x="2070059" y="5068593"/>
                    <a:pt x="1498559" y="5063513"/>
                  </a:cubicBezTo>
                  <a:cubicBezTo>
                    <a:pt x="1375369" y="5062243"/>
                    <a:pt x="1268689" y="5012713"/>
                    <a:pt x="1179789" y="4931433"/>
                  </a:cubicBezTo>
                  <a:cubicBezTo>
                    <a:pt x="1008339" y="4763793"/>
                    <a:pt x="1005799" y="4465343"/>
                    <a:pt x="1175979" y="4296433"/>
                  </a:cubicBezTo>
                  <a:cubicBezTo>
                    <a:pt x="1001989" y="4274843"/>
                    <a:pt x="811489" y="4306593"/>
                    <a:pt x="655279" y="4216423"/>
                  </a:cubicBezTo>
                  <a:cubicBezTo>
                    <a:pt x="425409" y="4084343"/>
                    <a:pt x="358099" y="3761763"/>
                    <a:pt x="527009" y="3550943"/>
                  </a:cubicBezTo>
                  <a:cubicBezTo>
                    <a:pt x="513039" y="3497603"/>
                    <a:pt x="501609" y="3442993"/>
                    <a:pt x="501609" y="3387113"/>
                  </a:cubicBezTo>
                  <a:cubicBezTo>
                    <a:pt x="238719" y="3256303"/>
                    <a:pt x="184109" y="2871493"/>
                    <a:pt x="394929" y="2669563"/>
                  </a:cubicBezTo>
                  <a:cubicBezTo>
                    <a:pt x="499069" y="2576853"/>
                    <a:pt x="632419" y="2531133"/>
                    <a:pt x="759419" y="2481603"/>
                  </a:cubicBezTo>
                  <a:cubicBezTo>
                    <a:pt x="617179" y="2319043"/>
                    <a:pt x="600669" y="2057423"/>
                    <a:pt x="750529" y="1894863"/>
                  </a:cubicBezTo>
                  <a:cubicBezTo>
                    <a:pt x="648929" y="1884703"/>
                    <a:pt x="548599" y="1873273"/>
                    <a:pt x="448269" y="1860573"/>
                  </a:cubicBezTo>
                  <a:cubicBezTo>
                    <a:pt x="53299" y="1864383"/>
                    <a:pt x="-149901" y="1366543"/>
                    <a:pt x="129499" y="1090953"/>
                  </a:cubicBezTo>
                  <a:cubicBezTo>
                    <a:pt x="331429" y="890293"/>
                    <a:pt x="647659" y="974113"/>
                    <a:pt x="904199" y="944903"/>
                  </a:cubicBezTo>
                  <a:cubicBezTo>
                    <a:pt x="914359" y="911883"/>
                    <a:pt x="929599" y="876323"/>
                    <a:pt x="952459" y="848383"/>
                  </a:cubicBezTo>
                  <a:cubicBezTo>
                    <a:pt x="687029" y="721383"/>
                    <a:pt x="632419" y="332763"/>
                    <a:pt x="844509" y="132103"/>
                  </a:cubicBezTo>
                  <a:cubicBezTo>
                    <a:pt x="925789" y="50823"/>
                    <a:pt x="1048979" y="-1247"/>
                    <a:pt x="1163279" y="23"/>
                  </a:cubicBezTo>
                  <a:cubicBezTo>
                    <a:pt x="1440139" y="2563"/>
                    <a:pt x="1716999" y="7643"/>
                    <a:pt x="1993859" y="15263"/>
                  </a:cubicBezTo>
                  <a:cubicBezTo>
                    <a:pt x="2970489" y="40663"/>
                    <a:pt x="3945849" y="92733"/>
                    <a:pt x="4919939" y="171473"/>
                  </a:cubicBezTo>
                  <a:cubicBezTo>
                    <a:pt x="5119329" y="175283"/>
                    <a:pt x="5299669" y="307363"/>
                    <a:pt x="5354279" y="502943"/>
                  </a:cubicBezTo>
                  <a:cubicBezTo>
                    <a:pt x="5436829" y="876323"/>
                    <a:pt x="5167589" y="1032533"/>
                    <a:pt x="4858979" y="1132863"/>
                  </a:cubicBezTo>
                  <a:cubicBezTo>
                    <a:pt x="5121869" y="1187473"/>
                    <a:pt x="5467309" y="1156993"/>
                    <a:pt x="5618439" y="1422423"/>
                  </a:cubicBezTo>
                  <a:cubicBezTo>
                    <a:pt x="5750519" y="1638323"/>
                    <a:pt x="5656539" y="1960903"/>
                    <a:pt x="5419049" y="2056153"/>
                  </a:cubicBezTo>
                  <a:cubicBezTo>
                    <a:pt x="5694639" y="2253003"/>
                    <a:pt x="5640029" y="2708933"/>
                    <a:pt x="5325069" y="2835933"/>
                  </a:cubicBezTo>
                  <a:cubicBezTo>
                    <a:pt x="5587959" y="3145813"/>
                    <a:pt x="5369519" y="3580153"/>
                    <a:pt x="4974549" y="3601743"/>
                  </a:cubicBezTo>
                  <a:cubicBezTo>
                    <a:pt x="4975819" y="3613173"/>
                    <a:pt x="4978359" y="3625873"/>
                    <a:pt x="4979629" y="3637303"/>
                  </a:cubicBezTo>
                  <a:cubicBezTo>
                    <a:pt x="5284429" y="3615713"/>
                    <a:pt x="5567639" y="3883683"/>
                    <a:pt x="5482549" y="4194833"/>
                  </a:cubicBezTo>
                  <a:cubicBezTo>
                    <a:pt x="5694639" y="4206263"/>
                    <a:pt x="6055319" y="4147843"/>
                    <a:pt x="6214069" y="4330723"/>
                  </a:cubicBezTo>
                  <a:cubicBezTo>
                    <a:pt x="6390599" y="4497093"/>
                    <a:pt x="6386789" y="4804433"/>
                    <a:pt x="6214069" y="4969533"/>
                  </a:cubicBezTo>
                  <a:close/>
                </a:path>
              </a:pathLst>
            </a:custGeom>
            <a:blipFill>
              <a:blip r:embed="rId3"/>
              <a:stretch>
                <a:fillRect l="-10396" r="-10396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621754" y="4913079"/>
            <a:ext cx="1331136" cy="3588846"/>
          </a:xfrm>
          <a:custGeom>
            <a:avLst/>
            <a:gdLst/>
            <a:ahLst/>
            <a:cxnLst/>
            <a:rect l="l" t="t" r="r" b="b"/>
            <a:pathLst>
              <a:path w="1331136" h="3588846">
                <a:moveTo>
                  <a:pt x="0" y="0"/>
                </a:moveTo>
                <a:lnTo>
                  <a:pt x="1331136" y="0"/>
                </a:lnTo>
                <a:lnTo>
                  <a:pt x="1331136" y="3588846"/>
                </a:lnTo>
                <a:lnTo>
                  <a:pt x="0" y="35888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794758" y="8501925"/>
            <a:ext cx="5063527" cy="1224453"/>
          </a:xfrm>
          <a:custGeom>
            <a:avLst/>
            <a:gdLst/>
            <a:ahLst/>
            <a:cxnLst/>
            <a:rect l="l" t="t" r="r" b="b"/>
            <a:pathLst>
              <a:path w="5063527" h="1224453">
                <a:moveTo>
                  <a:pt x="0" y="0"/>
                </a:moveTo>
                <a:lnTo>
                  <a:pt x="5063528" y="0"/>
                </a:lnTo>
                <a:lnTo>
                  <a:pt x="5063528" y="1224453"/>
                </a:lnTo>
                <a:lnTo>
                  <a:pt x="0" y="1224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153957">
            <a:off x="6458391" y="474329"/>
            <a:ext cx="3722125" cy="1989645"/>
          </a:xfrm>
          <a:custGeom>
            <a:avLst/>
            <a:gdLst/>
            <a:ahLst/>
            <a:cxnLst/>
            <a:rect l="l" t="t" r="r" b="b"/>
            <a:pathLst>
              <a:path w="3722125" h="1989645">
                <a:moveTo>
                  <a:pt x="0" y="0"/>
                </a:moveTo>
                <a:lnTo>
                  <a:pt x="3722125" y="0"/>
                </a:lnTo>
                <a:lnTo>
                  <a:pt x="3722125" y="1989645"/>
                </a:lnTo>
                <a:lnTo>
                  <a:pt x="0" y="19896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5356324" y="-138567"/>
            <a:ext cx="3501962" cy="3215437"/>
          </a:xfrm>
          <a:custGeom>
            <a:avLst/>
            <a:gdLst/>
            <a:ahLst/>
            <a:cxnLst/>
            <a:rect l="l" t="t" r="r" b="b"/>
            <a:pathLst>
              <a:path w="3501962" h="3215437">
                <a:moveTo>
                  <a:pt x="0" y="0"/>
                </a:moveTo>
                <a:lnTo>
                  <a:pt x="3501962" y="0"/>
                </a:lnTo>
                <a:lnTo>
                  <a:pt x="3501962" y="3215438"/>
                </a:lnTo>
                <a:lnTo>
                  <a:pt x="0" y="3215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410332" y="3551685"/>
            <a:ext cx="7121285" cy="3183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63"/>
              </a:lnSpc>
              <a:spcBef>
                <a:spcPct val="0"/>
              </a:spcBef>
            </a:pPr>
            <a:r>
              <a:rPr lang="en-US" sz="7942" u="none" strike="noStrike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PARTICIPATION AND COLLABORATION OF PARENTS AND TEACHERS</a:t>
            </a:r>
          </a:p>
        </p:txBody>
      </p:sp>
      <p:sp>
        <p:nvSpPr>
          <p:cNvPr id="9" name="Freeform 9"/>
          <p:cNvSpPr/>
          <p:nvPr/>
        </p:nvSpPr>
        <p:spPr>
          <a:xfrm>
            <a:off x="649534" y="334750"/>
            <a:ext cx="1792614" cy="1929428"/>
          </a:xfrm>
          <a:custGeom>
            <a:avLst/>
            <a:gdLst/>
            <a:ahLst/>
            <a:cxnLst/>
            <a:rect l="l" t="t" r="r" b="b"/>
            <a:pathLst>
              <a:path w="1792614" h="1929428">
                <a:moveTo>
                  <a:pt x="0" y="0"/>
                </a:moveTo>
                <a:lnTo>
                  <a:pt x="1792613" y="0"/>
                </a:lnTo>
                <a:lnTo>
                  <a:pt x="1792613" y="1929428"/>
                </a:lnTo>
                <a:lnTo>
                  <a:pt x="0" y="192942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32427" y="324943"/>
            <a:ext cx="3343952" cy="9637114"/>
            <a:chOff x="0" y="0"/>
            <a:chExt cx="4458603" cy="12849485"/>
          </a:xfrm>
        </p:grpSpPr>
        <p:sp>
          <p:nvSpPr>
            <p:cNvPr id="3" name="Freeform 3"/>
            <p:cNvSpPr/>
            <p:nvPr/>
          </p:nvSpPr>
          <p:spPr>
            <a:xfrm flipH="1">
              <a:off x="877978" y="4023804"/>
              <a:ext cx="3466666" cy="4978241"/>
            </a:xfrm>
            <a:custGeom>
              <a:avLst/>
              <a:gdLst/>
              <a:ahLst/>
              <a:cxnLst/>
              <a:rect l="l" t="t" r="r" b="b"/>
              <a:pathLst>
                <a:path w="3466666" h="4978241">
                  <a:moveTo>
                    <a:pt x="3466666" y="0"/>
                  </a:moveTo>
                  <a:lnTo>
                    <a:pt x="0" y="0"/>
                  </a:lnTo>
                  <a:lnTo>
                    <a:pt x="0" y="4978241"/>
                  </a:lnTo>
                  <a:lnTo>
                    <a:pt x="3466666" y="4978241"/>
                  </a:lnTo>
                  <a:lnTo>
                    <a:pt x="346666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764019" y="0"/>
              <a:ext cx="3694584" cy="4023804"/>
            </a:xfrm>
            <a:custGeom>
              <a:avLst/>
              <a:gdLst/>
              <a:ahLst/>
              <a:cxnLst/>
              <a:rect l="l" t="t" r="r" b="b"/>
              <a:pathLst>
                <a:path w="3694584" h="4023804">
                  <a:moveTo>
                    <a:pt x="0" y="0"/>
                  </a:moveTo>
                  <a:lnTo>
                    <a:pt x="3694584" y="0"/>
                  </a:lnTo>
                  <a:lnTo>
                    <a:pt x="3694584" y="4023804"/>
                  </a:lnTo>
                  <a:lnTo>
                    <a:pt x="0" y="4023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0" y="8384911"/>
              <a:ext cx="4147995" cy="4464574"/>
            </a:xfrm>
            <a:custGeom>
              <a:avLst/>
              <a:gdLst/>
              <a:ahLst/>
              <a:cxnLst/>
              <a:rect l="l" t="t" r="r" b="b"/>
              <a:pathLst>
                <a:path w="4147995" h="4464574">
                  <a:moveTo>
                    <a:pt x="4147995" y="0"/>
                  </a:moveTo>
                  <a:lnTo>
                    <a:pt x="0" y="0"/>
                  </a:lnTo>
                  <a:lnTo>
                    <a:pt x="0" y="4464574"/>
                  </a:lnTo>
                  <a:lnTo>
                    <a:pt x="4147995" y="4464574"/>
                  </a:lnTo>
                  <a:lnTo>
                    <a:pt x="4147995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173929"/>
            <a:ext cx="3870165" cy="9939143"/>
            <a:chOff x="0" y="0"/>
            <a:chExt cx="5160220" cy="13252191"/>
          </a:xfrm>
        </p:grpSpPr>
        <p:sp>
          <p:nvSpPr>
            <p:cNvPr id="7" name="Freeform 7"/>
            <p:cNvSpPr/>
            <p:nvPr/>
          </p:nvSpPr>
          <p:spPr>
            <a:xfrm>
              <a:off x="0" y="4850265"/>
              <a:ext cx="3219122" cy="4622760"/>
            </a:xfrm>
            <a:custGeom>
              <a:avLst/>
              <a:gdLst/>
              <a:ahLst/>
              <a:cxnLst/>
              <a:rect l="l" t="t" r="r" b="b"/>
              <a:pathLst>
                <a:path w="3219122" h="4622760">
                  <a:moveTo>
                    <a:pt x="0" y="0"/>
                  </a:moveTo>
                  <a:lnTo>
                    <a:pt x="3219122" y="0"/>
                  </a:lnTo>
                  <a:lnTo>
                    <a:pt x="3219122" y="4622760"/>
                  </a:lnTo>
                  <a:lnTo>
                    <a:pt x="0" y="4622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590271">
              <a:off x="695902" y="9097251"/>
              <a:ext cx="4168022" cy="3827002"/>
            </a:xfrm>
            <a:custGeom>
              <a:avLst/>
              <a:gdLst/>
              <a:ahLst/>
              <a:cxnLst/>
              <a:rect l="l" t="t" r="r" b="b"/>
              <a:pathLst>
                <a:path w="4168022" h="3827002">
                  <a:moveTo>
                    <a:pt x="0" y="0"/>
                  </a:moveTo>
                  <a:lnTo>
                    <a:pt x="4168021" y="0"/>
                  </a:lnTo>
                  <a:lnTo>
                    <a:pt x="4168021" y="3827002"/>
                  </a:lnTo>
                  <a:lnTo>
                    <a:pt x="0" y="38270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224355" y="0"/>
              <a:ext cx="2530494" cy="4117668"/>
            </a:xfrm>
            <a:custGeom>
              <a:avLst/>
              <a:gdLst/>
              <a:ahLst/>
              <a:cxnLst/>
              <a:rect l="l" t="t" r="r" b="b"/>
              <a:pathLst>
                <a:path w="2530494" h="4117668">
                  <a:moveTo>
                    <a:pt x="0" y="0"/>
                  </a:moveTo>
                  <a:lnTo>
                    <a:pt x="2530494" y="0"/>
                  </a:lnTo>
                  <a:lnTo>
                    <a:pt x="2530494" y="4117668"/>
                  </a:lnTo>
                  <a:lnTo>
                    <a:pt x="0" y="4117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5402052" y="246271"/>
            <a:ext cx="7090156" cy="4395897"/>
          </a:xfrm>
          <a:custGeom>
            <a:avLst/>
            <a:gdLst/>
            <a:ahLst/>
            <a:cxnLst/>
            <a:rect l="l" t="t" r="r" b="b"/>
            <a:pathLst>
              <a:path w="7090156" h="4395897">
                <a:moveTo>
                  <a:pt x="0" y="0"/>
                </a:moveTo>
                <a:lnTo>
                  <a:pt x="7090156" y="0"/>
                </a:lnTo>
                <a:lnTo>
                  <a:pt x="7090156" y="4395896"/>
                </a:lnTo>
                <a:lnTo>
                  <a:pt x="0" y="439589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552726" y="5487843"/>
            <a:ext cx="3093951" cy="4637869"/>
          </a:xfrm>
          <a:custGeom>
            <a:avLst/>
            <a:gdLst/>
            <a:ahLst/>
            <a:cxnLst/>
            <a:rect l="l" t="t" r="r" b="b"/>
            <a:pathLst>
              <a:path w="3093951" h="4637869">
                <a:moveTo>
                  <a:pt x="0" y="0"/>
                </a:moveTo>
                <a:lnTo>
                  <a:pt x="3093951" y="0"/>
                </a:lnTo>
                <a:lnTo>
                  <a:pt x="3093951" y="4637869"/>
                </a:lnTo>
                <a:lnTo>
                  <a:pt x="0" y="463786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151780" y="5487843"/>
            <a:ext cx="3224001" cy="4512446"/>
          </a:xfrm>
          <a:custGeom>
            <a:avLst/>
            <a:gdLst/>
            <a:ahLst/>
            <a:cxnLst/>
            <a:rect l="l" t="t" r="r" b="b"/>
            <a:pathLst>
              <a:path w="3224001" h="4512446">
                <a:moveTo>
                  <a:pt x="0" y="0"/>
                </a:moveTo>
                <a:lnTo>
                  <a:pt x="3224002" y="0"/>
                </a:lnTo>
                <a:lnTo>
                  <a:pt x="3224002" y="4512446"/>
                </a:lnTo>
                <a:lnTo>
                  <a:pt x="0" y="451244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93722" y="5751195"/>
            <a:ext cx="4471585" cy="3384149"/>
            <a:chOff x="0" y="0"/>
            <a:chExt cx="2901853" cy="21961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1853" cy="2196157"/>
            </a:xfrm>
            <a:custGeom>
              <a:avLst/>
              <a:gdLst/>
              <a:ahLst/>
              <a:cxnLst/>
              <a:rect l="l" t="t" r="r" b="b"/>
              <a:pathLst>
                <a:path w="2901853" h="2196157">
                  <a:moveTo>
                    <a:pt x="22508" y="0"/>
                  </a:moveTo>
                  <a:lnTo>
                    <a:pt x="2879346" y="0"/>
                  </a:lnTo>
                  <a:cubicBezTo>
                    <a:pt x="2891776" y="0"/>
                    <a:pt x="2901853" y="10077"/>
                    <a:pt x="2901853" y="22508"/>
                  </a:cubicBezTo>
                  <a:lnTo>
                    <a:pt x="2901853" y="2173649"/>
                  </a:lnTo>
                  <a:cubicBezTo>
                    <a:pt x="2901853" y="2179619"/>
                    <a:pt x="2899482" y="2185344"/>
                    <a:pt x="2895261" y="2189565"/>
                  </a:cubicBezTo>
                  <a:cubicBezTo>
                    <a:pt x="2891040" y="2193786"/>
                    <a:pt x="2885315" y="2196157"/>
                    <a:pt x="2879346" y="2196157"/>
                  </a:cubicBezTo>
                  <a:lnTo>
                    <a:pt x="22508" y="2196157"/>
                  </a:lnTo>
                  <a:cubicBezTo>
                    <a:pt x="16538" y="2196157"/>
                    <a:pt x="10813" y="2193786"/>
                    <a:pt x="6592" y="2189565"/>
                  </a:cubicBezTo>
                  <a:cubicBezTo>
                    <a:pt x="2371" y="2185344"/>
                    <a:pt x="0" y="2179619"/>
                    <a:pt x="0" y="2173649"/>
                  </a:cubicBezTo>
                  <a:lnTo>
                    <a:pt x="0" y="22508"/>
                  </a:lnTo>
                  <a:cubicBezTo>
                    <a:pt x="0" y="10077"/>
                    <a:pt x="10077" y="0"/>
                    <a:pt x="22508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01853" cy="2234257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12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908207" y="5751195"/>
            <a:ext cx="4471585" cy="3384149"/>
            <a:chOff x="0" y="0"/>
            <a:chExt cx="2901853" cy="21961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01853" cy="2196157"/>
            </a:xfrm>
            <a:custGeom>
              <a:avLst/>
              <a:gdLst/>
              <a:ahLst/>
              <a:cxnLst/>
              <a:rect l="l" t="t" r="r" b="b"/>
              <a:pathLst>
                <a:path w="2901853" h="2196157">
                  <a:moveTo>
                    <a:pt x="22508" y="0"/>
                  </a:moveTo>
                  <a:lnTo>
                    <a:pt x="2879346" y="0"/>
                  </a:lnTo>
                  <a:cubicBezTo>
                    <a:pt x="2891776" y="0"/>
                    <a:pt x="2901853" y="10077"/>
                    <a:pt x="2901853" y="22508"/>
                  </a:cubicBezTo>
                  <a:lnTo>
                    <a:pt x="2901853" y="2173649"/>
                  </a:lnTo>
                  <a:cubicBezTo>
                    <a:pt x="2901853" y="2179619"/>
                    <a:pt x="2899482" y="2185344"/>
                    <a:pt x="2895261" y="2189565"/>
                  </a:cubicBezTo>
                  <a:cubicBezTo>
                    <a:pt x="2891040" y="2193786"/>
                    <a:pt x="2885315" y="2196157"/>
                    <a:pt x="2879346" y="2196157"/>
                  </a:cubicBezTo>
                  <a:lnTo>
                    <a:pt x="22508" y="2196157"/>
                  </a:lnTo>
                  <a:cubicBezTo>
                    <a:pt x="16538" y="2196157"/>
                    <a:pt x="10813" y="2193786"/>
                    <a:pt x="6592" y="2189565"/>
                  </a:cubicBezTo>
                  <a:cubicBezTo>
                    <a:pt x="2371" y="2185344"/>
                    <a:pt x="0" y="2179619"/>
                    <a:pt x="0" y="2173649"/>
                  </a:cubicBezTo>
                  <a:lnTo>
                    <a:pt x="0" y="22508"/>
                  </a:lnTo>
                  <a:cubicBezTo>
                    <a:pt x="0" y="10077"/>
                    <a:pt x="10077" y="0"/>
                    <a:pt x="22508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901853" cy="2234257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12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22693" y="5751195"/>
            <a:ext cx="4471585" cy="3384149"/>
            <a:chOff x="0" y="0"/>
            <a:chExt cx="2901853" cy="21961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01853" cy="2196157"/>
            </a:xfrm>
            <a:custGeom>
              <a:avLst/>
              <a:gdLst/>
              <a:ahLst/>
              <a:cxnLst/>
              <a:rect l="l" t="t" r="r" b="b"/>
              <a:pathLst>
                <a:path w="2901853" h="2196157">
                  <a:moveTo>
                    <a:pt x="22508" y="0"/>
                  </a:moveTo>
                  <a:lnTo>
                    <a:pt x="2879346" y="0"/>
                  </a:lnTo>
                  <a:cubicBezTo>
                    <a:pt x="2891776" y="0"/>
                    <a:pt x="2901853" y="10077"/>
                    <a:pt x="2901853" y="22508"/>
                  </a:cubicBezTo>
                  <a:lnTo>
                    <a:pt x="2901853" y="2173649"/>
                  </a:lnTo>
                  <a:cubicBezTo>
                    <a:pt x="2901853" y="2179619"/>
                    <a:pt x="2899482" y="2185344"/>
                    <a:pt x="2895261" y="2189565"/>
                  </a:cubicBezTo>
                  <a:cubicBezTo>
                    <a:pt x="2891040" y="2193786"/>
                    <a:pt x="2885315" y="2196157"/>
                    <a:pt x="2879346" y="2196157"/>
                  </a:cubicBezTo>
                  <a:lnTo>
                    <a:pt x="22508" y="2196157"/>
                  </a:lnTo>
                  <a:cubicBezTo>
                    <a:pt x="16538" y="2196157"/>
                    <a:pt x="10813" y="2193786"/>
                    <a:pt x="6592" y="2189565"/>
                  </a:cubicBezTo>
                  <a:cubicBezTo>
                    <a:pt x="2371" y="2185344"/>
                    <a:pt x="0" y="2179619"/>
                    <a:pt x="0" y="2173649"/>
                  </a:cubicBezTo>
                  <a:lnTo>
                    <a:pt x="0" y="22508"/>
                  </a:lnTo>
                  <a:cubicBezTo>
                    <a:pt x="0" y="10077"/>
                    <a:pt x="10077" y="0"/>
                    <a:pt x="22508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901853" cy="2234257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12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093722" y="4720489"/>
            <a:ext cx="4471585" cy="881892"/>
            <a:chOff x="0" y="0"/>
            <a:chExt cx="1604890" cy="3165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04890" cy="316519"/>
            </a:xfrm>
            <a:custGeom>
              <a:avLst/>
              <a:gdLst/>
              <a:ahLst/>
              <a:cxnLst/>
              <a:rect l="l" t="t" r="r" b="b"/>
              <a:pathLst>
                <a:path w="1604890" h="316519">
                  <a:moveTo>
                    <a:pt x="22508" y="0"/>
                  </a:moveTo>
                  <a:lnTo>
                    <a:pt x="1582383" y="0"/>
                  </a:lnTo>
                  <a:cubicBezTo>
                    <a:pt x="1594813" y="0"/>
                    <a:pt x="1604890" y="10077"/>
                    <a:pt x="1604890" y="22508"/>
                  </a:cubicBezTo>
                  <a:lnTo>
                    <a:pt x="1604890" y="294011"/>
                  </a:lnTo>
                  <a:cubicBezTo>
                    <a:pt x="1604890" y="299980"/>
                    <a:pt x="1602519" y="305705"/>
                    <a:pt x="1598298" y="309926"/>
                  </a:cubicBezTo>
                  <a:cubicBezTo>
                    <a:pt x="1594077" y="314147"/>
                    <a:pt x="1588352" y="316519"/>
                    <a:pt x="1582383" y="316519"/>
                  </a:cubicBezTo>
                  <a:lnTo>
                    <a:pt x="22508" y="316519"/>
                  </a:lnTo>
                  <a:cubicBezTo>
                    <a:pt x="10077" y="316519"/>
                    <a:pt x="0" y="306441"/>
                    <a:pt x="0" y="294011"/>
                  </a:cubicBezTo>
                  <a:lnTo>
                    <a:pt x="0" y="22508"/>
                  </a:lnTo>
                  <a:cubicBezTo>
                    <a:pt x="0" y="10077"/>
                    <a:pt x="10077" y="0"/>
                    <a:pt x="22508" y="0"/>
                  </a:cubicBezTo>
                  <a:close/>
                </a:path>
              </a:pathLst>
            </a:custGeom>
            <a:solidFill>
              <a:srgbClr val="FFEABB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209550"/>
              <a:ext cx="1604890" cy="526069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756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908207" y="4713933"/>
            <a:ext cx="4471585" cy="1043342"/>
            <a:chOff x="0" y="0"/>
            <a:chExt cx="1604890" cy="37446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04890" cy="374464"/>
            </a:xfrm>
            <a:custGeom>
              <a:avLst/>
              <a:gdLst/>
              <a:ahLst/>
              <a:cxnLst/>
              <a:rect l="l" t="t" r="r" b="b"/>
              <a:pathLst>
                <a:path w="1604890" h="374464">
                  <a:moveTo>
                    <a:pt x="22508" y="0"/>
                  </a:moveTo>
                  <a:lnTo>
                    <a:pt x="1582383" y="0"/>
                  </a:lnTo>
                  <a:cubicBezTo>
                    <a:pt x="1594813" y="0"/>
                    <a:pt x="1604890" y="10077"/>
                    <a:pt x="1604890" y="22508"/>
                  </a:cubicBezTo>
                  <a:lnTo>
                    <a:pt x="1604890" y="351957"/>
                  </a:lnTo>
                  <a:cubicBezTo>
                    <a:pt x="1604890" y="357926"/>
                    <a:pt x="1602519" y="363651"/>
                    <a:pt x="1598298" y="367872"/>
                  </a:cubicBezTo>
                  <a:cubicBezTo>
                    <a:pt x="1594077" y="372093"/>
                    <a:pt x="1588352" y="374464"/>
                    <a:pt x="1582383" y="374464"/>
                  </a:cubicBezTo>
                  <a:lnTo>
                    <a:pt x="22508" y="374464"/>
                  </a:lnTo>
                  <a:cubicBezTo>
                    <a:pt x="10077" y="374464"/>
                    <a:pt x="0" y="364387"/>
                    <a:pt x="0" y="351957"/>
                  </a:cubicBezTo>
                  <a:lnTo>
                    <a:pt x="0" y="22508"/>
                  </a:lnTo>
                  <a:cubicBezTo>
                    <a:pt x="0" y="10077"/>
                    <a:pt x="10077" y="0"/>
                    <a:pt x="22508" y="0"/>
                  </a:cubicBezTo>
                  <a:close/>
                </a:path>
              </a:pathLst>
            </a:custGeom>
            <a:solidFill>
              <a:srgbClr val="9DDAD9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209550"/>
              <a:ext cx="1604890" cy="584014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756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722693" y="4720489"/>
            <a:ext cx="4471585" cy="881892"/>
            <a:chOff x="0" y="0"/>
            <a:chExt cx="1604890" cy="3165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04890" cy="316519"/>
            </a:xfrm>
            <a:custGeom>
              <a:avLst/>
              <a:gdLst/>
              <a:ahLst/>
              <a:cxnLst/>
              <a:rect l="l" t="t" r="r" b="b"/>
              <a:pathLst>
                <a:path w="1604890" h="316519">
                  <a:moveTo>
                    <a:pt x="22508" y="0"/>
                  </a:moveTo>
                  <a:lnTo>
                    <a:pt x="1582383" y="0"/>
                  </a:lnTo>
                  <a:cubicBezTo>
                    <a:pt x="1594813" y="0"/>
                    <a:pt x="1604890" y="10077"/>
                    <a:pt x="1604890" y="22508"/>
                  </a:cubicBezTo>
                  <a:lnTo>
                    <a:pt x="1604890" y="294011"/>
                  </a:lnTo>
                  <a:cubicBezTo>
                    <a:pt x="1604890" y="299980"/>
                    <a:pt x="1602519" y="305705"/>
                    <a:pt x="1598298" y="309926"/>
                  </a:cubicBezTo>
                  <a:cubicBezTo>
                    <a:pt x="1594077" y="314147"/>
                    <a:pt x="1588352" y="316519"/>
                    <a:pt x="1582383" y="316519"/>
                  </a:cubicBezTo>
                  <a:lnTo>
                    <a:pt x="22508" y="316519"/>
                  </a:lnTo>
                  <a:cubicBezTo>
                    <a:pt x="10077" y="316519"/>
                    <a:pt x="0" y="306441"/>
                    <a:pt x="0" y="294011"/>
                  </a:cubicBezTo>
                  <a:lnTo>
                    <a:pt x="0" y="22508"/>
                  </a:lnTo>
                  <a:cubicBezTo>
                    <a:pt x="0" y="10077"/>
                    <a:pt x="10077" y="0"/>
                    <a:pt x="22508" y="0"/>
                  </a:cubicBezTo>
                  <a:close/>
                </a:path>
              </a:pathLst>
            </a:custGeom>
            <a:solidFill>
              <a:srgbClr val="EFB4D8">
                <a:alpha val="9294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209550"/>
              <a:ext cx="1604890" cy="526069"/>
            </a:xfrm>
            <a:prstGeom prst="rect">
              <a:avLst/>
            </a:prstGeom>
          </p:spPr>
          <p:txBody>
            <a:bodyPr lIns="33557" tIns="33557" rIns="33557" bIns="33557" rtlCol="0" anchor="ctr"/>
            <a:lstStyle/>
            <a:p>
              <a:pPr marL="0" lvl="1" indent="0" algn="l">
                <a:lnSpc>
                  <a:spcPts val="756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 rot="-10800000">
            <a:off x="5767290" y="2520142"/>
            <a:ext cx="6753421" cy="2041392"/>
          </a:xfrm>
          <a:custGeom>
            <a:avLst/>
            <a:gdLst/>
            <a:ahLst/>
            <a:cxnLst/>
            <a:rect l="l" t="t" r="r" b="b"/>
            <a:pathLst>
              <a:path w="6753421" h="2041392">
                <a:moveTo>
                  <a:pt x="0" y="0"/>
                </a:moveTo>
                <a:lnTo>
                  <a:pt x="6753420" y="0"/>
                </a:lnTo>
                <a:lnTo>
                  <a:pt x="6753420" y="2041391"/>
                </a:lnTo>
                <a:lnTo>
                  <a:pt x="0" y="2041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6529" y="5776216"/>
            <a:ext cx="1957820" cy="2871470"/>
          </a:xfrm>
          <a:custGeom>
            <a:avLst/>
            <a:gdLst/>
            <a:ahLst/>
            <a:cxnLst/>
            <a:rect l="l" t="t" r="r" b="b"/>
            <a:pathLst>
              <a:path w="1957820" h="2871470">
                <a:moveTo>
                  <a:pt x="0" y="0"/>
                </a:moveTo>
                <a:lnTo>
                  <a:pt x="1957820" y="0"/>
                </a:lnTo>
                <a:lnTo>
                  <a:pt x="1957820" y="2871470"/>
                </a:lnTo>
                <a:lnTo>
                  <a:pt x="0" y="2871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128527" y="8074515"/>
            <a:ext cx="2809499" cy="2533657"/>
          </a:xfrm>
          <a:custGeom>
            <a:avLst/>
            <a:gdLst/>
            <a:ahLst/>
            <a:cxnLst/>
            <a:rect l="l" t="t" r="r" b="b"/>
            <a:pathLst>
              <a:path w="2809499" h="2533657">
                <a:moveTo>
                  <a:pt x="0" y="0"/>
                </a:moveTo>
                <a:lnTo>
                  <a:pt x="2809499" y="0"/>
                </a:lnTo>
                <a:lnTo>
                  <a:pt x="2809499" y="2533657"/>
                </a:lnTo>
                <a:lnTo>
                  <a:pt x="0" y="25336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3906940">
            <a:off x="15082893" y="8183448"/>
            <a:ext cx="2908571" cy="1903792"/>
          </a:xfrm>
          <a:custGeom>
            <a:avLst/>
            <a:gdLst/>
            <a:ahLst/>
            <a:cxnLst/>
            <a:rect l="l" t="t" r="r" b="b"/>
            <a:pathLst>
              <a:path w="2908571" h="1903792">
                <a:moveTo>
                  <a:pt x="0" y="0"/>
                </a:moveTo>
                <a:lnTo>
                  <a:pt x="2908570" y="0"/>
                </a:lnTo>
                <a:lnTo>
                  <a:pt x="2908570" y="1903792"/>
                </a:lnTo>
                <a:lnTo>
                  <a:pt x="0" y="19037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4469645" y="289698"/>
            <a:ext cx="3543001" cy="3014771"/>
          </a:xfrm>
          <a:custGeom>
            <a:avLst/>
            <a:gdLst/>
            <a:ahLst/>
            <a:cxnLst/>
            <a:rect l="l" t="t" r="r" b="b"/>
            <a:pathLst>
              <a:path w="3543001" h="3014771">
                <a:moveTo>
                  <a:pt x="0" y="0"/>
                </a:moveTo>
                <a:lnTo>
                  <a:pt x="3543000" y="0"/>
                </a:lnTo>
                <a:lnTo>
                  <a:pt x="3543000" y="3014771"/>
                </a:lnTo>
                <a:lnTo>
                  <a:pt x="0" y="30147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3018830" y="412836"/>
            <a:ext cx="12372462" cy="219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63"/>
              </a:lnSpc>
            </a:pPr>
            <a:r>
              <a:rPr lang="en-US" sz="7942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F+F+F= </a:t>
            </a:r>
          </a:p>
          <a:p>
            <a:pPr marL="0" lvl="0" indent="0" algn="ctr">
              <a:lnSpc>
                <a:spcPts val="7863"/>
              </a:lnSpc>
              <a:spcBef>
                <a:spcPct val="0"/>
              </a:spcBef>
            </a:pPr>
            <a:r>
              <a:rPr lang="en-US" sz="7942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SPIRITUAL GROWTH OPPORTUNITIES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600284" y="4759355"/>
            <a:ext cx="3458462" cy="739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89"/>
              </a:lnSpc>
            </a:pPr>
            <a:r>
              <a:rPr lang="en-US" sz="5095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BIBLICAL FLUENCY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908207" y="4883532"/>
            <a:ext cx="4471585" cy="615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65"/>
              </a:lnSpc>
              <a:spcBef>
                <a:spcPct val="0"/>
              </a:spcBef>
            </a:pPr>
            <a:r>
              <a:rPr lang="en-US" sz="4219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FUN &amp; INTERACTIVE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722693" y="4810663"/>
            <a:ext cx="4471585" cy="601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49"/>
              </a:lnSpc>
              <a:spcBef>
                <a:spcPct val="0"/>
              </a:spcBef>
            </a:pPr>
            <a:r>
              <a:rPr lang="en-US" sz="4095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FULL (PERSONAL) OWNERSHIP</a:t>
            </a:r>
          </a:p>
        </p:txBody>
      </p:sp>
      <p:sp>
        <p:nvSpPr>
          <p:cNvPr id="32" name="Freeform 32"/>
          <p:cNvSpPr/>
          <p:nvPr/>
        </p:nvSpPr>
        <p:spPr>
          <a:xfrm>
            <a:off x="1028700" y="902044"/>
            <a:ext cx="1848276" cy="1966251"/>
          </a:xfrm>
          <a:custGeom>
            <a:avLst/>
            <a:gdLst/>
            <a:ahLst/>
            <a:cxnLst/>
            <a:rect l="l" t="t" r="r" b="b"/>
            <a:pathLst>
              <a:path w="1848276" h="1966251">
                <a:moveTo>
                  <a:pt x="0" y="0"/>
                </a:moveTo>
                <a:lnTo>
                  <a:pt x="1848276" y="0"/>
                </a:lnTo>
                <a:lnTo>
                  <a:pt x="1848276" y="1966251"/>
                </a:lnTo>
                <a:lnTo>
                  <a:pt x="0" y="19662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2497" y="1606030"/>
            <a:ext cx="8865950" cy="6374823"/>
            <a:chOff x="-53340" y="-53340"/>
            <a:chExt cx="5668010" cy="4075430"/>
          </a:xfrm>
        </p:grpSpPr>
        <p:sp>
          <p:nvSpPr>
            <p:cNvPr id="3" name="Freeform 3"/>
            <p:cNvSpPr/>
            <p:nvPr/>
          </p:nvSpPr>
          <p:spPr>
            <a:xfrm>
              <a:off x="53659" y="53659"/>
              <a:ext cx="5561122" cy="3968111"/>
            </a:xfrm>
            <a:custGeom>
              <a:avLst/>
              <a:gdLst/>
              <a:ahLst/>
              <a:cxnLst/>
              <a:rect l="l" t="t" r="r" b="b"/>
              <a:pathLst>
                <a:path w="5561122" h="3968111">
                  <a:moveTo>
                    <a:pt x="5373051" y="1114741"/>
                  </a:moveTo>
                  <a:lnTo>
                    <a:pt x="5072061" y="1288731"/>
                  </a:lnTo>
                  <a:cubicBezTo>
                    <a:pt x="5074601" y="1293811"/>
                    <a:pt x="5078411" y="1298891"/>
                    <a:pt x="5080951" y="1303971"/>
                  </a:cubicBezTo>
                  <a:cubicBezTo>
                    <a:pt x="5185091" y="1484311"/>
                    <a:pt x="5122861" y="1714181"/>
                    <a:pt x="4942521" y="1818321"/>
                  </a:cubicBezTo>
                  <a:lnTo>
                    <a:pt x="4838381" y="1878011"/>
                  </a:lnTo>
                  <a:cubicBezTo>
                    <a:pt x="4877751" y="1907221"/>
                    <a:pt x="4912041" y="1945321"/>
                    <a:pt x="4938711" y="1991041"/>
                  </a:cubicBezTo>
                  <a:cubicBezTo>
                    <a:pt x="5042851" y="2171381"/>
                    <a:pt x="4980621" y="2401251"/>
                    <a:pt x="4800281" y="2505391"/>
                  </a:cubicBezTo>
                  <a:lnTo>
                    <a:pt x="2354261" y="3917631"/>
                  </a:lnTo>
                  <a:cubicBezTo>
                    <a:pt x="2173921" y="4021771"/>
                    <a:pt x="1944051" y="3959541"/>
                    <a:pt x="1839911" y="3779201"/>
                  </a:cubicBezTo>
                  <a:cubicBezTo>
                    <a:pt x="1735771" y="3598861"/>
                    <a:pt x="1798001" y="3368991"/>
                    <a:pt x="1978341" y="3264851"/>
                  </a:cubicBezTo>
                  <a:lnTo>
                    <a:pt x="2082481" y="3205161"/>
                  </a:lnTo>
                  <a:cubicBezTo>
                    <a:pt x="2043111" y="3175951"/>
                    <a:pt x="2008821" y="3137851"/>
                    <a:pt x="1982151" y="3092131"/>
                  </a:cubicBezTo>
                  <a:cubicBezTo>
                    <a:pt x="1935161" y="3010851"/>
                    <a:pt x="1922461" y="2919411"/>
                    <a:pt x="1937701" y="2834321"/>
                  </a:cubicBezTo>
                  <a:lnTo>
                    <a:pt x="564831" y="3628071"/>
                  </a:lnTo>
                  <a:cubicBezTo>
                    <a:pt x="384491" y="3732211"/>
                    <a:pt x="154621" y="3669981"/>
                    <a:pt x="50481" y="3489641"/>
                  </a:cubicBezTo>
                  <a:cubicBezTo>
                    <a:pt x="-53659" y="3309301"/>
                    <a:pt x="8571" y="3079431"/>
                    <a:pt x="188911" y="2975291"/>
                  </a:cubicBezTo>
                  <a:lnTo>
                    <a:pt x="1961831" y="1951671"/>
                  </a:lnTo>
                  <a:cubicBezTo>
                    <a:pt x="1930081" y="1925001"/>
                    <a:pt x="1902141" y="1891981"/>
                    <a:pt x="1880551" y="1853881"/>
                  </a:cubicBezTo>
                  <a:cubicBezTo>
                    <a:pt x="1856421" y="1811971"/>
                    <a:pt x="1841181" y="1767521"/>
                    <a:pt x="1834831" y="1723071"/>
                  </a:cubicBezTo>
                  <a:lnTo>
                    <a:pt x="1114741" y="2138361"/>
                  </a:lnTo>
                  <a:cubicBezTo>
                    <a:pt x="934401" y="2242501"/>
                    <a:pt x="704531" y="2180271"/>
                    <a:pt x="600391" y="1999931"/>
                  </a:cubicBezTo>
                  <a:cubicBezTo>
                    <a:pt x="496251" y="1819591"/>
                    <a:pt x="558481" y="1589721"/>
                    <a:pt x="738821" y="1485581"/>
                  </a:cubicBezTo>
                  <a:lnTo>
                    <a:pt x="2968941" y="196531"/>
                  </a:lnTo>
                  <a:cubicBezTo>
                    <a:pt x="3149281" y="92391"/>
                    <a:pt x="3379151" y="154621"/>
                    <a:pt x="3483291" y="334961"/>
                  </a:cubicBezTo>
                  <a:cubicBezTo>
                    <a:pt x="3507421" y="376871"/>
                    <a:pt x="3522661" y="421321"/>
                    <a:pt x="3529011" y="465771"/>
                  </a:cubicBezTo>
                  <a:lnTo>
                    <a:pt x="4250371" y="50481"/>
                  </a:lnTo>
                  <a:cubicBezTo>
                    <a:pt x="4430711" y="-53659"/>
                    <a:pt x="4660581" y="8571"/>
                    <a:pt x="4764721" y="188911"/>
                  </a:cubicBezTo>
                  <a:cubicBezTo>
                    <a:pt x="4846001" y="329881"/>
                    <a:pt x="4825681" y="501331"/>
                    <a:pt x="4727891" y="618171"/>
                  </a:cubicBezTo>
                  <a:lnTo>
                    <a:pt x="4997131" y="463231"/>
                  </a:lnTo>
                  <a:cubicBezTo>
                    <a:pt x="5177471" y="359091"/>
                    <a:pt x="5407341" y="421321"/>
                    <a:pt x="5511481" y="601661"/>
                  </a:cubicBezTo>
                  <a:cubicBezTo>
                    <a:pt x="5614351" y="780731"/>
                    <a:pt x="5552121" y="1010601"/>
                    <a:pt x="5373051" y="1114741"/>
                  </a:cubicBezTo>
                  <a:close/>
                </a:path>
              </a:pathLst>
            </a:custGeom>
            <a:blipFill>
              <a:blip r:embed="rId2"/>
              <a:stretch>
                <a:fillRect l="-3515" r="-351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1691706">
            <a:off x="6361504" y="6608399"/>
            <a:ext cx="3501962" cy="3215437"/>
          </a:xfrm>
          <a:custGeom>
            <a:avLst/>
            <a:gdLst/>
            <a:ahLst/>
            <a:cxnLst/>
            <a:rect l="l" t="t" r="r" b="b"/>
            <a:pathLst>
              <a:path w="3501962" h="3215437">
                <a:moveTo>
                  <a:pt x="0" y="0"/>
                </a:moveTo>
                <a:lnTo>
                  <a:pt x="3501962" y="0"/>
                </a:lnTo>
                <a:lnTo>
                  <a:pt x="3501962" y="3215438"/>
                </a:lnTo>
                <a:lnTo>
                  <a:pt x="0" y="32154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830569">
            <a:off x="14991144" y="-146955"/>
            <a:ext cx="2865066" cy="3425623"/>
          </a:xfrm>
          <a:custGeom>
            <a:avLst/>
            <a:gdLst/>
            <a:ahLst/>
            <a:cxnLst/>
            <a:rect l="l" t="t" r="r" b="b"/>
            <a:pathLst>
              <a:path w="2865066" h="3425623">
                <a:moveTo>
                  <a:pt x="0" y="0"/>
                </a:moveTo>
                <a:lnTo>
                  <a:pt x="2865066" y="0"/>
                </a:lnTo>
                <a:lnTo>
                  <a:pt x="2865066" y="3425623"/>
                </a:lnTo>
                <a:lnTo>
                  <a:pt x="0" y="34256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423677" y="6862882"/>
            <a:ext cx="1670327" cy="3082818"/>
          </a:xfrm>
          <a:custGeom>
            <a:avLst/>
            <a:gdLst/>
            <a:ahLst/>
            <a:cxnLst/>
            <a:rect l="l" t="t" r="r" b="b"/>
            <a:pathLst>
              <a:path w="1670327" h="3082818">
                <a:moveTo>
                  <a:pt x="0" y="0"/>
                </a:moveTo>
                <a:lnTo>
                  <a:pt x="1670326" y="0"/>
                </a:lnTo>
                <a:lnTo>
                  <a:pt x="1670326" y="3082817"/>
                </a:lnTo>
                <a:lnTo>
                  <a:pt x="0" y="30828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808553" y="4726767"/>
            <a:ext cx="7492140" cy="4691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04" lvl="1" indent="-410202" algn="l">
              <a:lnSpc>
                <a:spcPts val="4445"/>
              </a:lnSpc>
              <a:buFont typeface="Arial"/>
              <a:buChar char="•"/>
            </a:pPr>
            <a:r>
              <a:rPr lang="en-US" sz="3799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Ministry ISN’T one size fits all</a:t>
            </a:r>
          </a:p>
          <a:p>
            <a:pPr marL="1640809" lvl="2" indent="-546936" algn="l">
              <a:lnSpc>
                <a:spcPts val="4445"/>
              </a:lnSpc>
              <a:buFont typeface="Arial"/>
              <a:buChar char="⚬"/>
            </a:pPr>
            <a:r>
              <a:rPr lang="en-US" sz="3799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Be like Gumby (Flexible)</a:t>
            </a:r>
          </a:p>
          <a:p>
            <a:pPr marL="820404" lvl="1" indent="-410202" algn="l">
              <a:lnSpc>
                <a:spcPts val="4445"/>
              </a:lnSpc>
              <a:buFont typeface="Arial"/>
              <a:buChar char="•"/>
            </a:pPr>
            <a:r>
              <a:rPr lang="en-US" sz="3799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Relational Discipleship MAKES the difference from generation to generation (Know them)</a:t>
            </a:r>
          </a:p>
          <a:p>
            <a:pPr marL="820404" lvl="1" indent="-410202" algn="l">
              <a:lnSpc>
                <a:spcPts val="4445"/>
              </a:lnSpc>
              <a:buFont typeface="Arial"/>
              <a:buChar char="•"/>
            </a:pPr>
            <a:r>
              <a:rPr lang="en-US" sz="3799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ALL students matter (Quirks and all)</a:t>
            </a:r>
          </a:p>
          <a:p>
            <a:pPr marL="906762" lvl="1" indent="-453381" algn="l">
              <a:lnSpc>
                <a:spcPts val="4913"/>
              </a:lnSpc>
              <a:buFont typeface="Arial"/>
              <a:buChar char="•"/>
            </a:pPr>
            <a:r>
              <a:rPr lang="en-US" sz="4199">
                <a:solidFill>
                  <a:srgbClr val="2D304E">
                    <a:alpha val="92941"/>
                  </a:srgbClr>
                </a:solidFill>
                <a:latin typeface="Ballpoint"/>
                <a:ea typeface="Ballpoint"/>
                <a:cs typeface="Ballpoint"/>
                <a:sym typeface="Ballpoint"/>
              </a:rPr>
              <a:t>God loves the littles (He wants them to come to him)</a:t>
            </a:r>
          </a:p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endParaRPr lang="en-US" sz="4199">
              <a:solidFill>
                <a:srgbClr val="2D304E">
                  <a:alpha val="92941"/>
                </a:srgbClr>
              </a:solidFill>
              <a:latin typeface="Ballpoint"/>
              <a:ea typeface="Ballpoint"/>
              <a:cs typeface="Ballpoint"/>
              <a:sym typeface="Ballpoin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15309" y="3316877"/>
            <a:ext cx="6278629" cy="120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7863"/>
              </a:lnSpc>
              <a:spcBef>
                <a:spcPct val="0"/>
              </a:spcBef>
            </a:pPr>
            <a:r>
              <a:rPr lang="en-US" sz="7942" u="none" strike="noStrike">
                <a:solidFill>
                  <a:srgbClr val="2D304E"/>
                </a:solidFill>
                <a:latin typeface="Ballpoint"/>
                <a:ea typeface="Ballpoint"/>
                <a:cs typeface="Ballpoint"/>
                <a:sym typeface="Ballpoint"/>
              </a:rPr>
              <a:t>FINAL THOUGHTS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2682</TotalTime>
  <Words>1692</Words>
  <Application>Microsoft Office PowerPoint</Application>
  <PresentationFormat>Custom</PresentationFormat>
  <Paragraphs>179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Google Sans</vt:lpstr>
      <vt:lpstr>aktiv-grotesk</vt:lpstr>
      <vt:lpstr>Ballpoint</vt:lpstr>
      <vt:lpstr>Calibri</vt:lpstr>
      <vt:lpstr>Symbol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Essential Targets Summit Presentation</dc:title>
  <cp:lastModifiedBy>Rev. Shawna Phipps</cp:lastModifiedBy>
  <cp:revision>7</cp:revision>
  <cp:lastPrinted>2026-04-23T19:27:44Z</cp:lastPrinted>
  <dcterms:created xsi:type="dcterms:W3CDTF">2006-08-16T00:00:00Z</dcterms:created>
  <dcterms:modified xsi:type="dcterms:W3CDTF">2026-04-25T16:01:39Z</dcterms:modified>
  <dc:identifier>DAHHaCzL_7g</dc:identifier>
</cp:coreProperties>
</file>