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8" r:id="rId3"/>
    <p:sldId id="259" r:id="rId4"/>
    <p:sldId id="257"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652"/>
    <p:restoredTop sz="94687"/>
  </p:normalViewPr>
  <p:slideViewPr>
    <p:cSldViewPr snapToGrid="0">
      <p:cViewPr varScale="1">
        <p:scale>
          <a:sx n="144" d="100"/>
          <a:sy n="144" d="100"/>
        </p:scale>
        <p:origin x="560" y="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0C7846E-273B-4E8A-9D6A-B9D6A855007B}"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4853B0B9-5E1A-4A09-9E87-0650FD9D98A3}">
      <dgm:prSet/>
      <dgm:spPr/>
      <dgm:t>
        <a:bodyPr/>
        <a:lstStyle/>
        <a:p>
          <a:r>
            <a:rPr lang="en-US"/>
            <a:t>Corporate Authority​</a:t>
          </a:r>
        </a:p>
      </dgm:t>
    </dgm:pt>
    <dgm:pt modelId="{691768EF-2159-4A2A-B9A3-1DA1DFB53EAA}" type="parTrans" cxnId="{223EF859-6E63-4B20-A34F-1C261D8FC5FE}">
      <dgm:prSet/>
      <dgm:spPr/>
      <dgm:t>
        <a:bodyPr/>
        <a:lstStyle/>
        <a:p>
          <a:endParaRPr lang="en-US"/>
        </a:p>
      </dgm:t>
    </dgm:pt>
    <dgm:pt modelId="{047EE490-C1FF-4A4D-B662-35909D704725}" type="sibTrans" cxnId="{223EF859-6E63-4B20-A34F-1C261D8FC5FE}">
      <dgm:prSet/>
      <dgm:spPr/>
      <dgm:t>
        <a:bodyPr/>
        <a:lstStyle/>
        <a:p>
          <a:endParaRPr lang="en-US"/>
        </a:p>
      </dgm:t>
    </dgm:pt>
    <dgm:pt modelId="{963DBA08-33DA-48CE-9A23-6604D08577A8}">
      <dgm:prSet/>
      <dgm:spPr/>
      <dgm:t>
        <a:bodyPr/>
        <a:lstStyle/>
        <a:p>
          <a:r>
            <a:rPr lang="en-US"/>
            <a:t>Board members hold authority collectively, active only when legally convened with quorum for legitimate decisions.​</a:t>
          </a:r>
        </a:p>
      </dgm:t>
    </dgm:pt>
    <dgm:pt modelId="{4245ECB6-8C9A-42A7-A371-56D0E35A9FCC}" type="parTrans" cxnId="{DA039ECC-362D-439D-8590-AB954D027EA0}">
      <dgm:prSet/>
      <dgm:spPr/>
      <dgm:t>
        <a:bodyPr/>
        <a:lstStyle/>
        <a:p>
          <a:endParaRPr lang="en-US"/>
        </a:p>
      </dgm:t>
    </dgm:pt>
    <dgm:pt modelId="{043E8319-2B1A-45CF-A798-D2734146257B}" type="sibTrans" cxnId="{DA039ECC-362D-439D-8590-AB954D027EA0}">
      <dgm:prSet/>
      <dgm:spPr/>
      <dgm:t>
        <a:bodyPr/>
        <a:lstStyle/>
        <a:p>
          <a:endParaRPr lang="en-US"/>
        </a:p>
      </dgm:t>
    </dgm:pt>
    <dgm:pt modelId="{2566EA53-9891-42CA-8187-BE6F3B2981BE}">
      <dgm:prSet/>
      <dgm:spPr/>
      <dgm:t>
        <a:bodyPr/>
        <a:lstStyle/>
        <a:p>
          <a:r>
            <a:rPr lang="en-US"/>
            <a:t>Restriction on Individual Power​</a:t>
          </a:r>
        </a:p>
      </dgm:t>
    </dgm:pt>
    <dgm:pt modelId="{F60335AB-013F-40F2-85FF-0B5DA6CBA8DA}" type="parTrans" cxnId="{E4D8C284-1694-4436-B14B-B937FA00CE2F}">
      <dgm:prSet/>
      <dgm:spPr/>
      <dgm:t>
        <a:bodyPr/>
        <a:lstStyle/>
        <a:p>
          <a:endParaRPr lang="en-US"/>
        </a:p>
      </dgm:t>
    </dgm:pt>
    <dgm:pt modelId="{FE652BDF-F385-44FB-9749-20B8CCD98B32}" type="sibTrans" cxnId="{E4D8C284-1694-4436-B14B-B937FA00CE2F}">
      <dgm:prSet/>
      <dgm:spPr/>
      <dgm:t>
        <a:bodyPr/>
        <a:lstStyle/>
        <a:p>
          <a:endParaRPr lang="en-US"/>
        </a:p>
      </dgm:t>
    </dgm:pt>
    <dgm:pt modelId="{B8EF4BA3-4AF1-4734-9940-08A0BE6847CB}">
      <dgm:prSet/>
      <dgm:spPr/>
      <dgm:t>
        <a:bodyPr/>
        <a:lstStyle/>
        <a:p>
          <a:r>
            <a:rPr lang="en-US"/>
            <a:t>No single member or informal group (even if a majority) can act independently at an informal, private meeting. This prevents unilateral decisions and protects unity.​</a:t>
          </a:r>
        </a:p>
      </dgm:t>
    </dgm:pt>
    <dgm:pt modelId="{F6A3A054-3ED8-487F-BD43-6A035E05BEE8}" type="parTrans" cxnId="{BFBA4CE2-1A2B-46E4-901F-ACEAF8BE5412}">
      <dgm:prSet/>
      <dgm:spPr/>
      <dgm:t>
        <a:bodyPr/>
        <a:lstStyle/>
        <a:p>
          <a:endParaRPr lang="en-US"/>
        </a:p>
      </dgm:t>
    </dgm:pt>
    <dgm:pt modelId="{109E9D9C-D65C-47F2-9CA2-2E08E9745126}" type="sibTrans" cxnId="{BFBA4CE2-1A2B-46E4-901F-ACEAF8BE5412}">
      <dgm:prSet/>
      <dgm:spPr/>
      <dgm:t>
        <a:bodyPr/>
        <a:lstStyle/>
        <a:p>
          <a:endParaRPr lang="en-US"/>
        </a:p>
      </dgm:t>
    </dgm:pt>
    <dgm:pt modelId="{519ED331-D9B0-4ACD-8115-02ECE75C4FB6}">
      <dgm:prSet/>
      <dgm:spPr/>
      <dgm:t>
        <a:bodyPr/>
        <a:lstStyle/>
        <a:p>
          <a:r>
            <a:rPr lang="en-US"/>
            <a:t>Unless a formal meeting is called and all members have been informed as stipulated in the bylaws, their action is not binding upon the corporation.</a:t>
          </a:r>
        </a:p>
      </dgm:t>
    </dgm:pt>
    <dgm:pt modelId="{460266DD-3A41-4BB6-A77E-21448E9860F6}" type="parTrans" cxnId="{FA65E255-C019-4ECB-B812-AE5D4760B54C}">
      <dgm:prSet/>
      <dgm:spPr/>
      <dgm:t>
        <a:bodyPr/>
        <a:lstStyle/>
        <a:p>
          <a:endParaRPr lang="en-US"/>
        </a:p>
      </dgm:t>
    </dgm:pt>
    <dgm:pt modelId="{1C67B317-8C4B-4AE2-A9FB-9626679C57FC}" type="sibTrans" cxnId="{FA65E255-C019-4ECB-B812-AE5D4760B54C}">
      <dgm:prSet/>
      <dgm:spPr/>
      <dgm:t>
        <a:bodyPr/>
        <a:lstStyle/>
        <a:p>
          <a:endParaRPr lang="en-US"/>
        </a:p>
      </dgm:t>
    </dgm:pt>
    <dgm:pt modelId="{A1568CB4-49BF-4166-A6AE-F4990F595052}">
      <dgm:prSet/>
      <dgm:spPr/>
      <dgm:t>
        <a:bodyPr/>
        <a:lstStyle/>
        <a:p>
          <a:r>
            <a:rPr lang="en-US"/>
            <a:t>Spiritual and Fiduciary Roles​</a:t>
          </a:r>
        </a:p>
      </dgm:t>
    </dgm:pt>
    <dgm:pt modelId="{7409B28C-681D-4769-B31B-D3C68BC97952}" type="parTrans" cxnId="{932190FF-6FEF-4ED5-98B2-D2C32F929408}">
      <dgm:prSet/>
      <dgm:spPr/>
      <dgm:t>
        <a:bodyPr/>
        <a:lstStyle/>
        <a:p>
          <a:endParaRPr lang="en-US"/>
        </a:p>
      </dgm:t>
    </dgm:pt>
    <dgm:pt modelId="{5445D843-DBFB-4DBC-AEA2-06632576767E}" type="sibTrans" cxnId="{932190FF-6FEF-4ED5-98B2-D2C32F929408}">
      <dgm:prSet/>
      <dgm:spPr/>
      <dgm:t>
        <a:bodyPr/>
        <a:lstStyle/>
        <a:p>
          <a:endParaRPr lang="en-US"/>
        </a:p>
      </dgm:t>
    </dgm:pt>
    <dgm:pt modelId="{8AA25A6B-2378-4833-832A-213762E770AB}">
      <dgm:prSet/>
      <dgm:spPr/>
      <dgm:t>
        <a:bodyPr/>
        <a:lstStyle/>
        <a:p>
          <a:r>
            <a:rPr lang="en-US"/>
            <a:t>Board members serve spiritually like elders, upholding integrity, loyalty, and obedience to the church's mission.</a:t>
          </a:r>
        </a:p>
      </dgm:t>
    </dgm:pt>
    <dgm:pt modelId="{FC77C01E-005A-480C-8ACA-2DDD1A64CDDE}" type="parTrans" cxnId="{3F37B27B-B9F3-446E-A498-C9ED86B50E36}">
      <dgm:prSet/>
      <dgm:spPr/>
      <dgm:t>
        <a:bodyPr/>
        <a:lstStyle/>
        <a:p>
          <a:endParaRPr lang="en-US"/>
        </a:p>
      </dgm:t>
    </dgm:pt>
    <dgm:pt modelId="{0A6AAD0C-B543-4451-BAFB-A87482C3FB8B}" type="sibTrans" cxnId="{3F37B27B-B9F3-446E-A498-C9ED86B50E36}">
      <dgm:prSet/>
      <dgm:spPr/>
      <dgm:t>
        <a:bodyPr/>
        <a:lstStyle/>
        <a:p>
          <a:endParaRPr lang="en-US"/>
        </a:p>
      </dgm:t>
    </dgm:pt>
    <dgm:pt modelId="{4D73A24C-9CC5-0B46-9B0F-0355ED4D3580}" type="pres">
      <dgm:prSet presAssocID="{F0C7846E-273B-4E8A-9D6A-B9D6A855007B}" presName="linear" presStyleCnt="0">
        <dgm:presLayoutVars>
          <dgm:animLvl val="lvl"/>
          <dgm:resizeHandles val="exact"/>
        </dgm:presLayoutVars>
      </dgm:prSet>
      <dgm:spPr/>
    </dgm:pt>
    <dgm:pt modelId="{D92DABA5-DD2C-6245-8272-E15DB998E0A3}" type="pres">
      <dgm:prSet presAssocID="{4853B0B9-5E1A-4A09-9E87-0650FD9D98A3}" presName="parentText" presStyleLbl="node1" presStyleIdx="0" presStyleCnt="3">
        <dgm:presLayoutVars>
          <dgm:chMax val="0"/>
          <dgm:bulletEnabled val="1"/>
        </dgm:presLayoutVars>
      </dgm:prSet>
      <dgm:spPr/>
    </dgm:pt>
    <dgm:pt modelId="{F2BBD8F2-A8B5-9448-A4F7-CC21AFF17F6C}" type="pres">
      <dgm:prSet presAssocID="{4853B0B9-5E1A-4A09-9E87-0650FD9D98A3}" presName="childText" presStyleLbl="revTx" presStyleIdx="0" presStyleCnt="3">
        <dgm:presLayoutVars>
          <dgm:bulletEnabled val="1"/>
        </dgm:presLayoutVars>
      </dgm:prSet>
      <dgm:spPr/>
    </dgm:pt>
    <dgm:pt modelId="{A9B39598-85DD-164A-B87A-742A9EF23F09}" type="pres">
      <dgm:prSet presAssocID="{2566EA53-9891-42CA-8187-BE6F3B2981BE}" presName="parentText" presStyleLbl="node1" presStyleIdx="1" presStyleCnt="3">
        <dgm:presLayoutVars>
          <dgm:chMax val="0"/>
          <dgm:bulletEnabled val="1"/>
        </dgm:presLayoutVars>
      </dgm:prSet>
      <dgm:spPr/>
    </dgm:pt>
    <dgm:pt modelId="{CFD7B7AB-1C27-5747-A2FC-AA2CAF7066C5}" type="pres">
      <dgm:prSet presAssocID="{2566EA53-9891-42CA-8187-BE6F3B2981BE}" presName="childText" presStyleLbl="revTx" presStyleIdx="1" presStyleCnt="3">
        <dgm:presLayoutVars>
          <dgm:bulletEnabled val="1"/>
        </dgm:presLayoutVars>
      </dgm:prSet>
      <dgm:spPr/>
    </dgm:pt>
    <dgm:pt modelId="{9E2CA711-6B99-C145-9455-167CAE6BBA76}" type="pres">
      <dgm:prSet presAssocID="{A1568CB4-49BF-4166-A6AE-F4990F595052}" presName="parentText" presStyleLbl="node1" presStyleIdx="2" presStyleCnt="3">
        <dgm:presLayoutVars>
          <dgm:chMax val="0"/>
          <dgm:bulletEnabled val="1"/>
        </dgm:presLayoutVars>
      </dgm:prSet>
      <dgm:spPr/>
    </dgm:pt>
    <dgm:pt modelId="{6BC3FF96-54F2-F94D-9C21-CDA964384AA0}" type="pres">
      <dgm:prSet presAssocID="{A1568CB4-49BF-4166-A6AE-F4990F595052}" presName="childText" presStyleLbl="revTx" presStyleIdx="2" presStyleCnt="3">
        <dgm:presLayoutVars>
          <dgm:bulletEnabled val="1"/>
        </dgm:presLayoutVars>
      </dgm:prSet>
      <dgm:spPr/>
    </dgm:pt>
  </dgm:ptLst>
  <dgm:cxnLst>
    <dgm:cxn modelId="{A0103809-3EBC-D842-86D3-82EB742CACAF}" type="presOf" srcId="{963DBA08-33DA-48CE-9A23-6604D08577A8}" destId="{F2BBD8F2-A8B5-9448-A4F7-CC21AFF17F6C}" srcOrd="0" destOrd="0" presId="urn:microsoft.com/office/officeart/2005/8/layout/vList2"/>
    <dgm:cxn modelId="{FA65E255-C019-4ECB-B812-AE5D4760B54C}" srcId="{2566EA53-9891-42CA-8187-BE6F3B2981BE}" destId="{519ED331-D9B0-4ACD-8115-02ECE75C4FB6}" srcOrd="1" destOrd="0" parTransId="{460266DD-3A41-4BB6-A77E-21448E9860F6}" sibTransId="{1C67B317-8C4B-4AE2-A9FB-9626679C57FC}"/>
    <dgm:cxn modelId="{223EF859-6E63-4B20-A34F-1C261D8FC5FE}" srcId="{F0C7846E-273B-4E8A-9D6A-B9D6A855007B}" destId="{4853B0B9-5E1A-4A09-9E87-0650FD9D98A3}" srcOrd="0" destOrd="0" parTransId="{691768EF-2159-4A2A-B9A3-1DA1DFB53EAA}" sibTransId="{047EE490-C1FF-4A4D-B662-35909D704725}"/>
    <dgm:cxn modelId="{3F37B27B-B9F3-446E-A498-C9ED86B50E36}" srcId="{A1568CB4-49BF-4166-A6AE-F4990F595052}" destId="{8AA25A6B-2378-4833-832A-213762E770AB}" srcOrd="0" destOrd="0" parTransId="{FC77C01E-005A-480C-8ACA-2DDD1A64CDDE}" sibTransId="{0A6AAD0C-B543-4451-BAFB-A87482C3FB8B}"/>
    <dgm:cxn modelId="{E4D8C284-1694-4436-B14B-B937FA00CE2F}" srcId="{F0C7846E-273B-4E8A-9D6A-B9D6A855007B}" destId="{2566EA53-9891-42CA-8187-BE6F3B2981BE}" srcOrd="1" destOrd="0" parTransId="{F60335AB-013F-40F2-85FF-0B5DA6CBA8DA}" sibTransId="{FE652BDF-F385-44FB-9749-20B8CCD98B32}"/>
    <dgm:cxn modelId="{1EF98391-DB77-BB49-B220-659F9A18F5C6}" type="presOf" srcId="{B8EF4BA3-4AF1-4734-9940-08A0BE6847CB}" destId="{CFD7B7AB-1C27-5747-A2FC-AA2CAF7066C5}" srcOrd="0" destOrd="0" presId="urn:microsoft.com/office/officeart/2005/8/layout/vList2"/>
    <dgm:cxn modelId="{24982EA3-1D8B-0243-BC83-A521B7C09BEC}" type="presOf" srcId="{4853B0B9-5E1A-4A09-9E87-0650FD9D98A3}" destId="{D92DABA5-DD2C-6245-8272-E15DB998E0A3}" srcOrd="0" destOrd="0" presId="urn:microsoft.com/office/officeart/2005/8/layout/vList2"/>
    <dgm:cxn modelId="{10C732A6-F215-1346-81B7-7B16C24C9AAA}" type="presOf" srcId="{2566EA53-9891-42CA-8187-BE6F3B2981BE}" destId="{A9B39598-85DD-164A-B87A-742A9EF23F09}" srcOrd="0" destOrd="0" presId="urn:microsoft.com/office/officeart/2005/8/layout/vList2"/>
    <dgm:cxn modelId="{43B542B5-9671-F743-AE80-393D1730AF1E}" type="presOf" srcId="{A1568CB4-49BF-4166-A6AE-F4990F595052}" destId="{9E2CA711-6B99-C145-9455-167CAE6BBA76}" srcOrd="0" destOrd="0" presId="urn:microsoft.com/office/officeart/2005/8/layout/vList2"/>
    <dgm:cxn modelId="{DA039ECC-362D-439D-8590-AB954D027EA0}" srcId="{4853B0B9-5E1A-4A09-9E87-0650FD9D98A3}" destId="{963DBA08-33DA-48CE-9A23-6604D08577A8}" srcOrd="0" destOrd="0" parTransId="{4245ECB6-8C9A-42A7-A371-56D0E35A9FCC}" sibTransId="{043E8319-2B1A-45CF-A798-D2734146257B}"/>
    <dgm:cxn modelId="{918B72D2-5426-B244-81DD-FEE692131B16}" type="presOf" srcId="{519ED331-D9B0-4ACD-8115-02ECE75C4FB6}" destId="{CFD7B7AB-1C27-5747-A2FC-AA2CAF7066C5}" srcOrd="0" destOrd="1" presId="urn:microsoft.com/office/officeart/2005/8/layout/vList2"/>
    <dgm:cxn modelId="{BFBA4CE2-1A2B-46E4-901F-ACEAF8BE5412}" srcId="{2566EA53-9891-42CA-8187-BE6F3B2981BE}" destId="{B8EF4BA3-4AF1-4734-9940-08A0BE6847CB}" srcOrd="0" destOrd="0" parTransId="{F6A3A054-3ED8-487F-BD43-6A035E05BEE8}" sibTransId="{109E9D9C-D65C-47F2-9CA2-2E08E9745126}"/>
    <dgm:cxn modelId="{798BB4E6-00C0-4F4D-9298-15336F63D05F}" type="presOf" srcId="{8AA25A6B-2378-4833-832A-213762E770AB}" destId="{6BC3FF96-54F2-F94D-9C21-CDA964384AA0}" srcOrd="0" destOrd="0" presId="urn:microsoft.com/office/officeart/2005/8/layout/vList2"/>
    <dgm:cxn modelId="{6D81CDEC-10C0-534C-A98B-CBC84DA48719}" type="presOf" srcId="{F0C7846E-273B-4E8A-9D6A-B9D6A855007B}" destId="{4D73A24C-9CC5-0B46-9B0F-0355ED4D3580}" srcOrd="0" destOrd="0" presId="urn:microsoft.com/office/officeart/2005/8/layout/vList2"/>
    <dgm:cxn modelId="{932190FF-6FEF-4ED5-98B2-D2C32F929408}" srcId="{F0C7846E-273B-4E8A-9D6A-B9D6A855007B}" destId="{A1568CB4-49BF-4166-A6AE-F4990F595052}" srcOrd="2" destOrd="0" parTransId="{7409B28C-681D-4769-B31B-D3C68BC97952}" sibTransId="{5445D843-DBFB-4DBC-AEA2-06632576767E}"/>
    <dgm:cxn modelId="{8415A756-B18B-E246-AD19-D96D6987D806}" type="presParOf" srcId="{4D73A24C-9CC5-0B46-9B0F-0355ED4D3580}" destId="{D92DABA5-DD2C-6245-8272-E15DB998E0A3}" srcOrd="0" destOrd="0" presId="urn:microsoft.com/office/officeart/2005/8/layout/vList2"/>
    <dgm:cxn modelId="{741F191A-DBCB-7743-8A75-B0505A07E79E}" type="presParOf" srcId="{4D73A24C-9CC5-0B46-9B0F-0355ED4D3580}" destId="{F2BBD8F2-A8B5-9448-A4F7-CC21AFF17F6C}" srcOrd="1" destOrd="0" presId="urn:microsoft.com/office/officeart/2005/8/layout/vList2"/>
    <dgm:cxn modelId="{CF1EA73A-8242-EE42-A30E-670FE38EEA9D}" type="presParOf" srcId="{4D73A24C-9CC5-0B46-9B0F-0355ED4D3580}" destId="{A9B39598-85DD-164A-B87A-742A9EF23F09}" srcOrd="2" destOrd="0" presId="urn:microsoft.com/office/officeart/2005/8/layout/vList2"/>
    <dgm:cxn modelId="{DAFDA271-C74A-C949-911A-5CFC09D1D4BB}" type="presParOf" srcId="{4D73A24C-9CC5-0B46-9B0F-0355ED4D3580}" destId="{CFD7B7AB-1C27-5747-A2FC-AA2CAF7066C5}" srcOrd="3" destOrd="0" presId="urn:microsoft.com/office/officeart/2005/8/layout/vList2"/>
    <dgm:cxn modelId="{2FD64D90-1534-7240-9FAF-2433B87AC849}" type="presParOf" srcId="{4D73A24C-9CC5-0B46-9B0F-0355ED4D3580}" destId="{9E2CA711-6B99-C145-9455-167CAE6BBA76}" srcOrd="4" destOrd="0" presId="urn:microsoft.com/office/officeart/2005/8/layout/vList2"/>
    <dgm:cxn modelId="{038A407C-4C38-D24C-8197-7B90322260A4}" type="presParOf" srcId="{4D73A24C-9CC5-0B46-9B0F-0355ED4D3580}" destId="{6BC3FF96-54F2-F94D-9C21-CDA964384AA0}"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2DABA5-DD2C-6245-8272-E15DB998E0A3}">
      <dsp:nvSpPr>
        <dsp:cNvPr id="0" name=""/>
        <dsp:cNvSpPr/>
      </dsp:nvSpPr>
      <dsp:spPr>
        <a:xfrm>
          <a:off x="0" y="240259"/>
          <a:ext cx="6666833" cy="589679"/>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Corporate Authority​</a:t>
          </a:r>
        </a:p>
      </dsp:txBody>
      <dsp:txXfrm>
        <a:off x="28786" y="269045"/>
        <a:ext cx="6609261" cy="532107"/>
      </dsp:txXfrm>
    </dsp:sp>
    <dsp:sp modelId="{F2BBD8F2-A8B5-9448-A4F7-CC21AFF17F6C}">
      <dsp:nvSpPr>
        <dsp:cNvPr id="0" name=""/>
        <dsp:cNvSpPr/>
      </dsp:nvSpPr>
      <dsp:spPr>
        <a:xfrm>
          <a:off x="0" y="829939"/>
          <a:ext cx="6666833" cy="869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1672"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en-US" sz="1900" kern="1200"/>
            <a:t>Board members hold authority collectively, active only when legally convened with quorum for legitimate decisions.​</a:t>
          </a:r>
        </a:p>
      </dsp:txBody>
      <dsp:txXfrm>
        <a:off x="0" y="829939"/>
        <a:ext cx="6666833" cy="869400"/>
      </dsp:txXfrm>
    </dsp:sp>
    <dsp:sp modelId="{A9B39598-85DD-164A-B87A-742A9EF23F09}">
      <dsp:nvSpPr>
        <dsp:cNvPr id="0" name=""/>
        <dsp:cNvSpPr/>
      </dsp:nvSpPr>
      <dsp:spPr>
        <a:xfrm>
          <a:off x="0" y="1699339"/>
          <a:ext cx="6666833" cy="589679"/>
        </a:xfrm>
        <a:prstGeom prst="roundRect">
          <a:avLst/>
        </a:prstGeom>
        <a:gradFill rotWithShape="0">
          <a:gsLst>
            <a:gs pos="0">
              <a:schemeClr val="accent2">
                <a:hueOff val="3221806"/>
                <a:satOff val="-9246"/>
                <a:lumOff val="-14805"/>
                <a:alphaOff val="0"/>
                <a:satMod val="103000"/>
                <a:lumMod val="102000"/>
                <a:tint val="94000"/>
              </a:schemeClr>
            </a:gs>
            <a:gs pos="50000">
              <a:schemeClr val="accent2">
                <a:hueOff val="3221806"/>
                <a:satOff val="-9246"/>
                <a:lumOff val="-14805"/>
                <a:alphaOff val="0"/>
                <a:satMod val="110000"/>
                <a:lumMod val="100000"/>
                <a:shade val="100000"/>
              </a:schemeClr>
            </a:gs>
            <a:gs pos="100000">
              <a:schemeClr val="accent2">
                <a:hueOff val="3221806"/>
                <a:satOff val="-9246"/>
                <a:lumOff val="-1480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Restriction on Individual Power​</a:t>
          </a:r>
        </a:p>
      </dsp:txBody>
      <dsp:txXfrm>
        <a:off x="28786" y="1728125"/>
        <a:ext cx="6609261" cy="532107"/>
      </dsp:txXfrm>
    </dsp:sp>
    <dsp:sp modelId="{CFD7B7AB-1C27-5747-A2FC-AA2CAF7066C5}">
      <dsp:nvSpPr>
        <dsp:cNvPr id="0" name=""/>
        <dsp:cNvSpPr/>
      </dsp:nvSpPr>
      <dsp:spPr>
        <a:xfrm>
          <a:off x="0" y="2289019"/>
          <a:ext cx="6666833" cy="1738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1672"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en-US" sz="1900" kern="1200"/>
            <a:t>No single member or informal group (even if a majority) can act independently at an informal, private meeting. This prevents unilateral decisions and protects unity.​</a:t>
          </a:r>
        </a:p>
        <a:p>
          <a:pPr marL="171450" lvl="1" indent="-171450" algn="l" defTabSz="844550">
            <a:lnSpc>
              <a:spcPct val="90000"/>
            </a:lnSpc>
            <a:spcBef>
              <a:spcPct val="0"/>
            </a:spcBef>
            <a:spcAft>
              <a:spcPct val="20000"/>
            </a:spcAft>
            <a:buChar char="•"/>
          </a:pPr>
          <a:r>
            <a:rPr lang="en-US" sz="1900" kern="1200"/>
            <a:t>Unless a formal meeting is called and all members have been informed as stipulated in the bylaws, their action is not binding upon the corporation.</a:t>
          </a:r>
        </a:p>
      </dsp:txBody>
      <dsp:txXfrm>
        <a:off x="0" y="2289019"/>
        <a:ext cx="6666833" cy="1738800"/>
      </dsp:txXfrm>
    </dsp:sp>
    <dsp:sp modelId="{9E2CA711-6B99-C145-9455-167CAE6BBA76}">
      <dsp:nvSpPr>
        <dsp:cNvPr id="0" name=""/>
        <dsp:cNvSpPr/>
      </dsp:nvSpPr>
      <dsp:spPr>
        <a:xfrm>
          <a:off x="0" y="4027820"/>
          <a:ext cx="6666833" cy="589679"/>
        </a:xfrm>
        <a:prstGeom prst="roundRect">
          <a:avLst/>
        </a:prstGeom>
        <a:gradFill rotWithShape="0">
          <a:gsLst>
            <a:gs pos="0">
              <a:schemeClr val="accent2">
                <a:hueOff val="6443612"/>
                <a:satOff val="-18493"/>
                <a:lumOff val="-29609"/>
                <a:alphaOff val="0"/>
                <a:satMod val="103000"/>
                <a:lumMod val="102000"/>
                <a:tint val="94000"/>
              </a:schemeClr>
            </a:gs>
            <a:gs pos="50000">
              <a:schemeClr val="accent2">
                <a:hueOff val="6443612"/>
                <a:satOff val="-18493"/>
                <a:lumOff val="-29609"/>
                <a:alphaOff val="0"/>
                <a:satMod val="110000"/>
                <a:lumMod val="100000"/>
                <a:shade val="100000"/>
              </a:schemeClr>
            </a:gs>
            <a:gs pos="100000">
              <a:schemeClr val="accent2">
                <a:hueOff val="6443612"/>
                <a:satOff val="-18493"/>
                <a:lumOff val="-2960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Spiritual and Fiduciary Roles​</a:t>
          </a:r>
        </a:p>
      </dsp:txBody>
      <dsp:txXfrm>
        <a:off x="28786" y="4056606"/>
        <a:ext cx="6609261" cy="532107"/>
      </dsp:txXfrm>
    </dsp:sp>
    <dsp:sp modelId="{6BC3FF96-54F2-F94D-9C21-CDA964384AA0}">
      <dsp:nvSpPr>
        <dsp:cNvPr id="0" name=""/>
        <dsp:cNvSpPr/>
      </dsp:nvSpPr>
      <dsp:spPr>
        <a:xfrm>
          <a:off x="0" y="4617500"/>
          <a:ext cx="6666833" cy="596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1672"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en-US" sz="1900" kern="1200"/>
            <a:t>Board members serve spiritually like elders, upholding integrity, loyalty, and obedience to the church's mission.</a:t>
          </a:r>
        </a:p>
      </dsp:txBody>
      <dsp:txXfrm>
        <a:off x="0" y="4617500"/>
        <a:ext cx="6666833" cy="59616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34F5E-4795-7B3B-4882-CC132078C80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B478100-669A-8A52-B5BB-DBFE15762E1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04C7602-2967-5FB7-A30F-4E30B012DF94}"/>
              </a:ext>
            </a:extLst>
          </p:cNvPr>
          <p:cNvSpPr>
            <a:spLocks noGrp="1"/>
          </p:cNvSpPr>
          <p:nvPr>
            <p:ph type="dt" sz="half" idx="10"/>
          </p:nvPr>
        </p:nvSpPr>
        <p:spPr/>
        <p:txBody>
          <a:bodyPr/>
          <a:lstStyle/>
          <a:p>
            <a:fld id="{4884A6D1-9C4E-814B-9AAD-028D300C691C}" type="datetimeFigureOut">
              <a:rPr lang="en-US" smtClean="0"/>
              <a:t>4/27/26</a:t>
            </a:fld>
            <a:endParaRPr lang="en-US"/>
          </a:p>
        </p:txBody>
      </p:sp>
      <p:sp>
        <p:nvSpPr>
          <p:cNvPr id="5" name="Footer Placeholder 4">
            <a:extLst>
              <a:ext uri="{FF2B5EF4-FFF2-40B4-BE49-F238E27FC236}">
                <a16:creationId xmlns:a16="http://schemas.microsoft.com/office/drawing/2014/main" id="{2F29BA57-D363-1AB9-204C-BA74A05D8D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A8869B-076E-439C-7EB3-2B12FA4CCF53}"/>
              </a:ext>
            </a:extLst>
          </p:cNvPr>
          <p:cNvSpPr>
            <a:spLocks noGrp="1"/>
          </p:cNvSpPr>
          <p:nvPr>
            <p:ph type="sldNum" sz="quarter" idx="12"/>
          </p:nvPr>
        </p:nvSpPr>
        <p:spPr/>
        <p:txBody>
          <a:bodyPr/>
          <a:lstStyle/>
          <a:p>
            <a:fld id="{803AE3D9-BF8B-2E46-A1AB-558021FBF42B}" type="slidenum">
              <a:rPr lang="en-US" smtClean="0"/>
              <a:t>‹#›</a:t>
            </a:fld>
            <a:endParaRPr lang="en-US"/>
          </a:p>
        </p:txBody>
      </p:sp>
    </p:spTree>
    <p:extLst>
      <p:ext uri="{BB962C8B-B14F-4D97-AF65-F5344CB8AC3E}">
        <p14:creationId xmlns:p14="http://schemas.microsoft.com/office/powerpoint/2010/main" val="11202819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DCB11-F023-5180-5C76-7A3E2EEB48E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79CC668-EFBC-C0B5-CC01-E0D6FBBD764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A10EFB-9810-4E22-658D-268C8D9D747C}"/>
              </a:ext>
            </a:extLst>
          </p:cNvPr>
          <p:cNvSpPr>
            <a:spLocks noGrp="1"/>
          </p:cNvSpPr>
          <p:nvPr>
            <p:ph type="dt" sz="half" idx="10"/>
          </p:nvPr>
        </p:nvSpPr>
        <p:spPr/>
        <p:txBody>
          <a:bodyPr/>
          <a:lstStyle/>
          <a:p>
            <a:fld id="{4884A6D1-9C4E-814B-9AAD-028D300C691C}" type="datetimeFigureOut">
              <a:rPr lang="en-US" smtClean="0"/>
              <a:t>4/27/26</a:t>
            </a:fld>
            <a:endParaRPr lang="en-US"/>
          </a:p>
        </p:txBody>
      </p:sp>
      <p:sp>
        <p:nvSpPr>
          <p:cNvPr id="5" name="Footer Placeholder 4">
            <a:extLst>
              <a:ext uri="{FF2B5EF4-FFF2-40B4-BE49-F238E27FC236}">
                <a16:creationId xmlns:a16="http://schemas.microsoft.com/office/drawing/2014/main" id="{7834F50F-5613-1C09-198B-38C86B7BFD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D8772A-FAC9-95BE-00B0-18AE3A5E69C4}"/>
              </a:ext>
            </a:extLst>
          </p:cNvPr>
          <p:cNvSpPr>
            <a:spLocks noGrp="1"/>
          </p:cNvSpPr>
          <p:nvPr>
            <p:ph type="sldNum" sz="quarter" idx="12"/>
          </p:nvPr>
        </p:nvSpPr>
        <p:spPr/>
        <p:txBody>
          <a:bodyPr/>
          <a:lstStyle/>
          <a:p>
            <a:fld id="{803AE3D9-BF8B-2E46-A1AB-558021FBF42B}" type="slidenum">
              <a:rPr lang="en-US" smtClean="0"/>
              <a:t>‹#›</a:t>
            </a:fld>
            <a:endParaRPr lang="en-US"/>
          </a:p>
        </p:txBody>
      </p:sp>
    </p:spTree>
    <p:extLst>
      <p:ext uri="{BB962C8B-B14F-4D97-AF65-F5344CB8AC3E}">
        <p14:creationId xmlns:p14="http://schemas.microsoft.com/office/powerpoint/2010/main" val="13133057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AC0CD-B282-5097-134E-46130B14441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32080A4-E00C-1FE7-6507-A3521F852F3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4BDBF8E-6C71-FF07-E826-FECA60FD05A1}"/>
              </a:ext>
            </a:extLst>
          </p:cNvPr>
          <p:cNvSpPr>
            <a:spLocks noGrp="1"/>
          </p:cNvSpPr>
          <p:nvPr>
            <p:ph type="dt" sz="half" idx="10"/>
          </p:nvPr>
        </p:nvSpPr>
        <p:spPr/>
        <p:txBody>
          <a:bodyPr/>
          <a:lstStyle/>
          <a:p>
            <a:fld id="{4884A6D1-9C4E-814B-9AAD-028D300C691C}" type="datetimeFigureOut">
              <a:rPr lang="en-US" smtClean="0"/>
              <a:t>4/27/26</a:t>
            </a:fld>
            <a:endParaRPr lang="en-US"/>
          </a:p>
        </p:txBody>
      </p:sp>
      <p:sp>
        <p:nvSpPr>
          <p:cNvPr id="5" name="Footer Placeholder 4">
            <a:extLst>
              <a:ext uri="{FF2B5EF4-FFF2-40B4-BE49-F238E27FC236}">
                <a16:creationId xmlns:a16="http://schemas.microsoft.com/office/drawing/2014/main" id="{AE81E17F-9FC8-2DD0-9DA1-68D6DB30CA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8211DA-0C66-EAE7-4457-2915BD2C5537}"/>
              </a:ext>
            </a:extLst>
          </p:cNvPr>
          <p:cNvSpPr>
            <a:spLocks noGrp="1"/>
          </p:cNvSpPr>
          <p:nvPr>
            <p:ph type="sldNum" sz="quarter" idx="12"/>
          </p:nvPr>
        </p:nvSpPr>
        <p:spPr/>
        <p:txBody>
          <a:bodyPr/>
          <a:lstStyle/>
          <a:p>
            <a:fld id="{803AE3D9-BF8B-2E46-A1AB-558021FBF42B}" type="slidenum">
              <a:rPr lang="en-US" smtClean="0"/>
              <a:t>‹#›</a:t>
            </a:fld>
            <a:endParaRPr lang="en-US"/>
          </a:p>
        </p:txBody>
      </p:sp>
    </p:spTree>
    <p:extLst>
      <p:ext uri="{BB962C8B-B14F-4D97-AF65-F5344CB8AC3E}">
        <p14:creationId xmlns:p14="http://schemas.microsoft.com/office/powerpoint/2010/main" val="11522122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DA500-FF75-112E-7ADE-93C05D70CAF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5D4270D-5BD1-92DE-4E1D-16C4BDA5A01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3AE8908-32AE-3360-093F-CD5363EEFAC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56BD9EB-1478-7BA1-3052-8554EF2EC271}"/>
              </a:ext>
            </a:extLst>
          </p:cNvPr>
          <p:cNvSpPr>
            <a:spLocks noGrp="1"/>
          </p:cNvSpPr>
          <p:nvPr>
            <p:ph type="dt" sz="half" idx="10"/>
          </p:nvPr>
        </p:nvSpPr>
        <p:spPr/>
        <p:txBody>
          <a:bodyPr/>
          <a:lstStyle/>
          <a:p>
            <a:fld id="{4884A6D1-9C4E-814B-9AAD-028D300C691C}" type="datetimeFigureOut">
              <a:rPr lang="en-US" smtClean="0"/>
              <a:t>4/27/26</a:t>
            </a:fld>
            <a:endParaRPr lang="en-US"/>
          </a:p>
        </p:txBody>
      </p:sp>
      <p:sp>
        <p:nvSpPr>
          <p:cNvPr id="6" name="Footer Placeholder 5">
            <a:extLst>
              <a:ext uri="{FF2B5EF4-FFF2-40B4-BE49-F238E27FC236}">
                <a16:creationId xmlns:a16="http://schemas.microsoft.com/office/drawing/2014/main" id="{21F682A7-6349-A173-E553-C4769BC3A33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FCADBD6-63C7-852E-7682-175690832F10}"/>
              </a:ext>
            </a:extLst>
          </p:cNvPr>
          <p:cNvSpPr>
            <a:spLocks noGrp="1"/>
          </p:cNvSpPr>
          <p:nvPr>
            <p:ph type="sldNum" sz="quarter" idx="12"/>
          </p:nvPr>
        </p:nvSpPr>
        <p:spPr/>
        <p:txBody>
          <a:bodyPr/>
          <a:lstStyle/>
          <a:p>
            <a:fld id="{803AE3D9-BF8B-2E46-A1AB-558021FBF42B}" type="slidenum">
              <a:rPr lang="en-US" smtClean="0"/>
              <a:t>‹#›</a:t>
            </a:fld>
            <a:endParaRPr lang="en-US"/>
          </a:p>
        </p:txBody>
      </p:sp>
    </p:spTree>
    <p:extLst>
      <p:ext uri="{BB962C8B-B14F-4D97-AF65-F5344CB8AC3E}">
        <p14:creationId xmlns:p14="http://schemas.microsoft.com/office/powerpoint/2010/main" val="2848393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E764B-DD0F-4CFA-7F80-90375F49150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D05B3C3-C302-EE64-ED07-4F31B111F38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DB0DB54-1F02-72B6-5E96-3939BDB9526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521B5E0-DE67-01A3-A4CC-BD25B021457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EECAF1C-9308-498E-8CE8-0ED04A1ED19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0CE3348-2BCC-F7DA-2DDF-EB21D9B2F9EB}"/>
              </a:ext>
            </a:extLst>
          </p:cNvPr>
          <p:cNvSpPr>
            <a:spLocks noGrp="1"/>
          </p:cNvSpPr>
          <p:nvPr>
            <p:ph type="dt" sz="half" idx="10"/>
          </p:nvPr>
        </p:nvSpPr>
        <p:spPr/>
        <p:txBody>
          <a:bodyPr/>
          <a:lstStyle/>
          <a:p>
            <a:fld id="{4884A6D1-9C4E-814B-9AAD-028D300C691C}" type="datetimeFigureOut">
              <a:rPr lang="en-US" smtClean="0"/>
              <a:t>4/27/26</a:t>
            </a:fld>
            <a:endParaRPr lang="en-US"/>
          </a:p>
        </p:txBody>
      </p:sp>
      <p:sp>
        <p:nvSpPr>
          <p:cNvPr id="8" name="Footer Placeholder 7">
            <a:extLst>
              <a:ext uri="{FF2B5EF4-FFF2-40B4-BE49-F238E27FC236}">
                <a16:creationId xmlns:a16="http://schemas.microsoft.com/office/drawing/2014/main" id="{9819B9DE-8970-3B27-714D-E05EA7B03B6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B50BE28-BEED-0B4B-1548-3D6E9FBDEECA}"/>
              </a:ext>
            </a:extLst>
          </p:cNvPr>
          <p:cNvSpPr>
            <a:spLocks noGrp="1"/>
          </p:cNvSpPr>
          <p:nvPr>
            <p:ph type="sldNum" sz="quarter" idx="12"/>
          </p:nvPr>
        </p:nvSpPr>
        <p:spPr/>
        <p:txBody>
          <a:bodyPr/>
          <a:lstStyle/>
          <a:p>
            <a:fld id="{803AE3D9-BF8B-2E46-A1AB-558021FBF42B}" type="slidenum">
              <a:rPr lang="en-US" smtClean="0"/>
              <a:t>‹#›</a:t>
            </a:fld>
            <a:endParaRPr lang="en-US"/>
          </a:p>
        </p:txBody>
      </p:sp>
    </p:spTree>
    <p:extLst>
      <p:ext uri="{BB962C8B-B14F-4D97-AF65-F5344CB8AC3E}">
        <p14:creationId xmlns:p14="http://schemas.microsoft.com/office/powerpoint/2010/main" val="5839684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F6103-178A-FAC3-C3DD-12CAF5CFDD5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BF6FFB0-8B82-1360-651B-E7B30BD240F4}"/>
              </a:ext>
            </a:extLst>
          </p:cNvPr>
          <p:cNvSpPr>
            <a:spLocks noGrp="1"/>
          </p:cNvSpPr>
          <p:nvPr>
            <p:ph type="dt" sz="half" idx="10"/>
          </p:nvPr>
        </p:nvSpPr>
        <p:spPr/>
        <p:txBody>
          <a:bodyPr/>
          <a:lstStyle/>
          <a:p>
            <a:fld id="{4884A6D1-9C4E-814B-9AAD-028D300C691C}" type="datetimeFigureOut">
              <a:rPr lang="en-US" smtClean="0"/>
              <a:t>4/27/26</a:t>
            </a:fld>
            <a:endParaRPr lang="en-US"/>
          </a:p>
        </p:txBody>
      </p:sp>
      <p:sp>
        <p:nvSpPr>
          <p:cNvPr id="4" name="Footer Placeholder 3">
            <a:extLst>
              <a:ext uri="{FF2B5EF4-FFF2-40B4-BE49-F238E27FC236}">
                <a16:creationId xmlns:a16="http://schemas.microsoft.com/office/drawing/2014/main" id="{E26256DD-ECFD-B5DE-27DF-FF9D5022D9E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EB6E09F-3B88-30E1-5813-EA58D72D6BA5}"/>
              </a:ext>
            </a:extLst>
          </p:cNvPr>
          <p:cNvSpPr>
            <a:spLocks noGrp="1"/>
          </p:cNvSpPr>
          <p:nvPr>
            <p:ph type="sldNum" sz="quarter" idx="12"/>
          </p:nvPr>
        </p:nvSpPr>
        <p:spPr/>
        <p:txBody>
          <a:bodyPr/>
          <a:lstStyle/>
          <a:p>
            <a:fld id="{803AE3D9-BF8B-2E46-A1AB-558021FBF42B}" type="slidenum">
              <a:rPr lang="en-US" smtClean="0"/>
              <a:t>‹#›</a:t>
            </a:fld>
            <a:endParaRPr lang="en-US"/>
          </a:p>
        </p:txBody>
      </p:sp>
    </p:spTree>
    <p:extLst>
      <p:ext uri="{BB962C8B-B14F-4D97-AF65-F5344CB8AC3E}">
        <p14:creationId xmlns:p14="http://schemas.microsoft.com/office/powerpoint/2010/main" val="15204199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A8523DF-0D25-CA22-A115-CCAB7879C618}"/>
              </a:ext>
            </a:extLst>
          </p:cNvPr>
          <p:cNvSpPr>
            <a:spLocks noGrp="1"/>
          </p:cNvSpPr>
          <p:nvPr>
            <p:ph type="dt" sz="half" idx="10"/>
          </p:nvPr>
        </p:nvSpPr>
        <p:spPr/>
        <p:txBody>
          <a:bodyPr/>
          <a:lstStyle/>
          <a:p>
            <a:fld id="{4884A6D1-9C4E-814B-9AAD-028D300C691C}" type="datetimeFigureOut">
              <a:rPr lang="en-US" smtClean="0"/>
              <a:t>4/27/26</a:t>
            </a:fld>
            <a:endParaRPr lang="en-US"/>
          </a:p>
        </p:txBody>
      </p:sp>
      <p:sp>
        <p:nvSpPr>
          <p:cNvPr id="3" name="Footer Placeholder 2">
            <a:extLst>
              <a:ext uri="{FF2B5EF4-FFF2-40B4-BE49-F238E27FC236}">
                <a16:creationId xmlns:a16="http://schemas.microsoft.com/office/drawing/2014/main" id="{F2F50DE2-0AA0-6135-6925-FEA73D3A7DA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A545835-AF11-9D42-A417-0ECA7A0523D0}"/>
              </a:ext>
            </a:extLst>
          </p:cNvPr>
          <p:cNvSpPr>
            <a:spLocks noGrp="1"/>
          </p:cNvSpPr>
          <p:nvPr>
            <p:ph type="sldNum" sz="quarter" idx="12"/>
          </p:nvPr>
        </p:nvSpPr>
        <p:spPr/>
        <p:txBody>
          <a:bodyPr/>
          <a:lstStyle/>
          <a:p>
            <a:fld id="{803AE3D9-BF8B-2E46-A1AB-558021FBF42B}" type="slidenum">
              <a:rPr lang="en-US" smtClean="0"/>
              <a:t>‹#›</a:t>
            </a:fld>
            <a:endParaRPr lang="en-US"/>
          </a:p>
        </p:txBody>
      </p:sp>
    </p:spTree>
    <p:extLst>
      <p:ext uri="{BB962C8B-B14F-4D97-AF65-F5344CB8AC3E}">
        <p14:creationId xmlns:p14="http://schemas.microsoft.com/office/powerpoint/2010/main" val="30163204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DA6B4-5B74-C633-693A-5EF7928022C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D6C4F19-92A1-2A19-4142-77C6A1EE0BE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9A337F6-28A3-0298-A8D4-1E25539AD5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8BA7B58-45EA-84C5-B13D-DAC7C425E062}"/>
              </a:ext>
            </a:extLst>
          </p:cNvPr>
          <p:cNvSpPr>
            <a:spLocks noGrp="1"/>
          </p:cNvSpPr>
          <p:nvPr>
            <p:ph type="dt" sz="half" idx="10"/>
          </p:nvPr>
        </p:nvSpPr>
        <p:spPr/>
        <p:txBody>
          <a:bodyPr/>
          <a:lstStyle/>
          <a:p>
            <a:fld id="{4884A6D1-9C4E-814B-9AAD-028D300C691C}" type="datetimeFigureOut">
              <a:rPr lang="en-US" smtClean="0"/>
              <a:t>4/27/26</a:t>
            </a:fld>
            <a:endParaRPr lang="en-US"/>
          </a:p>
        </p:txBody>
      </p:sp>
      <p:sp>
        <p:nvSpPr>
          <p:cNvPr id="6" name="Footer Placeholder 5">
            <a:extLst>
              <a:ext uri="{FF2B5EF4-FFF2-40B4-BE49-F238E27FC236}">
                <a16:creationId xmlns:a16="http://schemas.microsoft.com/office/drawing/2014/main" id="{E21DD15C-2422-A38A-2B00-7B95F063B63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982B8D-4D55-3555-644A-0283CC8142EF}"/>
              </a:ext>
            </a:extLst>
          </p:cNvPr>
          <p:cNvSpPr>
            <a:spLocks noGrp="1"/>
          </p:cNvSpPr>
          <p:nvPr>
            <p:ph type="sldNum" sz="quarter" idx="12"/>
          </p:nvPr>
        </p:nvSpPr>
        <p:spPr/>
        <p:txBody>
          <a:bodyPr/>
          <a:lstStyle/>
          <a:p>
            <a:fld id="{803AE3D9-BF8B-2E46-A1AB-558021FBF42B}" type="slidenum">
              <a:rPr lang="en-US" smtClean="0"/>
              <a:t>‹#›</a:t>
            </a:fld>
            <a:endParaRPr lang="en-US"/>
          </a:p>
        </p:txBody>
      </p:sp>
    </p:spTree>
    <p:extLst>
      <p:ext uri="{BB962C8B-B14F-4D97-AF65-F5344CB8AC3E}">
        <p14:creationId xmlns:p14="http://schemas.microsoft.com/office/powerpoint/2010/main" val="12787183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15694-1D6B-8563-FE7F-3B86FCBADE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03FD584-EC2D-CCDF-AC5D-D3FB505E816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276F8C1-2406-DACC-1783-F9F42FF4B05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92D451E-F5BD-72BC-90BA-B0094FE5D3A1}"/>
              </a:ext>
            </a:extLst>
          </p:cNvPr>
          <p:cNvSpPr>
            <a:spLocks noGrp="1"/>
          </p:cNvSpPr>
          <p:nvPr>
            <p:ph type="dt" sz="half" idx="10"/>
          </p:nvPr>
        </p:nvSpPr>
        <p:spPr/>
        <p:txBody>
          <a:bodyPr/>
          <a:lstStyle/>
          <a:p>
            <a:fld id="{4884A6D1-9C4E-814B-9AAD-028D300C691C}" type="datetimeFigureOut">
              <a:rPr lang="en-US" smtClean="0"/>
              <a:t>4/27/26</a:t>
            </a:fld>
            <a:endParaRPr lang="en-US"/>
          </a:p>
        </p:txBody>
      </p:sp>
      <p:sp>
        <p:nvSpPr>
          <p:cNvPr id="6" name="Footer Placeholder 5">
            <a:extLst>
              <a:ext uri="{FF2B5EF4-FFF2-40B4-BE49-F238E27FC236}">
                <a16:creationId xmlns:a16="http://schemas.microsoft.com/office/drawing/2014/main" id="{F930EF5A-648A-18DD-34BF-71EEBA5C8AE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41A187D-4761-90E9-59A8-FA82A1636D42}"/>
              </a:ext>
            </a:extLst>
          </p:cNvPr>
          <p:cNvSpPr>
            <a:spLocks noGrp="1"/>
          </p:cNvSpPr>
          <p:nvPr>
            <p:ph type="sldNum" sz="quarter" idx="12"/>
          </p:nvPr>
        </p:nvSpPr>
        <p:spPr/>
        <p:txBody>
          <a:bodyPr/>
          <a:lstStyle/>
          <a:p>
            <a:fld id="{803AE3D9-BF8B-2E46-A1AB-558021FBF42B}" type="slidenum">
              <a:rPr lang="en-US" smtClean="0"/>
              <a:t>‹#›</a:t>
            </a:fld>
            <a:endParaRPr lang="en-US"/>
          </a:p>
        </p:txBody>
      </p:sp>
    </p:spTree>
    <p:extLst>
      <p:ext uri="{BB962C8B-B14F-4D97-AF65-F5344CB8AC3E}">
        <p14:creationId xmlns:p14="http://schemas.microsoft.com/office/powerpoint/2010/main" val="34711457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BC90D-3C45-26D1-4647-E92B0703FCA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F1EFC82-A7DF-8D70-0E09-9623C4B4A1D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B2FBD7-0A6E-168C-3FB2-964B7B3DEAC0}"/>
              </a:ext>
            </a:extLst>
          </p:cNvPr>
          <p:cNvSpPr>
            <a:spLocks noGrp="1"/>
          </p:cNvSpPr>
          <p:nvPr>
            <p:ph type="dt" sz="half" idx="10"/>
          </p:nvPr>
        </p:nvSpPr>
        <p:spPr/>
        <p:txBody>
          <a:bodyPr/>
          <a:lstStyle/>
          <a:p>
            <a:fld id="{4884A6D1-9C4E-814B-9AAD-028D300C691C}" type="datetimeFigureOut">
              <a:rPr lang="en-US" smtClean="0"/>
              <a:t>4/27/26</a:t>
            </a:fld>
            <a:endParaRPr lang="en-US"/>
          </a:p>
        </p:txBody>
      </p:sp>
      <p:sp>
        <p:nvSpPr>
          <p:cNvPr id="5" name="Footer Placeholder 4">
            <a:extLst>
              <a:ext uri="{FF2B5EF4-FFF2-40B4-BE49-F238E27FC236}">
                <a16:creationId xmlns:a16="http://schemas.microsoft.com/office/drawing/2014/main" id="{61AF8B53-95FC-B6A4-39DA-D0BA70587A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A0FB90-F79F-F42C-3792-DAC4519DE8F7}"/>
              </a:ext>
            </a:extLst>
          </p:cNvPr>
          <p:cNvSpPr>
            <a:spLocks noGrp="1"/>
          </p:cNvSpPr>
          <p:nvPr>
            <p:ph type="sldNum" sz="quarter" idx="12"/>
          </p:nvPr>
        </p:nvSpPr>
        <p:spPr/>
        <p:txBody>
          <a:bodyPr/>
          <a:lstStyle/>
          <a:p>
            <a:fld id="{803AE3D9-BF8B-2E46-A1AB-558021FBF42B}" type="slidenum">
              <a:rPr lang="en-US" smtClean="0"/>
              <a:t>‹#›</a:t>
            </a:fld>
            <a:endParaRPr lang="en-US"/>
          </a:p>
        </p:txBody>
      </p:sp>
    </p:spTree>
    <p:extLst>
      <p:ext uri="{BB962C8B-B14F-4D97-AF65-F5344CB8AC3E}">
        <p14:creationId xmlns:p14="http://schemas.microsoft.com/office/powerpoint/2010/main" val="19081340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338DFC9-E02A-15E8-3891-0B44E0AB134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643DE48-7C7A-4F1B-E92A-582A0598FFE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2E75BB-D2C6-6F03-5D0A-DC1F9AF2900E}"/>
              </a:ext>
            </a:extLst>
          </p:cNvPr>
          <p:cNvSpPr>
            <a:spLocks noGrp="1"/>
          </p:cNvSpPr>
          <p:nvPr>
            <p:ph type="dt" sz="half" idx="10"/>
          </p:nvPr>
        </p:nvSpPr>
        <p:spPr/>
        <p:txBody>
          <a:bodyPr/>
          <a:lstStyle/>
          <a:p>
            <a:fld id="{4884A6D1-9C4E-814B-9AAD-028D300C691C}" type="datetimeFigureOut">
              <a:rPr lang="en-US" smtClean="0"/>
              <a:t>4/27/26</a:t>
            </a:fld>
            <a:endParaRPr lang="en-US"/>
          </a:p>
        </p:txBody>
      </p:sp>
      <p:sp>
        <p:nvSpPr>
          <p:cNvPr id="5" name="Footer Placeholder 4">
            <a:extLst>
              <a:ext uri="{FF2B5EF4-FFF2-40B4-BE49-F238E27FC236}">
                <a16:creationId xmlns:a16="http://schemas.microsoft.com/office/drawing/2014/main" id="{41CFD18A-648A-E1DD-9FD1-C00A1A9F51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687A21-91D6-BEAC-C390-D50DF6A4452A}"/>
              </a:ext>
            </a:extLst>
          </p:cNvPr>
          <p:cNvSpPr>
            <a:spLocks noGrp="1"/>
          </p:cNvSpPr>
          <p:nvPr>
            <p:ph type="sldNum" sz="quarter" idx="12"/>
          </p:nvPr>
        </p:nvSpPr>
        <p:spPr/>
        <p:txBody>
          <a:bodyPr/>
          <a:lstStyle/>
          <a:p>
            <a:fld id="{803AE3D9-BF8B-2E46-A1AB-558021FBF42B}" type="slidenum">
              <a:rPr lang="en-US" smtClean="0"/>
              <a:t>‹#›</a:t>
            </a:fld>
            <a:endParaRPr lang="en-US"/>
          </a:p>
        </p:txBody>
      </p:sp>
    </p:spTree>
    <p:extLst>
      <p:ext uri="{BB962C8B-B14F-4D97-AF65-F5344CB8AC3E}">
        <p14:creationId xmlns:p14="http://schemas.microsoft.com/office/powerpoint/2010/main" val="2556137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CD1CA7C-1A2B-C698-2A28-BAC05636650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3417DBA-0178-E213-D8F3-BE9C5C2988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3FE7B9-855B-EA82-F28D-2C6BDB3494D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884A6D1-9C4E-814B-9AAD-028D300C691C}" type="datetimeFigureOut">
              <a:rPr lang="en-US" smtClean="0"/>
              <a:t>4/27/26</a:t>
            </a:fld>
            <a:endParaRPr lang="en-US"/>
          </a:p>
        </p:txBody>
      </p:sp>
      <p:sp>
        <p:nvSpPr>
          <p:cNvPr id="5" name="Footer Placeholder 4">
            <a:extLst>
              <a:ext uri="{FF2B5EF4-FFF2-40B4-BE49-F238E27FC236}">
                <a16:creationId xmlns:a16="http://schemas.microsoft.com/office/drawing/2014/main" id="{F0293FC5-5900-6173-C7E2-0F500D66F16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1EA2499-3B4B-7F65-96F3-95D4BD99A1A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03AE3D9-BF8B-2E46-A1AB-558021FBF42B}" type="slidenum">
              <a:rPr lang="en-US" smtClean="0"/>
              <a:t>‹#›</a:t>
            </a:fld>
            <a:endParaRPr lang="en-US"/>
          </a:p>
        </p:txBody>
      </p:sp>
    </p:spTree>
    <p:extLst>
      <p:ext uri="{BB962C8B-B14F-4D97-AF65-F5344CB8AC3E}">
        <p14:creationId xmlns:p14="http://schemas.microsoft.com/office/powerpoint/2010/main" val="14785436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2D192-C76F-E755-418D-CE357BA0B428}"/>
              </a:ext>
            </a:extLst>
          </p:cNvPr>
          <p:cNvSpPr>
            <a:spLocks noGrp="1"/>
          </p:cNvSpPr>
          <p:nvPr>
            <p:ph type="ctrTitle"/>
          </p:nvPr>
        </p:nvSpPr>
        <p:spPr/>
        <p:txBody>
          <a:bodyPr/>
          <a:lstStyle/>
          <a:p>
            <a:r>
              <a:rPr lang="en-US" dirty="0"/>
              <a:t>Responsibilities of Church Board Members</a:t>
            </a:r>
          </a:p>
        </p:txBody>
      </p:sp>
      <p:sp>
        <p:nvSpPr>
          <p:cNvPr id="3" name="Subtitle 2">
            <a:extLst>
              <a:ext uri="{FF2B5EF4-FFF2-40B4-BE49-F238E27FC236}">
                <a16:creationId xmlns:a16="http://schemas.microsoft.com/office/drawing/2014/main" id="{B59655A0-FCA4-701C-C200-E5C44AAC62F8}"/>
              </a:ext>
            </a:extLst>
          </p:cNvPr>
          <p:cNvSpPr>
            <a:spLocks noGrp="1"/>
          </p:cNvSpPr>
          <p:nvPr>
            <p:ph type="subTitle" idx="1"/>
          </p:nvPr>
        </p:nvSpPr>
        <p:spPr/>
        <p:txBody>
          <a:bodyPr>
            <a:normAutofit lnSpcReduction="10000"/>
          </a:bodyPr>
          <a:lstStyle/>
          <a:p>
            <a:r>
              <a:rPr lang="en-US" dirty="0"/>
              <a:t>Summarized by John Schreck</a:t>
            </a:r>
          </a:p>
          <a:p>
            <a:r>
              <a:rPr lang="en-US" dirty="0"/>
              <a:t>from the</a:t>
            </a:r>
          </a:p>
          <a:p>
            <a:r>
              <a:rPr lang="en-US" dirty="0"/>
              <a:t>Mission Church Board Orientation</a:t>
            </a:r>
          </a:p>
          <a:p>
            <a:r>
              <a:rPr lang="en-US" dirty="0"/>
              <a:t>written by Pastor Gregg Johnson</a:t>
            </a:r>
          </a:p>
        </p:txBody>
      </p:sp>
    </p:spTree>
    <p:extLst>
      <p:ext uri="{BB962C8B-B14F-4D97-AF65-F5344CB8AC3E}">
        <p14:creationId xmlns:p14="http://schemas.microsoft.com/office/powerpoint/2010/main" val="8023616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0F5BA67-B653-5F10-21FB-AE826A61E83A}"/>
              </a:ext>
            </a:extLst>
          </p:cNvPr>
          <p:cNvSpPr>
            <a:spLocks noGrp="1"/>
          </p:cNvSpPr>
          <p:nvPr>
            <p:ph type="title"/>
          </p:nvPr>
        </p:nvSpPr>
        <p:spPr>
          <a:xfrm>
            <a:off x="686834" y="1153572"/>
            <a:ext cx="3200400" cy="4461163"/>
          </a:xfrm>
        </p:spPr>
        <p:txBody>
          <a:bodyPr>
            <a:normAutofit/>
          </a:bodyPr>
          <a:lstStyle/>
          <a:p>
            <a:r>
              <a:rPr lang="en-US" dirty="0">
                <a:solidFill>
                  <a:srgbClr val="FFFFFF"/>
                </a:solidFill>
              </a:rPr>
              <a:t>The Pastor and the Board</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7" name="Content Placeholder 2">
            <a:extLst>
              <a:ext uri="{FF2B5EF4-FFF2-40B4-BE49-F238E27FC236}">
                <a16:creationId xmlns:a16="http://schemas.microsoft.com/office/drawing/2014/main" id="{F67B67E6-4BD5-A5B5-26C7-D7129CF6E911}"/>
              </a:ext>
            </a:extLst>
          </p:cNvPr>
          <p:cNvSpPr>
            <a:spLocks noGrp="1"/>
          </p:cNvSpPr>
          <p:nvPr>
            <p:ph idx="1"/>
          </p:nvPr>
        </p:nvSpPr>
        <p:spPr>
          <a:xfrm>
            <a:off x="4447308" y="591344"/>
            <a:ext cx="6906491" cy="5585619"/>
          </a:xfrm>
        </p:spPr>
        <p:txBody>
          <a:bodyPr anchor="ctr">
            <a:normAutofit/>
          </a:bodyPr>
          <a:lstStyle/>
          <a:p>
            <a:pPr marL="0" indent="0">
              <a:buNone/>
            </a:pPr>
            <a:r>
              <a:rPr lang="en-US" dirty="0"/>
              <a:t>Structure and responsibilities depend on:</a:t>
            </a:r>
          </a:p>
          <a:p>
            <a:pPr lvl="1"/>
            <a:r>
              <a:rPr lang="en-US" dirty="0"/>
              <a:t>Bylaws of the church</a:t>
            </a:r>
          </a:p>
          <a:p>
            <a:pPr lvl="1"/>
            <a:r>
              <a:rPr lang="en-US" dirty="0"/>
              <a:t>Laws of the state in which the church resides</a:t>
            </a:r>
          </a:p>
          <a:p>
            <a:pPr lvl="1"/>
            <a:r>
              <a:rPr lang="en-US" dirty="0"/>
              <a:t>Culture and doctrine of the denomination of which the church is a part</a:t>
            </a:r>
          </a:p>
          <a:p>
            <a:pPr marL="457200" lvl="1" indent="0">
              <a:buNone/>
            </a:pPr>
            <a:endParaRPr lang="en-US" dirty="0"/>
          </a:p>
          <a:p>
            <a:pPr marL="0" indent="0">
              <a:buNone/>
            </a:pPr>
            <a:r>
              <a:rPr lang="en-US" dirty="0"/>
              <a:t>Typical responsibilities of the Board:</a:t>
            </a:r>
          </a:p>
          <a:p>
            <a:pPr lvl="1"/>
            <a:r>
              <a:rPr lang="en-US" dirty="0"/>
              <a:t>Hire the senior pastor</a:t>
            </a:r>
          </a:p>
          <a:p>
            <a:pPr lvl="1"/>
            <a:r>
              <a:rPr lang="en-US" dirty="0"/>
              <a:t>Support the pastor’s spiritual leadership of the church</a:t>
            </a:r>
          </a:p>
          <a:p>
            <a:pPr lvl="1"/>
            <a:r>
              <a:rPr lang="en-US" dirty="0"/>
              <a:t>Appoint officers (secretary and treasurer)</a:t>
            </a:r>
          </a:p>
          <a:p>
            <a:pPr lvl="1"/>
            <a:r>
              <a:rPr lang="en-US" dirty="0"/>
              <a:t>Determine compensation of employees</a:t>
            </a:r>
          </a:p>
          <a:p>
            <a:pPr lvl="1"/>
            <a:r>
              <a:rPr lang="en-US" dirty="0"/>
              <a:t>Oversee the legal and fiduciary aspects of the church as a non-profit entity</a:t>
            </a:r>
          </a:p>
          <a:p>
            <a:pPr lvl="1"/>
            <a:endParaRPr lang="en-US" dirty="0"/>
          </a:p>
        </p:txBody>
      </p:sp>
    </p:spTree>
    <p:extLst>
      <p:ext uri="{BB962C8B-B14F-4D97-AF65-F5344CB8AC3E}">
        <p14:creationId xmlns:p14="http://schemas.microsoft.com/office/powerpoint/2010/main" val="18157959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39BD17C-126E-EB3F-E3E6-C949EE3E9C21}"/>
              </a:ext>
            </a:extLst>
          </p:cNvPr>
          <p:cNvSpPr>
            <a:spLocks noGrp="1"/>
          </p:cNvSpPr>
          <p:nvPr>
            <p:ph type="title"/>
          </p:nvPr>
        </p:nvSpPr>
        <p:spPr>
          <a:xfrm>
            <a:off x="466722" y="586855"/>
            <a:ext cx="3201366" cy="3387497"/>
          </a:xfrm>
        </p:spPr>
        <p:txBody>
          <a:bodyPr anchor="b">
            <a:normAutofit/>
          </a:bodyPr>
          <a:lstStyle/>
          <a:p>
            <a:pPr algn="r"/>
            <a:r>
              <a:rPr lang="en-US" sz="4000">
                <a:solidFill>
                  <a:srgbClr val="FFFFFF"/>
                </a:solidFill>
              </a:rPr>
              <a:t>Executive Leadership</a:t>
            </a:r>
          </a:p>
        </p:txBody>
      </p:sp>
      <p:sp>
        <p:nvSpPr>
          <p:cNvPr id="3" name="Content Placeholder 2">
            <a:extLst>
              <a:ext uri="{FF2B5EF4-FFF2-40B4-BE49-F238E27FC236}">
                <a16:creationId xmlns:a16="http://schemas.microsoft.com/office/drawing/2014/main" id="{7E4A2EAD-0900-64D0-F982-1434ADCC92D4}"/>
              </a:ext>
            </a:extLst>
          </p:cNvPr>
          <p:cNvSpPr>
            <a:spLocks noGrp="1"/>
          </p:cNvSpPr>
          <p:nvPr>
            <p:ph idx="1"/>
          </p:nvPr>
        </p:nvSpPr>
        <p:spPr>
          <a:xfrm>
            <a:off x="4634144" y="511388"/>
            <a:ext cx="7091133" cy="5898290"/>
          </a:xfrm>
        </p:spPr>
        <p:txBody>
          <a:bodyPr anchor="ctr">
            <a:noAutofit/>
          </a:bodyPr>
          <a:lstStyle/>
          <a:p>
            <a:pPr marL="0" indent="0">
              <a:buNone/>
            </a:pPr>
            <a:r>
              <a:rPr lang="en-US" sz="1800" b="1" dirty="0"/>
              <a:t>The Chairperson of the Board</a:t>
            </a:r>
          </a:p>
          <a:p>
            <a:pPr lvl="1"/>
            <a:r>
              <a:rPr lang="en-US" sz="1800" dirty="0"/>
              <a:t>President of the Corporation</a:t>
            </a:r>
          </a:p>
          <a:p>
            <a:pPr lvl="1"/>
            <a:r>
              <a:rPr lang="en-US" sz="1800" dirty="0"/>
              <a:t>Should be the Senior Pastor</a:t>
            </a:r>
          </a:p>
          <a:p>
            <a:pPr lvl="1"/>
            <a:r>
              <a:rPr lang="en-US" sz="1800" dirty="0"/>
              <a:t>Oversees (chairs) board and membership meetings</a:t>
            </a:r>
          </a:p>
          <a:p>
            <a:pPr lvl="1"/>
            <a:r>
              <a:rPr lang="en-US" sz="1800" dirty="0"/>
              <a:t>Acts as legal signatory on legal documents</a:t>
            </a:r>
          </a:p>
          <a:p>
            <a:pPr lvl="1"/>
            <a:r>
              <a:rPr lang="en-US" sz="1800" dirty="0"/>
              <a:t>Ensures the church is fulfilling its legal and fiduciary responsibilities</a:t>
            </a:r>
          </a:p>
          <a:p>
            <a:pPr marL="0" indent="0">
              <a:buNone/>
            </a:pPr>
            <a:r>
              <a:rPr lang="en-US" sz="1800" b="1" dirty="0"/>
              <a:t>The Secretary</a:t>
            </a:r>
          </a:p>
          <a:p>
            <a:pPr lvl="1"/>
            <a:r>
              <a:rPr lang="en-US" sz="1800" dirty="0"/>
              <a:t>maintains minutes and any other notes and records to provide a sense of historical continuity to the board</a:t>
            </a:r>
          </a:p>
          <a:p>
            <a:pPr marL="0" indent="0">
              <a:buNone/>
            </a:pPr>
            <a:r>
              <a:rPr lang="en-US" sz="1800" b="1" dirty="0"/>
              <a:t>The Treasurer</a:t>
            </a:r>
          </a:p>
          <a:p>
            <a:pPr lvl="1"/>
            <a:r>
              <a:rPr lang="en-US" sz="1800" dirty="0"/>
              <a:t>responsible for making financial reports to the board</a:t>
            </a:r>
          </a:p>
          <a:p>
            <a:pPr lvl="1"/>
            <a:r>
              <a:rPr lang="en-US" sz="1800" dirty="0"/>
              <a:t>often acts as the budget enforcer</a:t>
            </a:r>
          </a:p>
          <a:p>
            <a:pPr lvl="1"/>
            <a:r>
              <a:rPr lang="en-US" sz="1800" dirty="0"/>
              <a:t>responsible for the integrity of the church’s financial activity</a:t>
            </a:r>
          </a:p>
          <a:p>
            <a:pPr marL="0" indent="0">
              <a:buNone/>
            </a:pPr>
            <a:r>
              <a:rPr lang="en-US" sz="1800" b="1" dirty="0"/>
              <a:t>The Trustees (Board Members)</a:t>
            </a:r>
          </a:p>
          <a:p>
            <a:pPr lvl="1"/>
            <a:r>
              <a:rPr lang="en-US" sz="1800" dirty="0"/>
              <a:t>elected by the congregation and empowered by the state’s articles of incorporation and church bylaws to hold in trust the fiduciary responsibilities of the church</a:t>
            </a:r>
          </a:p>
          <a:p>
            <a:pPr lvl="1"/>
            <a:r>
              <a:rPr lang="en-US" sz="1800" dirty="0"/>
              <a:t>the board member is also a position of spiritual authority, often synonymous to the biblical positions of elder and/or deacon.</a:t>
            </a:r>
          </a:p>
        </p:txBody>
      </p:sp>
    </p:spTree>
    <p:extLst>
      <p:ext uri="{BB962C8B-B14F-4D97-AF65-F5344CB8AC3E}">
        <p14:creationId xmlns:p14="http://schemas.microsoft.com/office/powerpoint/2010/main" val="3955219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E028E6C-1FA8-0952-C662-93EF43CD0DE0}"/>
              </a:ext>
            </a:extLst>
          </p:cNvPr>
          <p:cNvSpPr>
            <a:spLocks noGrp="1"/>
          </p:cNvSpPr>
          <p:nvPr>
            <p:ph type="title"/>
          </p:nvPr>
        </p:nvSpPr>
        <p:spPr>
          <a:xfrm>
            <a:off x="1171074" y="1396686"/>
            <a:ext cx="3240506" cy="4064628"/>
          </a:xfrm>
        </p:spPr>
        <p:txBody>
          <a:bodyPr>
            <a:normAutofit/>
          </a:bodyPr>
          <a:lstStyle/>
          <a:p>
            <a:r>
              <a:rPr lang="en-US">
                <a:solidFill>
                  <a:srgbClr val="FFFFFF"/>
                </a:solidFill>
              </a:rPr>
              <a:t>What is a fiduciary?</a:t>
            </a:r>
          </a:p>
        </p:txBody>
      </p:sp>
      <p:sp>
        <p:nvSpPr>
          <p:cNvPr id="12" name="Arc 11">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671DFD87-2DBB-DFBF-83B1-4807798A2ABE}"/>
              </a:ext>
            </a:extLst>
          </p:cNvPr>
          <p:cNvSpPr>
            <a:spLocks noGrp="1"/>
          </p:cNvSpPr>
          <p:nvPr>
            <p:ph idx="1"/>
          </p:nvPr>
        </p:nvSpPr>
        <p:spPr>
          <a:xfrm>
            <a:off x="5370153" y="1526033"/>
            <a:ext cx="5911799" cy="4422006"/>
          </a:xfrm>
        </p:spPr>
        <p:txBody>
          <a:bodyPr>
            <a:normAutofit/>
          </a:bodyPr>
          <a:lstStyle/>
          <a:p>
            <a:pPr marL="0" indent="0">
              <a:buNone/>
            </a:pPr>
            <a:r>
              <a:rPr lang="en-US" sz="2000" dirty="0"/>
              <a:t>Fiduciary relationships are often of the financial variety, but the word </a:t>
            </a:r>
            <a:r>
              <a:rPr lang="en-US" sz="2000" i="1" dirty="0"/>
              <a:t>fiduciary</a:t>
            </a:r>
            <a:r>
              <a:rPr lang="en-US" sz="2000" dirty="0"/>
              <a:t> does not, in and of itself, suggest pecuniary ("money-related") matters. Rather, </a:t>
            </a:r>
            <a:r>
              <a:rPr lang="en-US" sz="2000" i="1" dirty="0"/>
              <a:t>fiduciary</a:t>
            </a:r>
            <a:r>
              <a:rPr lang="en-US" sz="2000" dirty="0"/>
              <a:t> applies to </a:t>
            </a:r>
            <a:r>
              <a:rPr lang="en-US" sz="2000" b="1" u="sng" dirty="0"/>
              <a:t>any situation in which one person justifiably places confidence and trust in someone else, and seeks that person's help or advice in some matter</a:t>
            </a:r>
            <a:r>
              <a:rPr lang="en-US" sz="2000" dirty="0"/>
              <a:t>. </a:t>
            </a:r>
          </a:p>
          <a:p>
            <a:pPr marL="0" indent="0">
              <a:buNone/>
            </a:pPr>
            <a:r>
              <a:rPr lang="en-US" sz="1200" dirty="0"/>
              <a:t>“Fiduciary.” Merriam-</a:t>
            </a:r>
            <a:r>
              <a:rPr lang="en-US" sz="1200" dirty="0" err="1"/>
              <a:t>Webster.com</a:t>
            </a:r>
            <a:r>
              <a:rPr lang="en-US" sz="1200" dirty="0"/>
              <a:t> Dictionary, Merriam-Webster, https://</a:t>
            </a:r>
            <a:r>
              <a:rPr lang="en-US" sz="1200" dirty="0" err="1"/>
              <a:t>www.merriam-webster.com</a:t>
            </a:r>
            <a:r>
              <a:rPr lang="en-US" sz="1200" dirty="0"/>
              <a:t>/dictionary/fiduciary. Accessed 20 Apr. 2026</a:t>
            </a:r>
            <a:r>
              <a:rPr lang="en-US" sz="1500" dirty="0"/>
              <a:t>.</a:t>
            </a:r>
          </a:p>
          <a:p>
            <a:pPr marL="0" indent="0">
              <a:buNone/>
            </a:pPr>
            <a:endParaRPr lang="en-US" sz="1500" dirty="0"/>
          </a:p>
          <a:p>
            <a:pPr marL="0" indent="0">
              <a:buNone/>
            </a:pPr>
            <a:r>
              <a:rPr lang="en-US" sz="2000" dirty="0"/>
              <a:t>A fiduciary is obligated to act in the best interest of the one placing their trust in them, not in their own interests.</a:t>
            </a:r>
          </a:p>
        </p:txBody>
      </p:sp>
    </p:spTree>
    <p:extLst>
      <p:ext uri="{BB962C8B-B14F-4D97-AF65-F5344CB8AC3E}">
        <p14:creationId xmlns:p14="http://schemas.microsoft.com/office/powerpoint/2010/main" val="12848773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718C0F5-9FFE-7E33-E20C-213645DCC95A}"/>
              </a:ext>
            </a:extLst>
          </p:cNvPr>
          <p:cNvSpPr>
            <a:spLocks noGrp="1"/>
          </p:cNvSpPr>
          <p:nvPr>
            <p:ph type="title"/>
          </p:nvPr>
        </p:nvSpPr>
        <p:spPr>
          <a:xfrm>
            <a:off x="686834" y="1153572"/>
            <a:ext cx="3200400" cy="4461163"/>
          </a:xfrm>
        </p:spPr>
        <p:txBody>
          <a:bodyPr>
            <a:normAutofit/>
          </a:bodyPr>
          <a:lstStyle/>
          <a:p>
            <a:r>
              <a:rPr lang="en-US">
                <a:solidFill>
                  <a:srgbClr val="FFFFFF"/>
                </a:solidFill>
              </a:rPr>
              <a:t>General Duties of the Board of Directors</a:t>
            </a:r>
          </a:p>
        </p:txBody>
      </p:sp>
      <p:sp>
        <p:nvSpPr>
          <p:cNvPr id="27" name="Arc 26">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8" name="Content Placeholder 2">
            <a:extLst>
              <a:ext uri="{FF2B5EF4-FFF2-40B4-BE49-F238E27FC236}">
                <a16:creationId xmlns:a16="http://schemas.microsoft.com/office/drawing/2014/main" id="{29B52019-0506-BA3B-1927-D862ACE3BA75}"/>
              </a:ext>
            </a:extLst>
          </p:cNvPr>
          <p:cNvSpPr>
            <a:spLocks noGrp="1"/>
          </p:cNvSpPr>
          <p:nvPr>
            <p:ph idx="1"/>
          </p:nvPr>
        </p:nvSpPr>
        <p:spPr>
          <a:xfrm>
            <a:off x="4447308" y="591344"/>
            <a:ext cx="6906491" cy="5585619"/>
          </a:xfrm>
        </p:spPr>
        <p:txBody>
          <a:bodyPr anchor="ctr">
            <a:normAutofit/>
          </a:bodyPr>
          <a:lstStyle/>
          <a:p>
            <a:pPr marL="0" indent="0">
              <a:buNone/>
            </a:pPr>
            <a:r>
              <a:rPr lang="en-US" sz="2400" b="1" dirty="0"/>
              <a:t>Spiritual Oversight</a:t>
            </a:r>
          </a:p>
          <a:p>
            <a:pPr lvl="1"/>
            <a:r>
              <a:rPr lang="en-US" sz="2000" dirty="0"/>
              <a:t>assist and support the pastor in his/her pursuit and administration of God’s will in the church</a:t>
            </a:r>
          </a:p>
          <a:p>
            <a:pPr marL="0" indent="0">
              <a:buNone/>
            </a:pPr>
            <a:r>
              <a:rPr lang="en-US" sz="2400" b="1" dirty="0"/>
              <a:t>Establish Policy</a:t>
            </a:r>
          </a:p>
          <a:p>
            <a:pPr lvl="1"/>
            <a:r>
              <a:rPr lang="en-US" sz="2000" dirty="0"/>
              <a:t>approve, revise, and implement church administrative and legislative policies</a:t>
            </a:r>
          </a:p>
          <a:p>
            <a:pPr lvl="1"/>
            <a:r>
              <a:rPr lang="en-US" sz="2000" dirty="0"/>
              <a:t>policies should be recorded in the board minutes and added to the existing policy guide of the church</a:t>
            </a:r>
          </a:p>
          <a:p>
            <a:pPr marL="0" indent="0">
              <a:buNone/>
            </a:pPr>
            <a:r>
              <a:rPr lang="en-US" sz="2400" b="1" dirty="0"/>
              <a:t>Take minutes</a:t>
            </a:r>
          </a:p>
          <a:p>
            <a:pPr lvl="1"/>
            <a:r>
              <a:rPr lang="en-US" sz="2000" dirty="0"/>
              <a:t>a written record of the board’s deliberations and decisions while in session </a:t>
            </a:r>
          </a:p>
        </p:txBody>
      </p:sp>
    </p:spTree>
    <p:extLst>
      <p:ext uri="{BB962C8B-B14F-4D97-AF65-F5344CB8AC3E}">
        <p14:creationId xmlns:p14="http://schemas.microsoft.com/office/powerpoint/2010/main" val="14027770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28350E1-016E-50C9-7DED-B2F21D924A7C}"/>
              </a:ext>
            </a:extLst>
          </p:cNvPr>
          <p:cNvSpPr>
            <a:spLocks noGrp="1"/>
          </p:cNvSpPr>
          <p:nvPr>
            <p:ph type="title"/>
          </p:nvPr>
        </p:nvSpPr>
        <p:spPr>
          <a:xfrm>
            <a:off x="466722" y="586855"/>
            <a:ext cx="3201366" cy="3387497"/>
          </a:xfrm>
        </p:spPr>
        <p:txBody>
          <a:bodyPr anchor="b">
            <a:normAutofit/>
          </a:bodyPr>
          <a:lstStyle/>
          <a:p>
            <a:pPr algn="r"/>
            <a:r>
              <a:rPr lang="en-US" sz="4000">
                <a:solidFill>
                  <a:srgbClr val="FFFFFF"/>
                </a:solidFill>
              </a:rPr>
              <a:t>Minutes</a:t>
            </a:r>
          </a:p>
        </p:txBody>
      </p:sp>
      <p:sp>
        <p:nvSpPr>
          <p:cNvPr id="3" name="Content Placeholder 2">
            <a:extLst>
              <a:ext uri="{FF2B5EF4-FFF2-40B4-BE49-F238E27FC236}">
                <a16:creationId xmlns:a16="http://schemas.microsoft.com/office/drawing/2014/main" id="{CA1FD9FA-DD9A-5C99-C1AA-33D347FA725A}"/>
              </a:ext>
            </a:extLst>
          </p:cNvPr>
          <p:cNvSpPr>
            <a:spLocks noGrp="1"/>
          </p:cNvSpPr>
          <p:nvPr>
            <p:ph idx="1"/>
          </p:nvPr>
        </p:nvSpPr>
        <p:spPr>
          <a:xfrm>
            <a:off x="4810259" y="649480"/>
            <a:ext cx="6555347" cy="5546047"/>
          </a:xfrm>
        </p:spPr>
        <p:txBody>
          <a:bodyPr anchor="ctr">
            <a:normAutofit/>
          </a:bodyPr>
          <a:lstStyle/>
          <a:p>
            <a:pPr marL="0" indent="0">
              <a:buNone/>
            </a:pPr>
            <a:r>
              <a:rPr lang="en-US" sz="2000" dirty="0"/>
              <a:t>Should contain the following *:</a:t>
            </a:r>
          </a:p>
          <a:p>
            <a:pPr lvl="1"/>
            <a:r>
              <a:rPr lang="en-US" sz="2000" dirty="0"/>
              <a:t>List of board members present</a:t>
            </a:r>
          </a:p>
          <a:p>
            <a:pPr lvl="1"/>
            <a:r>
              <a:rPr lang="en-US" sz="2000" dirty="0"/>
              <a:t>List of board members absent</a:t>
            </a:r>
          </a:p>
          <a:p>
            <a:pPr lvl="1"/>
            <a:r>
              <a:rPr lang="en-US" sz="2000" dirty="0"/>
              <a:t>Meeting’s location</a:t>
            </a:r>
          </a:p>
          <a:p>
            <a:pPr lvl="1"/>
            <a:r>
              <a:rPr lang="en-US" sz="2000" dirty="0"/>
              <a:t>Start time</a:t>
            </a:r>
          </a:p>
          <a:p>
            <a:pPr lvl="1"/>
            <a:r>
              <a:rPr lang="en-US" sz="2000" dirty="0"/>
              <a:t>Ending time</a:t>
            </a:r>
          </a:p>
          <a:p>
            <a:pPr lvl="1"/>
            <a:r>
              <a:rPr lang="en-US" sz="2000" dirty="0"/>
              <a:t>Record of actions taken by the board with enough discussion to substantiate the actions taken</a:t>
            </a:r>
          </a:p>
          <a:p>
            <a:pPr lvl="1"/>
            <a:r>
              <a:rPr lang="en-US" sz="2000" dirty="0"/>
              <a:t>Record of the abstention of interested parties when necessary</a:t>
            </a:r>
          </a:p>
          <a:p>
            <a:pPr lvl="1"/>
            <a:endParaRPr lang="en-US" sz="2000" dirty="0"/>
          </a:p>
          <a:p>
            <a:pPr marL="457200" lvl="1" indent="0">
              <a:buNone/>
            </a:pPr>
            <a:endParaRPr lang="en-US" sz="2000" dirty="0"/>
          </a:p>
          <a:p>
            <a:pPr marL="457200" lvl="1" indent="0">
              <a:buNone/>
            </a:pPr>
            <a:r>
              <a:rPr lang="en-US" sz="1400" dirty="0"/>
              <a:t>* according to the Evangelical Council for Financial Accountability (ECFA),</a:t>
            </a:r>
          </a:p>
          <a:p>
            <a:endParaRPr lang="en-US" sz="2000" dirty="0"/>
          </a:p>
        </p:txBody>
      </p:sp>
    </p:spTree>
    <p:extLst>
      <p:ext uri="{BB962C8B-B14F-4D97-AF65-F5344CB8AC3E}">
        <p14:creationId xmlns:p14="http://schemas.microsoft.com/office/powerpoint/2010/main" val="25044535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83E35D1-0E6C-FB55-C3E7-2D30FEE36ACF}"/>
              </a:ext>
            </a:extLst>
          </p:cNvPr>
          <p:cNvSpPr>
            <a:spLocks noGrp="1"/>
          </p:cNvSpPr>
          <p:nvPr>
            <p:ph type="title"/>
          </p:nvPr>
        </p:nvSpPr>
        <p:spPr>
          <a:xfrm>
            <a:off x="1171074" y="1396686"/>
            <a:ext cx="3240506" cy="4064628"/>
          </a:xfrm>
        </p:spPr>
        <p:txBody>
          <a:bodyPr>
            <a:normAutofit/>
          </a:bodyPr>
          <a:lstStyle/>
          <a:p>
            <a:r>
              <a:rPr lang="en-US">
                <a:solidFill>
                  <a:srgbClr val="FFFFFF"/>
                </a:solidFill>
              </a:rPr>
              <a:t>General Duties (continued)</a:t>
            </a:r>
          </a:p>
        </p:txBody>
      </p:sp>
      <p:sp>
        <p:nvSpPr>
          <p:cNvPr id="12" name="Arc 11">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822631D8-2637-01AE-DCEC-3B7E784596F2}"/>
              </a:ext>
            </a:extLst>
          </p:cNvPr>
          <p:cNvSpPr>
            <a:spLocks noGrp="1"/>
          </p:cNvSpPr>
          <p:nvPr>
            <p:ph idx="1"/>
          </p:nvPr>
        </p:nvSpPr>
        <p:spPr>
          <a:xfrm>
            <a:off x="5370153" y="1119031"/>
            <a:ext cx="5536397" cy="4979928"/>
          </a:xfrm>
        </p:spPr>
        <p:txBody>
          <a:bodyPr>
            <a:normAutofit fontScale="85000" lnSpcReduction="10000"/>
          </a:bodyPr>
          <a:lstStyle/>
          <a:p>
            <a:pPr marL="0" indent="0">
              <a:buNone/>
            </a:pPr>
            <a:r>
              <a:rPr lang="en-US" sz="2000" b="1" dirty="0"/>
              <a:t>Financial Reporting</a:t>
            </a:r>
          </a:p>
          <a:p>
            <a:pPr lvl="1"/>
            <a:r>
              <a:rPr lang="en-US" sz="2000" dirty="0"/>
              <a:t>ensure that generally accepted accounting procedures are followed</a:t>
            </a:r>
          </a:p>
          <a:p>
            <a:pPr lvl="1"/>
            <a:r>
              <a:rPr lang="en-US" sz="2000" dirty="0"/>
              <a:t>ensure transparency and proper reporting are upheld (includes the preparation of regular financial statements and authorizing an independent review or audit of the books)</a:t>
            </a:r>
          </a:p>
          <a:p>
            <a:pPr marL="0" indent="0">
              <a:buNone/>
            </a:pPr>
            <a:r>
              <a:rPr lang="en-US" sz="2100" b="1" dirty="0"/>
              <a:t>Compensation Review</a:t>
            </a:r>
          </a:p>
          <a:p>
            <a:pPr lvl="1"/>
            <a:r>
              <a:rPr lang="en-US" sz="2000" dirty="0"/>
              <a:t>establish compensation package for employees</a:t>
            </a:r>
          </a:p>
          <a:p>
            <a:pPr lvl="1"/>
            <a:r>
              <a:rPr lang="en-US" sz="2000" dirty="0"/>
              <a:t>review prior to the beginning of each fiscal year</a:t>
            </a:r>
          </a:p>
          <a:p>
            <a:pPr marL="0" indent="0">
              <a:buNone/>
            </a:pPr>
            <a:r>
              <a:rPr lang="en-US" sz="2000" b="1" dirty="0"/>
              <a:t>Budget Approval</a:t>
            </a:r>
          </a:p>
          <a:p>
            <a:pPr lvl="1"/>
            <a:r>
              <a:rPr lang="en-US" sz="2000" dirty="0"/>
              <a:t>each ministry or department head should submit a proposed budget</a:t>
            </a:r>
          </a:p>
          <a:p>
            <a:pPr lvl="1"/>
            <a:r>
              <a:rPr lang="en-US" sz="2000" dirty="0"/>
              <a:t>a general organizational budget is assembled from the department budgets and is submitted to the church board for approval</a:t>
            </a:r>
          </a:p>
          <a:p>
            <a:pPr lvl="1"/>
            <a:r>
              <a:rPr lang="en-US" sz="2000" dirty="0"/>
              <a:t>after approval, the budget is usually presented to the congregation</a:t>
            </a:r>
          </a:p>
          <a:p>
            <a:pPr lvl="1"/>
            <a:endParaRPr lang="en-US" sz="1100" dirty="0"/>
          </a:p>
        </p:txBody>
      </p:sp>
    </p:spTree>
    <p:extLst>
      <p:ext uri="{BB962C8B-B14F-4D97-AF65-F5344CB8AC3E}">
        <p14:creationId xmlns:p14="http://schemas.microsoft.com/office/powerpoint/2010/main" val="18637789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709F1D5-B0F1-4714-A239-E5B61C1619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228FB460-D3FF-4440-A020-05982A09E5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0546" y="1011045"/>
            <a:ext cx="4369859" cy="4369859"/>
          </a:xfrm>
          <a:prstGeom prst="roundRect">
            <a:avLst>
              <a:gd name="adj" fmla="val 275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CA56CE7-82AF-4E30-B34B-CF6B58943C1B}"/>
              </a:ext>
            </a:extLst>
          </p:cNvPr>
          <p:cNvSpPr>
            <a:spLocks noGrp="1"/>
          </p:cNvSpPr>
          <p:nvPr>
            <p:ph type="title"/>
          </p:nvPr>
        </p:nvSpPr>
        <p:spPr>
          <a:xfrm>
            <a:off x="956826" y="1112969"/>
            <a:ext cx="3937298" cy="4166010"/>
          </a:xfrm>
        </p:spPr>
        <p:txBody>
          <a:bodyPr>
            <a:normAutofit/>
          </a:bodyPr>
          <a:lstStyle/>
          <a:p>
            <a:r>
              <a:rPr lang="en-US">
                <a:solidFill>
                  <a:srgbClr val="FFFFFF"/>
                </a:solidFill>
              </a:rPr>
              <a:t>General Duties (continued)</a:t>
            </a:r>
          </a:p>
        </p:txBody>
      </p:sp>
      <p:sp>
        <p:nvSpPr>
          <p:cNvPr id="12" name="Freeform: Shape 11">
            <a:extLst>
              <a:ext uri="{FF2B5EF4-FFF2-40B4-BE49-F238E27FC236}">
                <a16:creationId xmlns:a16="http://schemas.microsoft.com/office/drawing/2014/main" id="{14847E93-7DC1-4D4B-8829-B19AA713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Freeform: Shape 13">
            <a:extLst>
              <a:ext uri="{FF2B5EF4-FFF2-40B4-BE49-F238E27FC236}">
                <a16:creationId xmlns:a16="http://schemas.microsoft.com/office/drawing/2014/main" id="{5566D6E1-03A1-4D73-A4E0-35D74D568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24" name="Freeform: Shape 15">
            <a:extLst>
              <a:ext uri="{FF2B5EF4-FFF2-40B4-BE49-F238E27FC236}">
                <a16:creationId xmlns:a16="http://schemas.microsoft.com/office/drawing/2014/main" id="{9F835A99-04AC-494A-A572-AFE8413CC9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434BFCF5-2B53-B280-D9A2-5FA64D60B321}"/>
              </a:ext>
            </a:extLst>
          </p:cNvPr>
          <p:cNvSpPr>
            <a:spLocks noGrp="1"/>
          </p:cNvSpPr>
          <p:nvPr>
            <p:ph idx="1"/>
          </p:nvPr>
        </p:nvSpPr>
        <p:spPr>
          <a:xfrm>
            <a:off x="5761608" y="820879"/>
            <a:ext cx="5974672" cy="5118281"/>
          </a:xfrm>
        </p:spPr>
        <p:txBody>
          <a:bodyPr anchor="t">
            <a:noAutofit/>
          </a:bodyPr>
          <a:lstStyle/>
          <a:p>
            <a:pPr marL="0" indent="0">
              <a:buNone/>
            </a:pPr>
            <a:r>
              <a:rPr lang="en-US" sz="1600" b="1" dirty="0"/>
              <a:t>Ensure adequate resources</a:t>
            </a:r>
          </a:p>
          <a:p>
            <a:pPr lvl="1"/>
            <a:r>
              <a:rPr lang="en-US" sz="1600" dirty="0"/>
              <a:t>be familiar with the possible levels and sources of income within the congregation and church organization</a:t>
            </a:r>
          </a:p>
          <a:p>
            <a:pPr lvl="1"/>
            <a:r>
              <a:rPr lang="en-US" sz="1600" dirty="0"/>
              <a:t>institute plans for effective fundraising including biblical training, stewardship programs and capital fund campaigns.</a:t>
            </a:r>
          </a:p>
          <a:p>
            <a:pPr marL="457200" lvl="1" indent="0">
              <a:buNone/>
            </a:pPr>
            <a:endParaRPr lang="en-US" sz="1600" dirty="0"/>
          </a:p>
          <a:p>
            <a:pPr marL="0" indent="0">
              <a:buNone/>
            </a:pPr>
            <a:r>
              <a:rPr lang="en-US" sz="1600" b="1" dirty="0"/>
              <a:t>Ensure legal and ethical integrity and maintain accountability</a:t>
            </a:r>
          </a:p>
          <a:p>
            <a:pPr lvl="1"/>
            <a:r>
              <a:rPr lang="en-US" sz="1600" dirty="0"/>
              <a:t>ensure the church is in adherence with all legal and ethical norms this includes:</a:t>
            </a:r>
          </a:p>
          <a:p>
            <a:pPr lvl="2"/>
            <a:r>
              <a:rPr lang="en-US" sz="1600" dirty="0"/>
              <a:t>compliance with federal, state, and local laws and regulations</a:t>
            </a:r>
          </a:p>
          <a:p>
            <a:pPr lvl="2"/>
            <a:r>
              <a:rPr lang="en-US" sz="1600" dirty="0"/>
              <a:t>compliance with governing documents such as the Assemblies of God General Council and District bylaws, local church bylaws, and policies adopted by the Board.</a:t>
            </a:r>
          </a:p>
          <a:p>
            <a:pPr lvl="1"/>
            <a:r>
              <a:rPr lang="en-US" sz="1600" dirty="0"/>
              <a:t>ensure proper levels and kinds of insurance</a:t>
            </a:r>
          </a:p>
          <a:p>
            <a:pPr lvl="1"/>
            <a:r>
              <a:rPr lang="en-US" sz="1600" dirty="0"/>
              <a:t>develop appropriate policies and preventive measures </a:t>
            </a:r>
          </a:p>
        </p:txBody>
      </p:sp>
      <p:sp>
        <p:nvSpPr>
          <p:cNvPr id="25" name="Freeform: Shape 17">
            <a:extLst>
              <a:ext uri="{FF2B5EF4-FFF2-40B4-BE49-F238E27FC236}">
                <a16:creationId xmlns:a16="http://schemas.microsoft.com/office/drawing/2014/main" id="{7B786209-1B0B-4CA9-9BDD-F7327066A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6" name="Freeform: Shape 19">
            <a:extLst>
              <a:ext uri="{FF2B5EF4-FFF2-40B4-BE49-F238E27FC236}">
                <a16:creationId xmlns:a16="http://schemas.microsoft.com/office/drawing/2014/main" id="{2D2964BB-484D-45AE-AD66-D407D062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18308"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6691AC69-A76E-4DAB-B565-468B6B87A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11426882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AB6666A-4D0A-E892-0E70-FEE258687443}"/>
              </a:ext>
            </a:extLst>
          </p:cNvPr>
          <p:cNvSpPr>
            <a:spLocks noGrp="1"/>
          </p:cNvSpPr>
          <p:nvPr>
            <p:ph type="title"/>
          </p:nvPr>
        </p:nvSpPr>
        <p:spPr>
          <a:xfrm>
            <a:off x="466722" y="586855"/>
            <a:ext cx="3201366" cy="3387497"/>
          </a:xfrm>
        </p:spPr>
        <p:txBody>
          <a:bodyPr anchor="b">
            <a:normAutofit/>
          </a:bodyPr>
          <a:lstStyle/>
          <a:p>
            <a:pPr algn="r"/>
            <a:r>
              <a:rPr lang="en-US" sz="4000">
                <a:solidFill>
                  <a:srgbClr val="FFFFFF"/>
                </a:solidFill>
              </a:rPr>
              <a:t>General Duties (continued)</a:t>
            </a:r>
          </a:p>
        </p:txBody>
      </p:sp>
      <p:sp>
        <p:nvSpPr>
          <p:cNvPr id="3" name="Content Placeholder 2">
            <a:extLst>
              <a:ext uri="{FF2B5EF4-FFF2-40B4-BE49-F238E27FC236}">
                <a16:creationId xmlns:a16="http://schemas.microsoft.com/office/drawing/2014/main" id="{A5A0C6E2-0A2A-0CDF-F95C-99F7C5F18375}"/>
              </a:ext>
            </a:extLst>
          </p:cNvPr>
          <p:cNvSpPr>
            <a:spLocks noGrp="1"/>
          </p:cNvSpPr>
          <p:nvPr>
            <p:ph idx="1"/>
          </p:nvPr>
        </p:nvSpPr>
        <p:spPr>
          <a:xfrm>
            <a:off x="4585275" y="666114"/>
            <a:ext cx="7140003" cy="5577031"/>
          </a:xfrm>
        </p:spPr>
        <p:txBody>
          <a:bodyPr anchor="ctr">
            <a:normAutofit/>
          </a:bodyPr>
          <a:lstStyle/>
          <a:p>
            <a:pPr marL="0" indent="0">
              <a:buNone/>
            </a:pPr>
            <a:r>
              <a:rPr lang="en-US" sz="2000" b="1" dirty="0"/>
              <a:t>Support the Pastor and provide constructive feedback</a:t>
            </a:r>
          </a:p>
          <a:p>
            <a:pPr marL="0" indent="0">
              <a:buNone/>
            </a:pPr>
            <a:endParaRPr lang="en-US" sz="2000" b="1" dirty="0"/>
          </a:p>
          <a:p>
            <a:pPr marL="0" indent="0">
              <a:buNone/>
            </a:pPr>
            <a:r>
              <a:rPr lang="en-US" sz="2000" b="1" dirty="0"/>
              <a:t>Advise and consent with the Pastor on personnel appointments</a:t>
            </a:r>
          </a:p>
          <a:p>
            <a:pPr lvl="1"/>
            <a:r>
              <a:rPr lang="en-US" sz="2000" dirty="0"/>
              <a:t>approve of the pastor’s appointments of compensated and uncompensated church staff</a:t>
            </a:r>
          </a:p>
          <a:p>
            <a:pPr lvl="1"/>
            <a:r>
              <a:rPr lang="en-US" sz="2000" dirty="0"/>
              <a:t>approve compensation packages and titles</a:t>
            </a:r>
          </a:p>
          <a:p>
            <a:pPr marL="457200" lvl="1" indent="0">
              <a:buNone/>
            </a:pPr>
            <a:endParaRPr lang="en-US" sz="2000" dirty="0"/>
          </a:p>
        </p:txBody>
      </p:sp>
    </p:spTree>
    <p:extLst>
      <p:ext uri="{BB962C8B-B14F-4D97-AF65-F5344CB8AC3E}">
        <p14:creationId xmlns:p14="http://schemas.microsoft.com/office/powerpoint/2010/main" val="11438110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0FE1839-0BB4-2B06-0D93-86E1E8273B4B}"/>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A4E19D2-DFDE-FE68-04FA-D340CB7C7FC2}"/>
              </a:ext>
            </a:extLst>
          </p:cNvPr>
          <p:cNvSpPr>
            <a:spLocks noGrp="1"/>
          </p:cNvSpPr>
          <p:nvPr>
            <p:ph type="title"/>
          </p:nvPr>
        </p:nvSpPr>
        <p:spPr>
          <a:xfrm>
            <a:off x="686834" y="1153572"/>
            <a:ext cx="3200400" cy="4461163"/>
          </a:xfrm>
        </p:spPr>
        <p:txBody>
          <a:bodyPr>
            <a:normAutofit/>
          </a:bodyPr>
          <a:lstStyle/>
          <a:p>
            <a:r>
              <a:rPr lang="en-US">
                <a:solidFill>
                  <a:srgbClr val="FFFFFF"/>
                </a:solidFill>
              </a:rPr>
              <a:t>General Duties (continued)</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22D53899-E227-F029-7787-C0924E077B40}"/>
              </a:ext>
            </a:extLst>
          </p:cNvPr>
          <p:cNvSpPr>
            <a:spLocks noGrp="1"/>
          </p:cNvSpPr>
          <p:nvPr>
            <p:ph idx="1"/>
          </p:nvPr>
        </p:nvSpPr>
        <p:spPr>
          <a:xfrm>
            <a:off x="4447308" y="591344"/>
            <a:ext cx="6906491" cy="5585619"/>
          </a:xfrm>
        </p:spPr>
        <p:txBody>
          <a:bodyPr anchor="ctr">
            <a:normAutofit/>
          </a:bodyPr>
          <a:lstStyle/>
          <a:p>
            <a:pPr marL="0" indent="0">
              <a:buNone/>
            </a:pPr>
            <a:r>
              <a:rPr lang="en-US" sz="2000" b="1" dirty="0"/>
              <a:t>Understand and support the church’s mission and purposes</a:t>
            </a:r>
          </a:p>
          <a:p>
            <a:pPr lvl="1"/>
            <a:r>
              <a:rPr lang="en-US" sz="2000" dirty="0"/>
              <a:t>participate in the development of statements of purpose, vision, and mission of the church.  Such statements give clarity to the church’s specific identity, its goals, the people it intends to serve, and difference it hopes to make.</a:t>
            </a:r>
          </a:p>
          <a:p>
            <a:pPr marL="457200" lvl="1" indent="0">
              <a:buNone/>
            </a:pPr>
            <a:endParaRPr lang="en-US" sz="2000" dirty="0"/>
          </a:p>
          <a:p>
            <a:pPr marL="0" indent="0">
              <a:buNone/>
            </a:pPr>
            <a:r>
              <a:rPr lang="en-US" sz="2000" b="1" dirty="0"/>
              <a:t>Strategic Planning (every 3 to 5 years)</a:t>
            </a:r>
          </a:p>
          <a:p>
            <a:pPr lvl="1"/>
            <a:r>
              <a:rPr lang="en-US" sz="2000" dirty="0"/>
              <a:t>review core values and purpose, vision, and mission statements of the church</a:t>
            </a:r>
          </a:p>
          <a:p>
            <a:pPr lvl="1"/>
            <a:r>
              <a:rPr lang="en-US" sz="2000" dirty="0"/>
              <a:t>organizational analysis</a:t>
            </a:r>
          </a:p>
          <a:p>
            <a:pPr lvl="1"/>
            <a:r>
              <a:rPr lang="en-US" sz="2000" dirty="0"/>
              <a:t>consider external forces and trends that might impact the church’s success</a:t>
            </a:r>
          </a:p>
          <a:p>
            <a:pPr lvl="1"/>
            <a:r>
              <a:rPr lang="en-US" sz="2000" dirty="0"/>
              <a:t>select strategic priorities to which focus will be given over the next several years</a:t>
            </a:r>
          </a:p>
          <a:p>
            <a:pPr lvl="1"/>
            <a:endParaRPr lang="en-US" dirty="0"/>
          </a:p>
        </p:txBody>
      </p:sp>
    </p:spTree>
    <p:extLst>
      <p:ext uri="{BB962C8B-B14F-4D97-AF65-F5344CB8AC3E}">
        <p14:creationId xmlns:p14="http://schemas.microsoft.com/office/powerpoint/2010/main" val="20244973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68A6E15-D994-4345-35B8-5248B31ADF4E}"/>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C401FD9-3A9E-4A0B-6551-4A7B3051D8CD}"/>
              </a:ext>
            </a:extLst>
          </p:cNvPr>
          <p:cNvSpPr>
            <a:spLocks noGrp="1"/>
          </p:cNvSpPr>
          <p:nvPr>
            <p:ph type="title"/>
          </p:nvPr>
        </p:nvSpPr>
        <p:spPr>
          <a:xfrm>
            <a:off x="586478" y="1683756"/>
            <a:ext cx="3115265" cy="2396359"/>
          </a:xfrm>
        </p:spPr>
        <p:txBody>
          <a:bodyPr anchor="b">
            <a:normAutofit/>
          </a:bodyPr>
          <a:lstStyle/>
          <a:p>
            <a:pPr algn="r"/>
            <a:r>
              <a:rPr lang="en-US" sz="4000">
                <a:solidFill>
                  <a:srgbClr val="FFFFFF"/>
                </a:solidFill>
              </a:rPr>
              <a:t>Authority of the Board</a:t>
            </a:r>
          </a:p>
        </p:txBody>
      </p:sp>
      <p:graphicFrame>
        <p:nvGraphicFramePr>
          <p:cNvPr id="5" name="Content Placeholder 2">
            <a:extLst>
              <a:ext uri="{FF2B5EF4-FFF2-40B4-BE49-F238E27FC236}">
                <a16:creationId xmlns:a16="http://schemas.microsoft.com/office/drawing/2014/main" id="{311B8EA5-86D7-7C9E-79A5-9A359DD6C62C}"/>
              </a:ext>
            </a:extLst>
          </p:cNvPr>
          <p:cNvGraphicFramePr>
            <a:graphicFrameLocks noGrp="1"/>
          </p:cNvGraphicFramePr>
          <p:nvPr>
            <p:ph idx="1"/>
            <p:extLst>
              <p:ext uri="{D42A27DB-BD31-4B8C-83A1-F6EECF244321}">
                <p14:modId xmlns:p14="http://schemas.microsoft.com/office/powerpoint/2010/main" val="2321041168"/>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474406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11B1242-5C51-D849-C25A-2D07719D2207}"/>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AEFE3A7-98BE-005C-34FA-5691E81D8032}"/>
              </a:ext>
            </a:extLst>
          </p:cNvPr>
          <p:cNvSpPr>
            <a:spLocks noGrp="1"/>
          </p:cNvSpPr>
          <p:nvPr>
            <p:ph type="title"/>
          </p:nvPr>
        </p:nvSpPr>
        <p:spPr>
          <a:xfrm>
            <a:off x="686834" y="1153572"/>
            <a:ext cx="3200400" cy="4461163"/>
          </a:xfrm>
        </p:spPr>
        <p:txBody>
          <a:bodyPr>
            <a:normAutofit/>
          </a:bodyPr>
          <a:lstStyle/>
          <a:p>
            <a:r>
              <a:rPr lang="en-US" sz="3700">
                <a:solidFill>
                  <a:srgbClr val="FFFFFF"/>
                </a:solidFill>
              </a:rPr>
              <a:t>Specific Responsibilities of Individual Board Members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5F2B5941-CDB4-37E3-1D47-83AD6D8F9683}"/>
              </a:ext>
            </a:extLst>
          </p:cNvPr>
          <p:cNvSpPr>
            <a:spLocks noGrp="1"/>
          </p:cNvSpPr>
          <p:nvPr>
            <p:ph idx="1"/>
          </p:nvPr>
        </p:nvSpPr>
        <p:spPr>
          <a:xfrm>
            <a:off x="4447308" y="591344"/>
            <a:ext cx="6906491" cy="5585619"/>
          </a:xfrm>
        </p:spPr>
        <p:txBody>
          <a:bodyPr anchor="ctr">
            <a:normAutofit/>
          </a:bodyPr>
          <a:lstStyle/>
          <a:p>
            <a:r>
              <a:rPr lang="en-US" sz="2200" dirty="0"/>
              <a:t>Attend meetings regularly; failure to attend does not remove liability</a:t>
            </a:r>
          </a:p>
          <a:p>
            <a:r>
              <a:rPr lang="en-US" sz="2200" dirty="0"/>
              <a:t>Know the church’s mission, purpose, goals, policies, programs, strengths, and needs</a:t>
            </a:r>
          </a:p>
          <a:p>
            <a:r>
              <a:rPr lang="en-US" sz="2200" dirty="0"/>
              <a:t>Represent and serve the church as a whole rather than any special interest group or constituency</a:t>
            </a:r>
          </a:p>
          <a:p>
            <a:r>
              <a:rPr lang="en-US" sz="2200" dirty="0"/>
              <a:t>Work toward consensus as often as possible; this requires persuasion and compromise; support the result (Proverbs 6:19b)</a:t>
            </a:r>
          </a:p>
          <a:p>
            <a:r>
              <a:rPr lang="en-US" sz="2200" dirty="0"/>
              <a:t>Avoid prejudiced judgments on the basis of information received from individuals, and urge those with grievances to follow established policies and procedures</a:t>
            </a:r>
          </a:p>
          <a:p>
            <a:r>
              <a:rPr lang="en-US" sz="2200" dirty="0"/>
              <a:t>Do not surprise other board members or the pastor by raising difficult or conflictive issues without prior consultation</a:t>
            </a:r>
          </a:p>
          <a:p>
            <a:endParaRPr lang="en-US" sz="2200" dirty="0"/>
          </a:p>
        </p:txBody>
      </p:sp>
    </p:spTree>
    <p:extLst>
      <p:ext uri="{BB962C8B-B14F-4D97-AF65-F5344CB8AC3E}">
        <p14:creationId xmlns:p14="http://schemas.microsoft.com/office/powerpoint/2010/main" val="22061646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06BD6F6-1B65-015C-5AF7-1DDB84BEC99B}"/>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48BB005-CA4A-3290-E744-B542A1B55E18}"/>
              </a:ext>
            </a:extLst>
          </p:cNvPr>
          <p:cNvSpPr>
            <a:spLocks noGrp="1"/>
          </p:cNvSpPr>
          <p:nvPr>
            <p:ph type="title"/>
          </p:nvPr>
        </p:nvSpPr>
        <p:spPr>
          <a:xfrm>
            <a:off x="686834" y="1153572"/>
            <a:ext cx="3200400" cy="4461163"/>
          </a:xfrm>
        </p:spPr>
        <p:txBody>
          <a:bodyPr>
            <a:normAutofit/>
          </a:bodyPr>
          <a:lstStyle/>
          <a:p>
            <a:r>
              <a:rPr lang="en-US" sz="3700">
                <a:solidFill>
                  <a:srgbClr val="FFFFFF"/>
                </a:solidFill>
              </a:rPr>
              <a:t>Specific Responsibilities of Individual Board Members (continued)</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E40E40CA-79C4-13E5-C0F1-F2E9A9539E94}"/>
              </a:ext>
            </a:extLst>
          </p:cNvPr>
          <p:cNvSpPr>
            <a:spLocks noGrp="1"/>
          </p:cNvSpPr>
          <p:nvPr>
            <p:ph idx="1"/>
          </p:nvPr>
        </p:nvSpPr>
        <p:spPr>
          <a:xfrm>
            <a:off x="4447308" y="591344"/>
            <a:ext cx="6906491" cy="5585619"/>
          </a:xfrm>
        </p:spPr>
        <p:txBody>
          <a:bodyPr anchor="ctr">
            <a:normAutofit/>
          </a:bodyPr>
          <a:lstStyle/>
          <a:p>
            <a:r>
              <a:rPr lang="en-US" sz="2200"/>
              <a:t>Prepare for and participate in board meetings, asking timely and substantive questions consistent with your conscience, convictions and need for information to make decisions</a:t>
            </a:r>
          </a:p>
          <a:p>
            <a:r>
              <a:rPr lang="en-US" sz="2200"/>
              <a:t>Carefully review the church’s financial statements and ask questions or seek clarification as appropriate to fulfill the board’s fiduciary obligation</a:t>
            </a:r>
          </a:p>
          <a:p>
            <a:r>
              <a:rPr lang="en-US" sz="2200"/>
              <a:t>Maintain confidentiality of the board’s executive sessions</a:t>
            </a:r>
          </a:p>
          <a:p>
            <a:r>
              <a:rPr lang="en-US" sz="2200"/>
              <a:t>Avoid even the appearance of a conflict of interest</a:t>
            </a:r>
          </a:p>
          <a:p>
            <a:r>
              <a:rPr lang="en-US" sz="2200"/>
              <a:t>Support the pastor with timely information or feedback on matters and issues of importance to the well-being of the church</a:t>
            </a:r>
          </a:p>
          <a:p>
            <a:r>
              <a:rPr lang="en-US" sz="2200"/>
              <a:t>Provide healthy, constructive and supportive accountability</a:t>
            </a:r>
          </a:p>
          <a:p>
            <a:endParaRPr lang="en-US" sz="2200"/>
          </a:p>
        </p:txBody>
      </p:sp>
    </p:spTree>
    <p:extLst>
      <p:ext uri="{BB962C8B-B14F-4D97-AF65-F5344CB8AC3E}">
        <p14:creationId xmlns:p14="http://schemas.microsoft.com/office/powerpoint/2010/main" val="24052992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Integral</Template>
  <TotalTime>9430</TotalTime>
  <Words>1161</Words>
  <Application>Microsoft Macintosh PowerPoint</Application>
  <PresentationFormat>Widescreen</PresentationFormat>
  <Paragraphs>117</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Aptos</vt:lpstr>
      <vt:lpstr>Aptos Display</vt:lpstr>
      <vt:lpstr>Arial</vt:lpstr>
      <vt:lpstr>Calibri</vt:lpstr>
      <vt:lpstr>Office Theme</vt:lpstr>
      <vt:lpstr>Responsibilities of Church Board Members</vt:lpstr>
      <vt:lpstr>The Pastor and the Board</vt:lpstr>
      <vt:lpstr>Executive Leadership</vt:lpstr>
      <vt:lpstr>What is a fiduciary?</vt:lpstr>
      <vt:lpstr>General Duties of the Board of Directors</vt:lpstr>
      <vt:lpstr>Minutes</vt:lpstr>
      <vt:lpstr>General Duties (continued)</vt:lpstr>
      <vt:lpstr>General Duties (continued)</vt:lpstr>
      <vt:lpstr>General Duties (continued)</vt:lpstr>
      <vt:lpstr>General Duties (continued)</vt:lpstr>
      <vt:lpstr>Authority of the Board</vt:lpstr>
      <vt:lpstr>Specific Responsibilities of Individual Board Members</vt:lpstr>
      <vt:lpstr>Specific Responsibilities of Individual Board Members (continued)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John Schreck</dc:creator>
  <cp:lastModifiedBy>John Schreck</cp:lastModifiedBy>
  <cp:revision>7</cp:revision>
  <dcterms:created xsi:type="dcterms:W3CDTF">2026-04-21T00:12:11Z</dcterms:created>
  <dcterms:modified xsi:type="dcterms:W3CDTF">2026-04-27T17:25:47Z</dcterms:modified>
</cp:coreProperties>
</file>