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68" r:id="rId15"/>
    <p:sldId id="270" r:id="rId16"/>
    <p:sldId id="271" r:id="rId17"/>
  </p:sldIdLst>
  <p:sldSz cx="18288000" cy="10287000"/>
  <p:notesSz cx="7010400" cy="9296400"/>
  <p:embeddedFontLst>
    <p:embeddedFont>
      <p:font typeface="Avallon Caps" panose="020B0604020202020204" charset="0"/>
      <p:regular r:id="rId19"/>
    </p:embeddedFont>
    <p:embeddedFont>
      <p:font typeface="Calibri" panose="020F0502020204030204" pitchFamily="34" charset="0"/>
      <p:regular r:id="rId20"/>
      <p:bold r:id="rId21"/>
      <p:italic r:id="rId22"/>
      <p:boldItalic r:id="rId23"/>
    </p:embeddedFont>
    <p:embeddedFont>
      <p:font typeface="Poppins" panose="00000500000000000000" pitchFamily="2" charset="0"/>
      <p:regular r:id="rId24"/>
      <p:bold r:id="rId25"/>
      <p:italic r:id="rId26"/>
      <p:boldItalic r:id="rId27"/>
    </p:embeddedFont>
    <p:embeddedFont>
      <p:font typeface="Roboto" panose="02000000000000000000" pitchFamily="2" charset="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63232" autoAdjust="0"/>
  </p:normalViewPr>
  <p:slideViewPr>
    <p:cSldViewPr>
      <p:cViewPr varScale="1">
        <p:scale>
          <a:sx n="36" d="100"/>
          <a:sy n="36" d="100"/>
        </p:scale>
        <p:origin x="1762" y="1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lang="cs-CZ"/>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fld id="{B7268E1E-0E44-426D-905E-8AD9B19D2182}" type="datetimeFigureOut">
              <a:rPr lang="cs-CZ" smtClean="0"/>
              <a:t>23.04.2026</a:t>
            </a:fld>
            <a:endParaRPr lang="cs-CZ"/>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lang="cs-CZ"/>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lang="cs-CZ"/>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bible.com/bible/111/2CH.20.22.NIV"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read this Verse – Next Slide</a:t>
            </a:r>
          </a:p>
        </p:txBody>
      </p:sp>
      <p:sp>
        <p:nvSpPr>
          <p:cNvPr id="4" name="Slide Number Placeholder 3"/>
          <p:cNvSpPr>
            <a:spLocks noGrp="1"/>
          </p:cNvSpPr>
          <p:nvPr>
            <p:ph type="sldNum" sz="quarter" idx="5"/>
          </p:nvPr>
        </p:nvSpPr>
        <p:spPr/>
        <p:txBody>
          <a:bodyPr/>
          <a:lstStyle/>
          <a:p>
            <a:fld id="{871B2431-D351-4C6E-A3CF-9DFAC0E3E050}" type="slidenum">
              <a:rPr lang="cs-CZ" smtClean="0"/>
              <a:t>2</a:t>
            </a:fld>
            <a:endParaRPr lang="cs-CZ"/>
          </a:p>
        </p:txBody>
      </p:sp>
    </p:spTree>
    <p:extLst>
      <p:ext uri="{BB962C8B-B14F-4D97-AF65-F5344CB8AC3E}">
        <p14:creationId xmlns:p14="http://schemas.microsoft.com/office/powerpoint/2010/main" val="3903340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Moses Obeyed</a:t>
            </a:r>
          </a:p>
          <a:p>
            <a:r>
              <a:rPr lang="en-US" dirty="0"/>
              <a:t>Moses Was willing to give his most valuable thing to God as an offering. </a:t>
            </a:r>
            <a:r>
              <a:rPr lang="en-US" dirty="0" err="1"/>
              <a:t>Issacc</a:t>
            </a:r>
            <a:endParaRPr lang="en-US" dirty="0"/>
          </a:p>
          <a:p>
            <a:r>
              <a:rPr lang="en-US" dirty="0"/>
              <a:t>Moses was willing to Sacrifice and Trust</a:t>
            </a:r>
          </a:p>
        </p:txBody>
      </p:sp>
      <p:sp>
        <p:nvSpPr>
          <p:cNvPr id="4" name="Slide Number Placeholder 3"/>
          <p:cNvSpPr>
            <a:spLocks noGrp="1"/>
          </p:cNvSpPr>
          <p:nvPr>
            <p:ph type="sldNum" sz="quarter" idx="5"/>
          </p:nvPr>
        </p:nvSpPr>
        <p:spPr/>
        <p:txBody>
          <a:bodyPr/>
          <a:lstStyle/>
          <a:p>
            <a:fld id="{871B2431-D351-4C6E-A3CF-9DFAC0E3E050}" type="slidenum">
              <a:rPr lang="cs-CZ" smtClean="0"/>
              <a:t>3</a:t>
            </a:fld>
            <a:endParaRPr lang="cs-CZ"/>
          </a:p>
        </p:txBody>
      </p:sp>
    </p:spTree>
    <p:extLst>
      <p:ext uri="{BB962C8B-B14F-4D97-AF65-F5344CB8AC3E}">
        <p14:creationId xmlns:p14="http://schemas.microsoft.com/office/powerpoint/2010/main" val="1910830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Moses’s heart was surrendered to the will of God.  He knew who God was, the honor God deserved, and that obedience brought blessing…</a:t>
            </a:r>
          </a:p>
        </p:txBody>
      </p:sp>
      <p:sp>
        <p:nvSpPr>
          <p:cNvPr id="4" name="Slide Number Placeholder 3"/>
          <p:cNvSpPr>
            <a:spLocks noGrp="1"/>
          </p:cNvSpPr>
          <p:nvPr>
            <p:ph type="sldNum" sz="quarter" idx="5"/>
          </p:nvPr>
        </p:nvSpPr>
        <p:spPr/>
        <p:txBody>
          <a:bodyPr/>
          <a:lstStyle/>
          <a:p>
            <a:fld id="{871B2431-D351-4C6E-A3CF-9DFAC0E3E050}" type="slidenum">
              <a:rPr lang="cs-CZ" smtClean="0"/>
              <a:t>5</a:t>
            </a:fld>
            <a:endParaRPr lang="cs-CZ"/>
          </a:p>
        </p:txBody>
      </p:sp>
    </p:spTree>
    <p:extLst>
      <p:ext uri="{BB962C8B-B14F-4D97-AF65-F5344CB8AC3E}">
        <p14:creationId xmlns:p14="http://schemas.microsoft.com/office/powerpoint/2010/main" val="4067143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God above all else</a:t>
            </a:r>
          </a:p>
        </p:txBody>
      </p:sp>
      <p:sp>
        <p:nvSpPr>
          <p:cNvPr id="4" name="Slide Number Placeholder 3"/>
          <p:cNvSpPr>
            <a:spLocks noGrp="1"/>
          </p:cNvSpPr>
          <p:nvPr>
            <p:ph type="sldNum" sz="quarter" idx="5"/>
          </p:nvPr>
        </p:nvSpPr>
        <p:spPr/>
        <p:txBody>
          <a:bodyPr/>
          <a:lstStyle/>
          <a:p>
            <a:fld id="{871B2431-D351-4C6E-A3CF-9DFAC0E3E050}" type="slidenum">
              <a:rPr lang="cs-CZ" smtClean="0"/>
              <a:t>7</a:t>
            </a:fld>
            <a:endParaRPr lang="cs-CZ"/>
          </a:p>
        </p:txBody>
      </p:sp>
    </p:spTree>
    <p:extLst>
      <p:ext uri="{BB962C8B-B14F-4D97-AF65-F5344CB8AC3E}">
        <p14:creationId xmlns:p14="http://schemas.microsoft.com/office/powerpoint/2010/main" val="824773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54263" y="520700"/>
            <a:ext cx="4638675" cy="26098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(Exodus 20:3) The First Commandment given from God to His people is to have no other Gods before Him! The commandments were to be on our hearts…</a:t>
            </a:r>
          </a:p>
          <a:p>
            <a:endParaRPr lang="en-US" dirty="0"/>
          </a:p>
          <a:p>
            <a:r>
              <a:rPr lang="en-US" b="0" i="0" dirty="0">
                <a:solidFill>
                  <a:srgbClr val="121212"/>
                </a:solidFill>
                <a:effectLst/>
                <a:latin typeface="aktiv-grotesk"/>
              </a:rPr>
              <a:t>(Luke 4:8) Jesus answered, “It is written: ‘Worship the Lord your God and serve him only.’ ”</a:t>
            </a:r>
          </a:p>
          <a:p>
            <a:endParaRPr lang="en-US" b="0" i="0" dirty="0">
              <a:solidFill>
                <a:srgbClr val="121212"/>
              </a:solidFill>
              <a:effectLst/>
              <a:latin typeface="aktiv-grotesk"/>
            </a:endParaRPr>
          </a:p>
          <a:p>
            <a:r>
              <a:rPr lang="en-US" b="0" i="0" dirty="0">
                <a:solidFill>
                  <a:srgbClr val="121212"/>
                </a:solidFill>
                <a:effectLst/>
                <a:latin typeface="aktiv-grotesk"/>
              </a:rPr>
              <a:t>Deuteronomy 6:5, Matthew 22:37, Mark 12:30, Luke 10:27 all say:  “ ‘Love the Lord your God with all your heart and with all your soul and with all your strength and with all your mind’</a:t>
            </a:r>
            <a:endParaRPr lang="en-US" dirty="0"/>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8</a:t>
            </a:fld>
            <a:endParaRPr lang="cs-CZ"/>
          </a:p>
        </p:txBody>
      </p:sp>
    </p:spTree>
    <p:extLst>
      <p:ext uri="{BB962C8B-B14F-4D97-AF65-F5344CB8AC3E}">
        <p14:creationId xmlns:p14="http://schemas.microsoft.com/office/powerpoint/2010/main" val="3624665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dirty="0"/>
              <a:t>Formational - Shapes a believers heart and understanding to reflect the character of Christ.</a:t>
            </a:r>
          </a:p>
          <a:p>
            <a:endParaRPr lang="en-US" dirty="0"/>
          </a:p>
          <a:p>
            <a:r>
              <a:rPr lang="en-US" dirty="0"/>
              <a:t>An Encounter - Corporate worship provides an opportunity for you to experience the living Christ and the Holy Spirits presence.</a:t>
            </a:r>
          </a:p>
          <a:p>
            <a:endParaRPr lang="en-US" dirty="0"/>
          </a:p>
          <a:p>
            <a:r>
              <a:rPr lang="en-US" dirty="0"/>
              <a:t>Anticipatory - We mirror heavenly worship described in Revelations as we look forward to the final day we are with Him in Heaven.</a:t>
            </a:r>
          </a:p>
          <a:p>
            <a:endParaRPr lang="en-US" dirty="0"/>
          </a:p>
          <a:p>
            <a:r>
              <a:rPr lang="en-US" dirty="0"/>
              <a:t>*All Creation was made to worship</a:t>
            </a:r>
          </a:p>
          <a:p>
            <a:r>
              <a:rPr lang="en-US" dirty="0"/>
              <a:t>	Luke 19:40) </a:t>
            </a:r>
            <a:r>
              <a:rPr lang="en-US" b="0" i="0" dirty="0">
                <a:solidFill>
                  <a:srgbClr val="121212"/>
                </a:solidFill>
                <a:effectLst/>
                <a:latin typeface="aktiv-grotesk"/>
              </a:rPr>
              <a:t>“I tell you,” he replied, “if they keep quiet, the stones will cry out.”</a:t>
            </a:r>
            <a:r>
              <a:rPr lang="en-US" dirty="0"/>
              <a:t>,</a:t>
            </a:r>
          </a:p>
          <a:p>
            <a:r>
              <a:rPr lang="en-US" dirty="0"/>
              <a:t>	(Ps 150:6) </a:t>
            </a:r>
            <a:r>
              <a:rPr lang="en-US" b="0" i="0" dirty="0">
                <a:solidFill>
                  <a:srgbClr val="121212"/>
                </a:solidFill>
                <a:effectLst/>
                <a:latin typeface="aktiv-grotesk"/>
              </a:rPr>
              <a:t>Let everything that has breath praise the Lord . Praise the Lord</a:t>
            </a:r>
            <a:endParaRPr lang="en-US" dirty="0"/>
          </a:p>
          <a:p>
            <a:r>
              <a:rPr lang="en-US" dirty="0"/>
              <a:t>*Relationship/Connection with God</a:t>
            </a:r>
          </a:p>
          <a:p>
            <a:r>
              <a:rPr lang="en-US" dirty="0"/>
              <a:t>*Alignment of human Heart to Divine Purpose</a:t>
            </a:r>
          </a:p>
          <a:p>
            <a:pPr algn="l"/>
            <a:r>
              <a:rPr lang="en-US" dirty="0"/>
              <a:t>*Warfare (II Chronicles 20:22) </a:t>
            </a:r>
            <a:r>
              <a:rPr lang="en-US" b="0" i="0" u="none" strike="noStrike" dirty="0">
                <a:solidFill>
                  <a:srgbClr val="3D79C2"/>
                </a:solidFill>
                <a:effectLst/>
                <a:latin typeface="aktiv-grotesk"/>
                <a:hlinkClick r:id="rId3"/>
              </a:rPr>
              <a:t>2 Chronicles 20:22 (NIV)</a:t>
            </a:r>
            <a:endParaRPr lang="en-US" b="0" i="0" dirty="0">
              <a:solidFill>
                <a:srgbClr val="3D79C2"/>
              </a:solidFill>
              <a:effectLst/>
              <a:latin typeface="aktiv-grotesk"/>
            </a:endParaRPr>
          </a:p>
          <a:p>
            <a:pPr algn="l"/>
            <a:r>
              <a:rPr lang="en-US" b="0" i="0" dirty="0">
                <a:solidFill>
                  <a:srgbClr val="121212"/>
                </a:solidFill>
                <a:effectLst/>
                <a:latin typeface="aktiv-grotesk"/>
              </a:rPr>
              <a:t>	As they began to sing and praise, the Lord set ambushes against the men of Ammon and Moab and Mount Seir who 	were invading Judah, and they were defeated. Walls of 	The Fall Of Jericho…Silent for 7 days but then!</a:t>
            </a:r>
          </a:p>
          <a:p>
            <a:pPr algn="l"/>
            <a:r>
              <a:rPr lang="en-US" b="0" i="0" dirty="0">
                <a:solidFill>
                  <a:srgbClr val="121212"/>
                </a:solidFill>
                <a:effectLst/>
                <a:latin typeface="aktiv-grotesk"/>
              </a:rPr>
              <a:t>	Gideon’s Victory.. With a shout and trumpets the enemies fought themselves</a:t>
            </a:r>
          </a:p>
          <a:p>
            <a:pPr algn="l"/>
            <a:r>
              <a:rPr lang="en-US" b="0" i="0" dirty="0">
                <a:solidFill>
                  <a:srgbClr val="121212"/>
                </a:solidFill>
                <a:effectLst/>
                <a:latin typeface="aktiv-grotesk"/>
              </a:rPr>
              <a:t>	Paul &amp; Silas worshipping in Prison – Broke physical chains and opened the doors</a:t>
            </a:r>
          </a:p>
          <a:p>
            <a:pPr algn="l"/>
            <a:r>
              <a:rPr lang="en-US" b="0" i="0" dirty="0">
                <a:solidFill>
                  <a:srgbClr val="121212"/>
                </a:solidFill>
                <a:effectLst/>
                <a:latin typeface="aktiv-grotesk"/>
              </a:rPr>
              <a:t>	Spiritual </a:t>
            </a:r>
            <a:r>
              <a:rPr lang="en-US" b="0" i="0" dirty="0" err="1">
                <a:solidFill>
                  <a:srgbClr val="121212"/>
                </a:solidFill>
                <a:effectLst/>
                <a:latin typeface="aktiv-grotesk"/>
              </a:rPr>
              <a:t>Warfar</a:t>
            </a:r>
            <a:r>
              <a:rPr lang="en-US" b="0" i="0" dirty="0">
                <a:solidFill>
                  <a:srgbClr val="121212"/>
                </a:solidFill>
                <a:effectLst/>
                <a:latin typeface="aktiv-grotesk"/>
              </a:rPr>
              <a:t> – David worshipping God in Saul's presence caused the evil Spirits to flee</a:t>
            </a:r>
          </a:p>
          <a:p>
            <a:pPr algn="l"/>
            <a:r>
              <a:rPr lang="en-US" b="0" i="0" dirty="0">
                <a:solidFill>
                  <a:srgbClr val="121212"/>
                </a:solidFill>
                <a:effectLst/>
                <a:latin typeface="aktiv-grotesk"/>
              </a:rPr>
              <a:t>	</a:t>
            </a:r>
          </a:p>
          <a:p>
            <a:r>
              <a:rPr lang="en-US" dirty="0"/>
              <a:t>*Transforming and renewing of our minds – To know His will.</a:t>
            </a:r>
          </a:p>
          <a:p>
            <a:r>
              <a:rPr lang="en-US" dirty="0"/>
              <a:t>	(Romans12:2) </a:t>
            </a:r>
            <a:r>
              <a:rPr lang="en-US" b="0" i="0" dirty="0">
                <a:solidFill>
                  <a:srgbClr val="121212"/>
                </a:solidFill>
                <a:effectLst/>
                <a:latin typeface="aktiv-grotesk"/>
              </a:rPr>
              <a:t>Do not conform to the pattern of this world, but be transformed by the renewing of your mind. Then you will be able to test and approve what God’s will is—his good, pleasing and perfect will.</a:t>
            </a:r>
            <a:endParaRPr lang="en-US" dirty="0"/>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dirty="0"/>
              <a:t>Biblical Worship is defined as a holistic devotion to God in all areas of our life...</a:t>
            </a:r>
          </a:p>
          <a:p>
            <a:endParaRPr lang="en-US" dirty="0"/>
          </a:p>
          <a:p>
            <a:r>
              <a:rPr lang="en-US" dirty="0"/>
              <a:t>Physical - Kneeling (Ps 95:6), Bowing, Lifting our hands (Ps 63:4, clapping (Ps 47:1), dancing (Ps 149:3), shouting (Ps 98:4)</a:t>
            </a:r>
          </a:p>
          <a:p>
            <a:endParaRPr lang="en-US" dirty="0"/>
          </a:p>
          <a:p>
            <a:r>
              <a:rPr lang="en-US" dirty="0"/>
              <a:t>Musical/Vocal- Hymns, Psalms, &amp; Spiritual songs (James 5:13)</a:t>
            </a:r>
          </a:p>
          <a:p>
            <a:endParaRPr lang="en-US" dirty="0"/>
          </a:p>
          <a:p>
            <a:r>
              <a:rPr lang="en-US" dirty="0"/>
              <a:t>Sacrificial/Service - Offering/ sacrifices, tithes, serving others </a:t>
            </a:r>
          </a:p>
          <a:p>
            <a:endParaRPr lang="en-US" dirty="0"/>
          </a:p>
          <a:p>
            <a:r>
              <a:rPr lang="en-US" dirty="0"/>
              <a:t>Liturgical/Corporate Worship - </a:t>
            </a:r>
          </a:p>
          <a:p>
            <a:r>
              <a:rPr lang="en-US" dirty="0"/>
              <a:t>Structured worship, reading of Scripture, sermons, Communion</a:t>
            </a:r>
          </a:p>
          <a:p>
            <a:endParaRPr lang="en-US" dirty="0"/>
          </a:p>
          <a:p>
            <a:r>
              <a:rPr lang="en-US" dirty="0"/>
              <a:t>Prayer &amp; Adoration - Spontaneous and or formal talking with God, praise and thanksgiving.</a:t>
            </a:r>
          </a:p>
          <a:p>
            <a:endParaRPr lang="en-US" dirty="0"/>
          </a:p>
          <a:p>
            <a:r>
              <a:rPr lang="en-US" dirty="0"/>
              <a:t>Lifestyle worship - Offering your daily life as a living sacrifice to God. (Romans 12:1)</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Faith – Let Faith Rise up oh heart believe. Let Faith rise up in me!</a:t>
            </a:r>
          </a:p>
          <a:p>
            <a:r>
              <a:rPr lang="en-US" dirty="0"/>
              <a:t>Not a formality, a box to be checked</a:t>
            </a:r>
          </a:p>
          <a:p>
            <a:r>
              <a:rPr lang="en-US" dirty="0"/>
              <a:t> But is a Focusing on His Character and not ours.</a:t>
            </a:r>
          </a:p>
        </p:txBody>
      </p:sp>
      <p:sp>
        <p:nvSpPr>
          <p:cNvPr id="4" name="Slide Number Placeholder 3"/>
          <p:cNvSpPr>
            <a:spLocks noGrp="1"/>
          </p:cNvSpPr>
          <p:nvPr>
            <p:ph type="sldNum" sz="quarter" idx="5"/>
          </p:nvPr>
        </p:nvSpPr>
        <p:spPr/>
        <p:txBody>
          <a:bodyPr/>
          <a:lstStyle/>
          <a:p>
            <a:fld id="{871B2431-D351-4C6E-A3CF-9DFAC0E3E050}" type="slidenum">
              <a:rPr lang="cs-CZ" smtClean="0"/>
              <a:t>13</a:t>
            </a:fld>
            <a:endParaRPr lang="cs-CZ"/>
          </a:p>
        </p:txBody>
      </p:sp>
    </p:spTree>
    <p:extLst>
      <p:ext uri="{BB962C8B-B14F-4D97-AF65-F5344CB8AC3E}">
        <p14:creationId xmlns:p14="http://schemas.microsoft.com/office/powerpoint/2010/main" val="16733040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54263" y="520700"/>
            <a:ext cx="4638675" cy="2609850"/>
          </a:xfrm>
        </p:spPr>
      </p:sp>
      <p:sp>
        <p:nvSpPr>
          <p:cNvPr id="3" name="Notes Placeholder 2"/>
          <p:cNvSpPr>
            <a:spLocks noGrp="1"/>
          </p:cNvSpPr>
          <p:nvPr>
            <p:ph type="body" idx="1"/>
          </p:nvPr>
        </p:nvSpPr>
        <p:spPr/>
        <p:txBody>
          <a:bodyPr/>
          <a:lstStyle/>
          <a:p>
            <a:pPr marL="342900" marR="0" lvl="0" indent="-342900">
              <a:lnSpc>
                <a:spcPts val="1800"/>
              </a:lnSpc>
              <a:spcBef>
                <a:spcPts val="0"/>
              </a:spcBef>
              <a:spcAft>
                <a:spcPts val="900"/>
              </a:spcAft>
              <a:buSzPts val="1000"/>
              <a:buFont typeface="Symbol" panose="05050102010706020507" pitchFamily="18" charset="2"/>
              <a:buChar char=""/>
              <a:tabLst>
                <a:tab pos="457200" algn="l"/>
              </a:tabLst>
            </a:pPr>
            <a:r>
              <a:rPr lang="en-US" sz="1800" b="1" dirty="0">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God is the Audience and Goal:</a:t>
            </a:r>
          </a:p>
          <a:p>
            <a:pPr marL="800100" marR="0" lvl="1" indent="-342900">
              <a:lnSpc>
                <a:spcPts val="1800"/>
              </a:lnSpc>
              <a:spcBef>
                <a:spcPts val="0"/>
              </a:spcBef>
              <a:spcAft>
                <a:spcPts val="900"/>
              </a:spcAft>
              <a:buSzPts val="1000"/>
              <a:buFont typeface="Symbol" panose="05050102010706020507" pitchFamily="18" charset="2"/>
              <a:buChar char=""/>
              <a:tabLst>
                <a:tab pos="457200" algn="l"/>
              </a:tabLst>
            </a:pPr>
            <a:r>
              <a:rPr lang="en-US" sz="1800" b="1" i="1" dirty="0">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Worship is primarily for God, not for human enjoyment</a:t>
            </a:r>
            <a:r>
              <a:rPr lang="en-US" sz="1800" b="1" dirty="0">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 </a:t>
            </a:r>
            <a:r>
              <a:rPr lang="en-US" sz="1800" dirty="0">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functioning as a "sweet foretaste" of heavenly worship.</a:t>
            </a:r>
            <a:endParaRPr lang="en-US" sz="18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ts val="1800"/>
              </a:lnSpc>
              <a:spcBef>
                <a:spcPts val="0"/>
              </a:spcBef>
              <a:spcAft>
                <a:spcPts val="900"/>
              </a:spcAft>
              <a:buSzPts val="1000"/>
              <a:buFont typeface="Symbol" panose="05050102010706020507" pitchFamily="18" charset="2"/>
              <a:buChar char=""/>
              <a:tabLst>
                <a:tab pos="457200" algn="l"/>
              </a:tabLst>
            </a:pPr>
            <a:r>
              <a:rPr lang="en-US" sz="1800" b="1" dirty="0">
                <a:solidFill>
                  <a:srgbClr val="0A0A0A"/>
                </a:solidFill>
                <a:effectLst/>
                <a:highlight>
                  <a:srgbClr val="FFFF00"/>
                </a:highlight>
                <a:latin typeface="Roboto" panose="02000000000000000000" pitchFamily="2" charset="0"/>
                <a:ea typeface="Times New Roman" panose="02020603050405020304" pitchFamily="18" charset="0"/>
                <a:cs typeface="Times New Roman" panose="02020603050405020304" pitchFamily="18" charset="0"/>
              </a:rPr>
              <a:t>Christ-Centered Mediator:</a:t>
            </a:r>
          </a:p>
          <a:p>
            <a:pPr marL="800100" marR="0" lvl="1" indent="-342900">
              <a:lnSpc>
                <a:spcPts val="1800"/>
              </a:lnSpc>
              <a:spcBef>
                <a:spcPts val="0"/>
              </a:spcBef>
              <a:spcAft>
                <a:spcPts val="900"/>
              </a:spcAft>
              <a:buSzPts val="1000"/>
              <a:buFont typeface="Symbol" panose="05050102010706020507" pitchFamily="18" charset="2"/>
              <a:buChar char=""/>
              <a:tabLst>
                <a:tab pos="457200" algn="l"/>
              </a:tabLst>
            </a:pPr>
            <a:r>
              <a:rPr lang="en-US" sz="1800" b="1" i="1" dirty="0">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Worship is only possible through Jesus Christ</a:t>
            </a:r>
            <a:r>
              <a:rPr lang="en-US" sz="1800" i="1" dirty="0">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a:t>
            </a:r>
            <a:r>
              <a:rPr lang="en-US" sz="1800" dirty="0">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 acting as the mediator between God and humanity.</a:t>
            </a:r>
            <a:endParaRPr lang="en-US" sz="18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ts val="1800"/>
              </a:lnSpc>
              <a:spcBef>
                <a:spcPts val="0"/>
              </a:spcBef>
              <a:spcAft>
                <a:spcPts val="900"/>
              </a:spcAft>
              <a:buSzPts val="1000"/>
              <a:buFont typeface="Symbol" panose="05050102010706020507" pitchFamily="18" charset="2"/>
              <a:buChar char=""/>
              <a:tabLst>
                <a:tab pos="457200" algn="l"/>
              </a:tabLst>
            </a:pPr>
            <a:r>
              <a:rPr lang="en-US" sz="1800" b="1" dirty="0">
                <a:solidFill>
                  <a:srgbClr val="0A0A0A"/>
                </a:solidFill>
                <a:effectLst/>
                <a:highlight>
                  <a:srgbClr val="FFFF00"/>
                </a:highlight>
                <a:latin typeface="Roboto" panose="02000000000000000000" pitchFamily="2" charset="0"/>
                <a:ea typeface="Times New Roman" panose="02020603050405020304" pitchFamily="18" charset="0"/>
                <a:cs typeface="Times New Roman" panose="02020603050405020304" pitchFamily="18" charset="0"/>
              </a:rPr>
              <a:t>A Comprehensive Lifestyle:</a:t>
            </a:r>
            <a:endParaRPr lang="en-US" sz="1800" b="0" dirty="0">
              <a:solidFill>
                <a:schemeClr val="tx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800100" marR="0" lvl="1" indent="-342900">
              <a:lnSpc>
                <a:spcPts val="1800"/>
              </a:lnSpc>
              <a:spcBef>
                <a:spcPts val="0"/>
              </a:spcBef>
              <a:spcAft>
                <a:spcPts val="900"/>
              </a:spcAft>
              <a:buSzPts val="1000"/>
              <a:buFont typeface="Symbol" panose="05050102010706020507" pitchFamily="18" charset="2"/>
              <a:buChar char=""/>
              <a:tabLst>
                <a:tab pos="457200" algn="l"/>
              </a:tabLst>
            </a:pPr>
            <a:r>
              <a:rPr lang="en-US" sz="1800" b="1" i="1" dirty="0">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True worship is not limited to Sunday but involves all of life </a:t>
            </a:r>
            <a:r>
              <a:rPr lang="en-US" sz="1800" dirty="0">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(Rom 12:1), including service to others. Romans 12:1 (NIV) reads: "Therefore, I urge you, brothers and sisters, in view of God’s mercy, to offer your bodies as a living sacrifice, holy and pleasing to God—this is your true and proper worship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ts val="1800"/>
              </a:lnSpc>
              <a:spcBef>
                <a:spcPts val="0"/>
              </a:spcBef>
              <a:spcAft>
                <a:spcPts val="900"/>
              </a:spcAft>
              <a:buSzPts val="1000"/>
              <a:buFont typeface="Symbol" panose="05050102010706020507" pitchFamily="18" charset="2"/>
              <a:buChar char=""/>
              <a:tabLst>
                <a:tab pos="457200" algn="l"/>
              </a:tabLst>
            </a:pPr>
            <a:r>
              <a:rPr lang="en-US" sz="1800" b="1" dirty="0">
                <a:solidFill>
                  <a:srgbClr val="0A0A0A"/>
                </a:solidFill>
                <a:effectLst/>
                <a:highlight>
                  <a:srgbClr val="FFFF00"/>
                </a:highlight>
                <a:latin typeface="Roboto" panose="02000000000000000000" pitchFamily="2" charset="0"/>
                <a:ea typeface="Times New Roman" panose="02020603050405020304" pitchFamily="18" charset="0"/>
                <a:cs typeface="Times New Roman" panose="02020603050405020304" pitchFamily="18" charset="0"/>
              </a:rPr>
              <a:t>Dialogic and Covenantal:</a:t>
            </a:r>
            <a:r>
              <a:rPr lang="en-US" sz="1800" dirty="0">
                <a:solidFill>
                  <a:srgbClr val="0A0A0A"/>
                </a:solidFill>
                <a:effectLst/>
                <a:highlight>
                  <a:srgbClr val="FFFF00"/>
                </a:highlight>
                <a:latin typeface="Roboto" panose="02000000000000000000" pitchFamily="2" charset="0"/>
                <a:ea typeface="Times New Roman" panose="02020603050405020304" pitchFamily="18" charset="0"/>
                <a:cs typeface="Times New Roman" panose="02020603050405020304" pitchFamily="18" charset="0"/>
              </a:rPr>
              <a:t> </a:t>
            </a:r>
            <a:r>
              <a:rPr lang="en-US" sz="1800" b="1" dirty="0">
                <a:solidFill>
                  <a:srgbClr val="0A0A0A"/>
                </a:solidFill>
                <a:effectLst/>
                <a:highlight>
                  <a:srgbClr val="FFFF00"/>
                </a:highlight>
                <a:latin typeface="Roboto" panose="02000000000000000000" pitchFamily="2" charset="0"/>
                <a:ea typeface="Times New Roman" panose="02020603050405020304" pitchFamily="18" charset="0"/>
                <a:cs typeface="Times New Roman" panose="02020603050405020304" pitchFamily="18" charset="0"/>
              </a:rPr>
              <a:t>Worship is a conversation</a:t>
            </a:r>
            <a:r>
              <a:rPr lang="en-US" sz="1800" dirty="0">
                <a:solidFill>
                  <a:srgbClr val="0A0A0A"/>
                </a:solidFill>
                <a:effectLst/>
                <a:highlight>
                  <a:srgbClr val="FFFF00"/>
                </a:highlight>
                <a:latin typeface="Roboto" panose="02000000000000000000" pitchFamily="2" charset="0"/>
                <a:ea typeface="Times New Roman" panose="02020603050405020304" pitchFamily="18" charset="0"/>
                <a:cs typeface="Times New Roman" panose="02020603050405020304" pitchFamily="18" charset="0"/>
              </a:rPr>
              <a:t>—</a:t>
            </a:r>
          </a:p>
          <a:p>
            <a:pPr marL="800100" marR="0" lvl="1" indent="-342900">
              <a:lnSpc>
                <a:spcPts val="1800"/>
              </a:lnSpc>
              <a:spcBef>
                <a:spcPts val="0"/>
              </a:spcBef>
              <a:spcAft>
                <a:spcPts val="900"/>
              </a:spcAft>
              <a:buSzPts val="1000"/>
              <a:buFont typeface="Symbol" panose="05050102010706020507" pitchFamily="18" charset="2"/>
              <a:buChar char=""/>
              <a:tabLst>
                <a:tab pos="457200" algn="l"/>
              </a:tabLst>
            </a:pPr>
            <a:r>
              <a:rPr lang="en-US" sz="1800" b="1" i="1" dirty="0">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a dialogue between God (who calls and reveals) and people (who respond</a:t>
            </a:r>
            <a:r>
              <a:rPr lang="en-US" sz="1800" b="1" dirty="0">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 </a:t>
            </a:r>
            <a:r>
              <a:rPr lang="en-US" sz="1800" dirty="0">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It renews the covenantal relationship between God and His people.</a:t>
            </a:r>
            <a:endParaRPr lang="en-US" sz="18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ts val="1800"/>
              </a:lnSpc>
              <a:spcBef>
                <a:spcPts val="0"/>
              </a:spcBef>
              <a:spcAft>
                <a:spcPts val="900"/>
              </a:spcAft>
              <a:buSzPts val="1000"/>
              <a:buFont typeface="Symbol" panose="05050102010706020507" pitchFamily="18" charset="2"/>
              <a:buChar char=""/>
              <a:tabLst>
                <a:tab pos="457200" algn="l"/>
              </a:tabLst>
            </a:pPr>
            <a:r>
              <a:rPr lang="en-US" sz="1800" b="1" dirty="0">
                <a:solidFill>
                  <a:srgbClr val="0A0A0A"/>
                </a:solidFill>
                <a:effectLst/>
                <a:highlight>
                  <a:srgbClr val="FFFF00"/>
                </a:highlight>
                <a:latin typeface="Roboto" panose="02000000000000000000" pitchFamily="2" charset="0"/>
                <a:ea typeface="Times New Roman" panose="02020603050405020304" pitchFamily="18" charset="0"/>
                <a:cs typeface="Times New Roman" panose="02020603050405020304" pitchFamily="18" charset="0"/>
              </a:rPr>
              <a:t>Scripture-Driven:</a:t>
            </a:r>
          </a:p>
          <a:p>
            <a:pPr marL="800100" marR="0" lvl="1" indent="-342900">
              <a:lnSpc>
                <a:spcPts val="1800"/>
              </a:lnSpc>
              <a:spcBef>
                <a:spcPts val="0"/>
              </a:spcBef>
              <a:spcAft>
                <a:spcPts val="900"/>
              </a:spcAft>
              <a:buSzPts val="1000"/>
              <a:buFont typeface="Symbol" panose="05050102010706020507" pitchFamily="18" charset="2"/>
              <a:buChar char=""/>
              <a:tabLst>
                <a:tab pos="457200" algn="l"/>
              </a:tabLst>
            </a:pPr>
            <a:r>
              <a:rPr lang="en-US" sz="1800" b="1" i="1" dirty="0">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Worship must be rooted in the Bible</a:t>
            </a:r>
            <a:r>
              <a:rPr lang="en-US" sz="1800" dirty="0">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 including the reading, preaching, and singing of Scripture.</a:t>
            </a:r>
            <a:endParaRPr lang="en-US" sz="1800" dirty="0">
              <a:solidFill>
                <a:srgbClr val="0A0A0A"/>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ts val="1800"/>
              </a:lnSpc>
              <a:spcBef>
                <a:spcPts val="0"/>
              </a:spcBef>
              <a:spcAft>
                <a:spcPts val="900"/>
              </a:spcAft>
              <a:buSzPts val="1000"/>
              <a:buFont typeface="Symbol" panose="05050102010706020507" pitchFamily="18" charset="2"/>
              <a:buChar char=""/>
              <a:tabLst>
                <a:tab pos="457200" algn="l"/>
              </a:tabLst>
            </a:pPr>
            <a:r>
              <a:rPr lang="en-US" sz="1800" b="1" dirty="0">
                <a:solidFill>
                  <a:srgbClr val="0A0A0A"/>
                </a:solidFill>
                <a:effectLst/>
                <a:highlight>
                  <a:srgbClr val="FFFF00"/>
                </a:highlight>
                <a:latin typeface="Roboto" panose="02000000000000000000" pitchFamily="2" charset="0"/>
                <a:ea typeface="Times New Roman" panose="02020603050405020304" pitchFamily="18" charset="0"/>
                <a:cs typeface="Times New Roman" panose="02020603050405020304" pitchFamily="18" charset="0"/>
              </a:rPr>
              <a:t>Reverence and Adoration:</a:t>
            </a:r>
          </a:p>
          <a:p>
            <a:pPr marL="800100" marR="0" lvl="1" indent="-342900">
              <a:lnSpc>
                <a:spcPts val="1800"/>
              </a:lnSpc>
              <a:spcBef>
                <a:spcPts val="0"/>
              </a:spcBef>
              <a:spcAft>
                <a:spcPts val="900"/>
              </a:spcAft>
              <a:buSzPts val="1000"/>
              <a:buFont typeface="Symbol" panose="05050102010706020507" pitchFamily="18" charset="2"/>
              <a:buChar char=""/>
              <a:tabLst>
                <a:tab pos="457200" algn="l"/>
              </a:tabLst>
            </a:pPr>
            <a:r>
              <a:rPr lang="en-US" sz="1800" b="1" i="1" dirty="0">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Worship implies submission to the Divine Sovereign </a:t>
            </a:r>
            <a:r>
              <a:rPr lang="en-US" sz="1800" dirty="0">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a:t>
            </a:r>
            <a:r>
              <a:rPr lang="en-US" sz="1800" dirty="0" err="1">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hishakawa</a:t>
            </a:r>
            <a:r>
              <a:rPr lang="en-US" sz="1800" dirty="0">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a:t>
            </a:r>
            <a:r>
              <a:rPr lang="en-US" sz="1800" dirty="0" err="1">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proskuneo</a:t>
            </a:r>
            <a:r>
              <a:rPr lang="en-US" sz="1800" dirty="0">
                <a:solidFill>
                  <a:srgbClr val="0A0A0A"/>
                </a:solidFill>
                <a:effectLst/>
                <a:latin typeface="Roboto" panose="02000000000000000000" pitchFamily="2" charset="0"/>
                <a:ea typeface="Times New Roman" panose="02020603050405020304" pitchFamily="18" charset="0"/>
                <a:cs typeface="Times New Roman" panose="02020603050405020304" pitchFamily="18" charset="0"/>
              </a:rPr>
              <a:t>), acknowledging His worthiness.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14</a:t>
            </a:fld>
            <a:endParaRPr lang="cs-CZ"/>
          </a:p>
        </p:txBody>
      </p:sp>
    </p:spTree>
    <p:extLst>
      <p:ext uri="{BB962C8B-B14F-4D97-AF65-F5344CB8AC3E}">
        <p14:creationId xmlns:p14="http://schemas.microsoft.com/office/powerpoint/2010/main" val="31137228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Develops a lifestyle of worship, that encourages others to follow.</a:t>
            </a:r>
          </a:p>
        </p:txBody>
      </p:sp>
      <p:sp>
        <p:nvSpPr>
          <p:cNvPr id="4" name="Slide Number Placeholder 3"/>
          <p:cNvSpPr>
            <a:spLocks noGrp="1"/>
          </p:cNvSpPr>
          <p:nvPr>
            <p:ph type="sldNum" sz="quarter" idx="5"/>
          </p:nvPr>
        </p:nvSpPr>
        <p:spPr/>
        <p:txBody>
          <a:bodyPr/>
          <a:lstStyle/>
          <a:p>
            <a:fld id="{871B2431-D351-4C6E-A3CF-9DFAC0E3E050}" type="slidenum">
              <a:rPr lang="cs-CZ" smtClean="0"/>
              <a:t>15</a:t>
            </a:fld>
            <a:endParaRPr lang="cs-CZ"/>
          </a:p>
        </p:txBody>
      </p:sp>
    </p:spTree>
    <p:extLst>
      <p:ext uri="{BB962C8B-B14F-4D97-AF65-F5344CB8AC3E}">
        <p14:creationId xmlns:p14="http://schemas.microsoft.com/office/powerpoint/2010/main" val="16704595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16</a:t>
            </a:fld>
            <a:endParaRPr lang="cs-CZ"/>
          </a:p>
        </p:txBody>
      </p:sp>
    </p:spTree>
    <p:extLst>
      <p:ext uri="{BB962C8B-B14F-4D97-AF65-F5344CB8AC3E}">
        <p14:creationId xmlns:p14="http://schemas.microsoft.com/office/powerpoint/2010/main" val="4245243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jpeg"/><Relationship Id="rId7" Type="http://schemas.openxmlformats.org/officeDocument/2006/relationships/image" Target="../media/image5.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 Id="rId9"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jpeg"/><Relationship Id="rId7" Type="http://schemas.openxmlformats.org/officeDocument/2006/relationships/image" Target="../media/image5.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 Id="rId9" Type="http://schemas.openxmlformats.org/officeDocument/2006/relationships/image" Target="../media/image11.svg"/></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jpeg"/><Relationship Id="rId7" Type="http://schemas.openxmlformats.org/officeDocument/2006/relationships/image" Target="../media/image5.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 Id="rId9" Type="http://schemas.openxmlformats.org/officeDocument/2006/relationships/image" Target="../media/image11.sv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12.png"/><Relationship Id="rId7"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3.svg"/></Relationships>
</file>

<file path=ppt/slides/_rels/slide1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jpeg"/><Relationship Id="rId7" Type="http://schemas.openxmlformats.org/officeDocument/2006/relationships/image" Target="../media/image3.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5.sv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jpeg"/><Relationship Id="rId7" Type="http://schemas.openxmlformats.org/officeDocument/2006/relationships/image" Target="../media/image3.sv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5.sv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jpeg"/><Relationship Id="rId7" Type="http://schemas.openxmlformats.org/officeDocument/2006/relationships/image" Target="../media/image5.svg"/><Relationship Id="rId12"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17.png"/><Relationship Id="rId5" Type="http://schemas.openxmlformats.org/officeDocument/2006/relationships/image" Target="../media/image3.svg"/><Relationship Id="rId10" Type="http://schemas.openxmlformats.org/officeDocument/2006/relationships/image" Target="../media/image16.jpeg"/><Relationship Id="rId4" Type="http://schemas.openxmlformats.org/officeDocument/2006/relationships/image" Target="../media/image2.png"/><Relationship Id="rId9"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3" name="TextBox 3"/>
          <p:cNvSpPr txBox="1"/>
          <p:nvPr/>
        </p:nvSpPr>
        <p:spPr>
          <a:xfrm>
            <a:off x="3975148" y="1638300"/>
            <a:ext cx="10556115" cy="6991350"/>
          </a:xfrm>
          <a:prstGeom prst="rect">
            <a:avLst/>
          </a:prstGeom>
        </p:spPr>
        <p:txBody>
          <a:bodyPr lIns="0" tIns="0" rIns="0" bIns="0" rtlCol="0" anchor="t">
            <a:spAutoFit/>
          </a:bodyPr>
          <a:lstStyle/>
          <a:p>
            <a:pPr algn="ctr">
              <a:lnSpc>
                <a:spcPts val="13734"/>
              </a:lnSpc>
            </a:pPr>
            <a:r>
              <a:rPr lang="en-US" sz="11445">
                <a:solidFill>
                  <a:srgbClr val="000000"/>
                </a:solidFill>
                <a:latin typeface="Avallon Caps"/>
                <a:ea typeface="Avallon Caps"/>
                <a:cs typeface="Avallon Caps"/>
                <a:sym typeface="Avallon Caps"/>
              </a:rPr>
              <a:t>Theology of Worship:</a:t>
            </a:r>
          </a:p>
          <a:p>
            <a:pPr algn="ctr">
              <a:lnSpc>
                <a:spcPts val="13734"/>
              </a:lnSpc>
              <a:spcBef>
                <a:spcPct val="0"/>
              </a:spcBef>
            </a:pPr>
            <a:r>
              <a:rPr lang="en-US" sz="11445">
                <a:solidFill>
                  <a:srgbClr val="000000"/>
                </a:solidFill>
                <a:latin typeface="Avallon Caps"/>
                <a:ea typeface="Avallon Caps"/>
                <a:cs typeface="Avallon Caps"/>
                <a:sym typeface="Avallon Caps"/>
              </a:rPr>
              <a:t>A biblical model for contemporary Worship</a:t>
            </a:r>
          </a:p>
        </p:txBody>
      </p:sp>
      <p:sp>
        <p:nvSpPr>
          <p:cNvPr id="4" name="Freeform 4"/>
          <p:cNvSpPr/>
          <p:nvPr/>
        </p:nvSpPr>
        <p:spPr>
          <a:xfrm rot="2027829">
            <a:off x="12426497" y="-343497"/>
            <a:ext cx="8917426" cy="4001695"/>
          </a:xfrm>
          <a:custGeom>
            <a:avLst/>
            <a:gdLst/>
            <a:ahLst/>
            <a:cxnLst/>
            <a:rect l="l" t="t" r="r" b="b"/>
            <a:pathLst>
              <a:path w="8917426" h="4001695">
                <a:moveTo>
                  <a:pt x="0" y="0"/>
                </a:moveTo>
                <a:lnTo>
                  <a:pt x="8917426" y="0"/>
                </a:lnTo>
                <a:lnTo>
                  <a:pt x="8917426" y="4001694"/>
                </a:lnTo>
                <a:lnTo>
                  <a:pt x="0" y="4001694"/>
                </a:lnTo>
                <a:lnTo>
                  <a:pt x="0" y="0"/>
                </a:lnTo>
                <a:close/>
              </a:path>
            </a:pathLst>
          </a:custGeom>
          <a:blipFill>
            <a:blip r:embed="rId3">
              <a:alphaModFix amt="24000"/>
              <a:extLst>
                <a:ext uri="{96DAC541-7B7A-43D3-8B79-37D633B846F1}">
                  <asvg:svgBlip xmlns:asvg="http://schemas.microsoft.com/office/drawing/2016/SVG/main" r:embed="rId4"/>
                </a:ext>
              </a:extLst>
            </a:blip>
            <a:stretch>
              <a:fillRect/>
            </a:stretch>
          </a:blipFill>
        </p:spPr>
      </p:sp>
      <p:sp>
        <p:nvSpPr>
          <p:cNvPr id="5" name="Freeform 5"/>
          <p:cNvSpPr/>
          <p:nvPr/>
        </p:nvSpPr>
        <p:spPr>
          <a:xfrm rot="-2289150" flipH="1" flipV="1">
            <a:off x="-3256244" y="7470457"/>
            <a:ext cx="8917426" cy="4001695"/>
          </a:xfrm>
          <a:custGeom>
            <a:avLst/>
            <a:gdLst/>
            <a:ahLst/>
            <a:cxnLst/>
            <a:rect l="l" t="t" r="r" b="b"/>
            <a:pathLst>
              <a:path w="8917426" h="4001695">
                <a:moveTo>
                  <a:pt x="8917426" y="4001695"/>
                </a:moveTo>
                <a:lnTo>
                  <a:pt x="0" y="4001695"/>
                </a:lnTo>
                <a:lnTo>
                  <a:pt x="0" y="0"/>
                </a:lnTo>
                <a:lnTo>
                  <a:pt x="8917426" y="0"/>
                </a:lnTo>
                <a:lnTo>
                  <a:pt x="8917426" y="4001695"/>
                </a:lnTo>
                <a:close/>
              </a:path>
            </a:pathLst>
          </a:custGeom>
          <a:blipFill>
            <a:blip r:embed="rId3">
              <a:alphaModFix amt="24000"/>
              <a:extLst>
                <a:ext uri="{96DAC541-7B7A-43D3-8B79-37D633B846F1}">
                  <asvg:svgBlip xmlns:asvg="http://schemas.microsoft.com/office/drawing/2016/SVG/main" r:embed="rId4"/>
                </a:ext>
              </a:extLst>
            </a:blip>
            <a:stretch>
              <a:fillRect/>
            </a:stretch>
          </a:blipFill>
        </p:spPr>
      </p:sp>
      <p:sp>
        <p:nvSpPr>
          <p:cNvPr id="6" name="Freeform 6"/>
          <p:cNvSpPr/>
          <p:nvPr/>
        </p:nvSpPr>
        <p:spPr>
          <a:xfrm>
            <a:off x="15258219" y="6010195"/>
            <a:ext cx="669527" cy="690235"/>
          </a:xfrm>
          <a:custGeom>
            <a:avLst/>
            <a:gdLst/>
            <a:ahLst/>
            <a:cxnLst/>
            <a:rect l="l" t="t" r="r" b="b"/>
            <a:pathLst>
              <a:path w="669527" h="690235">
                <a:moveTo>
                  <a:pt x="0" y="0"/>
                </a:moveTo>
                <a:lnTo>
                  <a:pt x="669528" y="0"/>
                </a:lnTo>
                <a:lnTo>
                  <a:pt x="669528" y="690235"/>
                </a:lnTo>
                <a:lnTo>
                  <a:pt x="0" y="6902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2578664" y="1516112"/>
            <a:ext cx="669527" cy="690235"/>
          </a:xfrm>
          <a:custGeom>
            <a:avLst/>
            <a:gdLst/>
            <a:ahLst/>
            <a:cxnLst/>
            <a:rect l="l" t="t" r="r" b="b"/>
            <a:pathLst>
              <a:path w="669527" h="690235">
                <a:moveTo>
                  <a:pt x="0" y="0"/>
                </a:moveTo>
                <a:lnTo>
                  <a:pt x="669528" y="0"/>
                </a:lnTo>
                <a:lnTo>
                  <a:pt x="669528" y="690235"/>
                </a:lnTo>
                <a:lnTo>
                  <a:pt x="0" y="6902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8888" b="-38888"/>
            </a:stretch>
          </a:blipFill>
        </p:spPr>
      </p:sp>
      <p:sp>
        <p:nvSpPr>
          <p:cNvPr id="3" name="TextBox 3"/>
          <p:cNvSpPr txBox="1"/>
          <p:nvPr/>
        </p:nvSpPr>
        <p:spPr>
          <a:xfrm>
            <a:off x="3868859" y="2234922"/>
            <a:ext cx="9971619" cy="6991350"/>
          </a:xfrm>
          <a:prstGeom prst="rect">
            <a:avLst/>
          </a:prstGeom>
        </p:spPr>
        <p:txBody>
          <a:bodyPr lIns="0" tIns="0" rIns="0" bIns="0" rtlCol="0" anchor="t">
            <a:spAutoFit/>
          </a:bodyPr>
          <a:lstStyle/>
          <a:p>
            <a:pPr algn="ctr">
              <a:lnSpc>
                <a:spcPts val="13734"/>
              </a:lnSpc>
            </a:pPr>
            <a:r>
              <a:rPr lang="en-US" sz="11445">
                <a:solidFill>
                  <a:srgbClr val="000000"/>
                </a:solidFill>
                <a:latin typeface="Avallon Caps"/>
                <a:ea typeface="Avallon Caps"/>
                <a:cs typeface="Avallon Caps"/>
                <a:sym typeface="Avallon Caps"/>
              </a:rPr>
              <a:t>First Mention of the word worship</a:t>
            </a:r>
          </a:p>
          <a:p>
            <a:pPr algn="ctr">
              <a:lnSpc>
                <a:spcPts val="13734"/>
              </a:lnSpc>
            </a:pPr>
            <a:endParaRPr lang="en-US" sz="11445">
              <a:solidFill>
                <a:srgbClr val="000000"/>
              </a:solidFill>
              <a:latin typeface="Avallon Caps"/>
              <a:ea typeface="Avallon Caps"/>
              <a:cs typeface="Avallon Caps"/>
              <a:sym typeface="Avallon Caps"/>
            </a:endParaRPr>
          </a:p>
          <a:p>
            <a:pPr algn="ctr">
              <a:lnSpc>
                <a:spcPts val="13734"/>
              </a:lnSpc>
              <a:spcBef>
                <a:spcPct val="0"/>
              </a:spcBef>
            </a:pPr>
            <a:r>
              <a:rPr lang="en-US" sz="11445">
                <a:solidFill>
                  <a:srgbClr val="000000"/>
                </a:solidFill>
                <a:latin typeface="Avallon Caps"/>
                <a:ea typeface="Avallon Caps"/>
                <a:cs typeface="Avallon Caps"/>
                <a:sym typeface="Avallon Caps"/>
              </a:rPr>
              <a:t>Gen 22:5</a:t>
            </a:r>
          </a:p>
        </p:txBody>
      </p:sp>
      <p:sp>
        <p:nvSpPr>
          <p:cNvPr id="4" name="Freeform 4"/>
          <p:cNvSpPr/>
          <p:nvPr/>
        </p:nvSpPr>
        <p:spPr>
          <a:xfrm rot="2027829">
            <a:off x="12426497" y="-343497"/>
            <a:ext cx="8917426" cy="4001695"/>
          </a:xfrm>
          <a:custGeom>
            <a:avLst/>
            <a:gdLst/>
            <a:ahLst/>
            <a:cxnLst/>
            <a:rect l="l" t="t" r="r" b="b"/>
            <a:pathLst>
              <a:path w="8917426" h="4001695">
                <a:moveTo>
                  <a:pt x="0" y="0"/>
                </a:moveTo>
                <a:lnTo>
                  <a:pt x="8917426" y="0"/>
                </a:lnTo>
                <a:lnTo>
                  <a:pt x="8917426" y="4001694"/>
                </a:lnTo>
                <a:lnTo>
                  <a:pt x="0" y="4001694"/>
                </a:lnTo>
                <a:lnTo>
                  <a:pt x="0" y="0"/>
                </a:lnTo>
                <a:close/>
              </a:path>
            </a:pathLst>
          </a:custGeom>
          <a:blipFill>
            <a:blip r:embed="rId4">
              <a:alphaModFix amt="24000"/>
              <a:extLst>
                <a:ext uri="{96DAC541-7B7A-43D3-8B79-37D633B846F1}">
                  <asvg:svgBlip xmlns:asvg="http://schemas.microsoft.com/office/drawing/2016/SVG/main" r:embed="rId5"/>
                </a:ext>
              </a:extLst>
            </a:blip>
            <a:stretch>
              <a:fillRect/>
            </a:stretch>
          </a:blipFill>
        </p:spPr>
      </p:sp>
      <p:sp>
        <p:nvSpPr>
          <p:cNvPr id="5" name="Freeform 5"/>
          <p:cNvSpPr/>
          <p:nvPr/>
        </p:nvSpPr>
        <p:spPr>
          <a:xfrm rot="-2289150" flipH="1" flipV="1">
            <a:off x="-3256244" y="7470457"/>
            <a:ext cx="8917426" cy="4001695"/>
          </a:xfrm>
          <a:custGeom>
            <a:avLst/>
            <a:gdLst/>
            <a:ahLst/>
            <a:cxnLst/>
            <a:rect l="l" t="t" r="r" b="b"/>
            <a:pathLst>
              <a:path w="8917426" h="4001695">
                <a:moveTo>
                  <a:pt x="8917426" y="4001695"/>
                </a:moveTo>
                <a:lnTo>
                  <a:pt x="0" y="4001695"/>
                </a:lnTo>
                <a:lnTo>
                  <a:pt x="0" y="0"/>
                </a:lnTo>
                <a:lnTo>
                  <a:pt x="8917426" y="0"/>
                </a:lnTo>
                <a:lnTo>
                  <a:pt x="8917426" y="4001695"/>
                </a:lnTo>
                <a:close/>
              </a:path>
            </a:pathLst>
          </a:custGeom>
          <a:blipFill>
            <a:blip r:embed="rId4">
              <a:alphaModFix amt="24000"/>
              <a:extLst>
                <a:ext uri="{96DAC541-7B7A-43D3-8B79-37D633B846F1}">
                  <asvg:svgBlip xmlns:asvg="http://schemas.microsoft.com/office/drawing/2016/SVG/main" r:embed="rId5"/>
                </a:ext>
              </a:extLst>
            </a:blip>
            <a:stretch>
              <a:fillRect/>
            </a:stretch>
          </a:blipFill>
        </p:spPr>
      </p:sp>
      <p:sp>
        <p:nvSpPr>
          <p:cNvPr id="6" name="Freeform 6"/>
          <p:cNvSpPr/>
          <p:nvPr/>
        </p:nvSpPr>
        <p:spPr>
          <a:xfrm>
            <a:off x="15258219" y="6010195"/>
            <a:ext cx="669527" cy="690235"/>
          </a:xfrm>
          <a:custGeom>
            <a:avLst/>
            <a:gdLst/>
            <a:ahLst/>
            <a:cxnLst/>
            <a:rect l="l" t="t" r="r" b="b"/>
            <a:pathLst>
              <a:path w="669527" h="690235">
                <a:moveTo>
                  <a:pt x="0" y="0"/>
                </a:moveTo>
                <a:lnTo>
                  <a:pt x="669528" y="0"/>
                </a:lnTo>
                <a:lnTo>
                  <a:pt x="669528" y="690235"/>
                </a:lnTo>
                <a:lnTo>
                  <a:pt x="0" y="6902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2578664" y="1516112"/>
            <a:ext cx="669527" cy="690235"/>
          </a:xfrm>
          <a:custGeom>
            <a:avLst/>
            <a:gdLst/>
            <a:ahLst/>
            <a:cxnLst/>
            <a:rect l="l" t="t" r="r" b="b"/>
            <a:pathLst>
              <a:path w="669527" h="690235">
                <a:moveTo>
                  <a:pt x="0" y="0"/>
                </a:moveTo>
                <a:lnTo>
                  <a:pt x="669528" y="0"/>
                </a:lnTo>
                <a:lnTo>
                  <a:pt x="669528" y="690235"/>
                </a:lnTo>
                <a:lnTo>
                  <a:pt x="0" y="6902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8888" b="-38888"/>
            </a:stretch>
          </a:blipFill>
        </p:spPr>
      </p:sp>
      <p:sp>
        <p:nvSpPr>
          <p:cNvPr id="3" name="TextBox 3"/>
          <p:cNvSpPr txBox="1"/>
          <p:nvPr/>
        </p:nvSpPr>
        <p:spPr>
          <a:xfrm>
            <a:off x="1183079" y="2190750"/>
            <a:ext cx="15921842" cy="5886450"/>
          </a:xfrm>
          <a:prstGeom prst="rect">
            <a:avLst/>
          </a:prstGeom>
        </p:spPr>
        <p:txBody>
          <a:bodyPr lIns="0" tIns="0" rIns="0" bIns="0" rtlCol="0" anchor="t">
            <a:spAutoFit/>
          </a:bodyPr>
          <a:lstStyle/>
          <a:p>
            <a:pPr algn="ctr">
              <a:lnSpc>
                <a:spcPts val="11575"/>
              </a:lnSpc>
              <a:spcBef>
                <a:spcPct val="0"/>
              </a:spcBef>
            </a:pPr>
            <a:r>
              <a:rPr lang="en-US" sz="9646">
                <a:solidFill>
                  <a:srgbClr val="000000"/>
                </a:solidFill>
                <a:latin typeface="Avallon Caps"/>
                <a:ea typeface="Avallon Caps"/>
                <a:cs typeface="Avallon Caps"/>
                <a:sym typeface="Avallon Caps"/>
              </a:rPr>
              <a:t>He said to his servants, “Stay here with the donkey while I and the boy go over there. We will worship and then we will come back to you.”</a:t>
            </a:r>
          </a:p>
        </p:txBody>
      </p:sp>
      <p:sp>
        <p:nvSpPr>
          <p:cNvPr id="4" name="Freeform 4"/>
          <p:cNvSpPr/>
          <p:nvPr/>
        </p:nvSpPr>
        <p:spPr>
          <a:xfrm rot="2027829">
            <a:off x="12426497" y="-343497"/>
            <a:ext cx="8917426" cy="4001695"/>
          </a:xfrm>
          <a:custGeom>
            <a:avLst/>
            <a:gdLst/>
            <a:ahLst/>
            <a:cxnLst/>
            <a:rect l="l" t="t" r="r" b="b"/>
            <a:pathLst>
              <a:path w="8917426" h="4001695">
                <a:moveTo>
                  <a:pt x="0" y="0"/>
                </a:moveTo>
                <a:lnTo>
                  <a:pt x="8917426" y="0"/>
                </a:lnTo>
                <a:lnTo>
                  <a:pt x="8917426" y="4001694"/>
                </a:lnTo>
                <a:lnTo>
                  <a:pt x="0" y="4001694"/>
                </a:lnTo>
                <a:lnTo>
                  <a:pt x="0" y="0"/>
                </a:lnTo>
                <a:close/>
              </a:path>
            </a:pathLst>
          </a:custGeom>
          <a:blipFill>
            <a:blip r:embed="rId4">
              <a:alphaModFix amt="24000"/>
              <a:extLst>
                <a:ext uri="{96DAC541-7B7A-43D3-8B79-37D633B846F1}">
                  <asvg:svgBlip xmlns:asvg="http://schemas.microsoft.com/office/drawing/2016/SVG/main" r:embed="rId5"/>
                </a:ext>
              </a:extLst>
            </a:blip>
            <a:stretch>
              <a:fillRect/>
            </a:stretch>
          </a:blipFill>
        </p:spPr>
      </p:sp>
      <p:sp>
        <p:nvSpPr>
          <p:cNvPr id="5" name="Freeform 5"/>
          <p:cNvSpPr/>
          <p:nvPr/>
        </p:nvSpPr>
        <p:spPr>
          <a:xfrm rot="-2289150" flipH="1" flipV="1">
            <a:off x="-3256244" y="7470457"/>
            <a:ext cx="8917426" cy="4001695"/>
          </a:xfrm>
          <a:custGeom>
            <a:avLst/>
            <a:gdLst/>
            <a:ahLst/>
            <a:cxnLst/>
            <a:rect l="l" t="t" r="r" b="b"/>
            <a:pathLst>
              <a:path w="8917426" h="4001695">
                <a:moveTo>
                  <a:pt x="8917426" y="4001695"/>
                </a:moveTo>
                <a:lnTo>
                  <a:pt x="0" y="4001695"/>
                </a:lnTo>
                <a:lnTo>
                  <a:pt x="0" y="0"/>
                </a:lnTo>
                <a:lnTo>
                  <a:pt x="8917426" y="0"/>
                </a:lnTo>
                <a:lnTo>
                  <a:pt x="8917426" y="4001695"/>
                </a:lnTo>
                <a:close/>
              </a:path>
            </a:pathLst>
          </a:custGeom>
          <a:blipFill>
            <a:blip r:embed="rId4">
              <a:alphaModFix amt="24000"/>
              <a:extLst>
                <a:ext uri="{96DAC541-7B7A-43D3-8B79-37D633B846F1}">
                  <asvg:svgBlip xmlns:asvg="http://schemas.microsoft.com/office/drawing/2016/SVG/main" r:embed="rId5"/>
                </a:ext>
              </a:extLst>
            </a:blip>
            <a:stretch>
              <a:fillRect/>
            </a:stretch>
          </a:blipFill>
        </p:spPr>
      </p:sp>
      <p:sp>
        <p:nvSpPr>
          <p:cNvPr id="6" name="Freeform 6"/>
          <p:cNvSpPr/>
          <p:nvPr/>
        </p:nvSpPr>
        <p:spPr>
          <a:xfrm>
            <a:off x="16215682" y="8568065"/>
            <a:ext cx="669527" cy="690235"/>
          </a:xfrm>
          <a:custGeom>
            <a:avLst/>
            <a:gdLst/>
            <a:ahLst/>
            <a:cxnLst/>
            <a:rect l="l" t="t" r="r" b="b"/>
            <a:pathLst>
              <a:path w="669527" h="690235">
                <a:moveTo>
                  <a:pt x="0" y="0"/>
                </a:moveTo>
                <a:lnTo>
                  <a:pt x="669528" y="0"/>
                </a:lnTo>
                <a:lnTo>
                  <a:pt x="669528" y="690235"/>
                </a:lnTo>
                <a:lnTo>
                  <a:pt x="0" y="6902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693936" y="1028700"/>
            <a:ext cx="669527" cy="690235"/>
          </a:xfrm>
          <a:custGeom>
            <a:avLst/>
            <a:gdLst/>
            <a:ahLst/>
            <a:cxnLst/>
            <a:rect l="l" t="t" r="r" b="b"/>
            <a:pathLst>
              <a:path w="669527" h="690235">
                <a:moveTo>
                  <a:pt x="0" y="0"/>
                </a:moveTo>
                <a:lnTo>
                  <a:pt x="669528" y="0"/>
                </a:lnTo>
                <a:lnTo>
                  <a:pt x="669528" y="690235"/>
                </a:lnTo>
                <a:lnTo>
                  <a:pt x="0" y="6902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TextBox 8"/>
          <p:cNvSpPr txBox="1"/>
          <p:nvPr/>
        </p:nvSpPr>
        <p:spPr>
          <a:xfrm>
            <a:off x="14442723" y="8067675"/>
            <a:ext cx="1772960" cy="809625"/>
          </a:xfrm>
          <a:prstGeom prst="rect">
            <a:avLst/>
          </a:prstGeom>
        </p:spPr>
        <p:txBody>
          <a:bodyPr lIns="0" tIns="0" rIns="0" bIns="0" rtlCol="0" anchor="t">
            <a:spAutoFit/>
          </a:bodyPr>
          <a:lstStyle/>
          <a:p>
            <a:pPr algn="ctr">
              <a:lnSpc>
                <a:spcPts val="6300"/>
              </a:lnSpc>
              <a:spcBef>
                <a:spcPct val="0"/>
              </a:spcBef>
            </a:pPr>
            <a:r>
              <a:rPr lang="en-US" sz="5250">
                <a:solidFill>
                  <a:srgbClr val="000000"/>
                </a:solidFill>
                <a:latin typeface="Avallon Caps"/>
                <a:ea typeface="Avallon Caps"/>
                <a:cs typeface="Avallon Caps"/>
                <a:sym typeface="Avallon Caps"/>
              </a:rPr>
              <a:t>Gen 22:5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3" name="TextBox 3"/>
          <p:cNvSpPr txBox="1"/>
          <p:nvPr/>
        </p:nvSpPr>
        <p:spPr>
          <a:xfrm>
            <a:off x="2825540" y="2871787"/>
            <a:ext cx="12636920" cy="4524375"/>
          </a:xfrm>
          <a:prstGeom prst="rect">
            <a:avLst/>
          </a:prstGeom>
        </p:spPr>
        <p:txBody>
          <a:bodyPr lIns="0" tIns="0" rIns="0" bIns="0" rtlCol="0" anchor="t">
            <a:spAutoFit/>
          </a:bodyPr>
          <a:lstStyle/>
          <a:p>
            <a:pPr algn="ctr">
              <a:lnSpc>
                <a:spcPts val="13734"/>
              </a:lnSpc>
            </a:pPr>
            <a:r>
              <a:rPr lang="en-US" sz="11445">
                <a:solidFill>
                  <a:srgbClr val="000000"/>
                </a:solidFill>
                <a:latin typeface="Avallon Caps"/>
                <a:ea typeface="Avallon Caps"/>
                <a:cs typeface="Avallon Caps"/>
                <a:sym typeface="Avallon Caps"/>
              </a:rPr>
              <a:t>True Worship is</a:t>
            </a:r>
          </a:p>
          <a:p>
            <a:pPr algn="ctr">
              <a:lnSpc>
                <a:spcPts val="8096"/>
              </a:lnSpc>
            </a:pPr>
            <a:endParaRPr lang="en-US" sz="11445">
              <a:solidFill>
                <a:srgbClr val="000000"/>
              </a:solidFill>
              <a:latin typeface="Avallon Caps"/>
              <a:ea typeface="Avallon Caps"/>
              <a:cs typeface="Avallon Caps"/>
              <a:sym typeface="Avallon Caps"/>
            </a:endParaRPr>
          </a:p>
          <a:p>
            <a:pPr algn="ctr">
              <a:lnSpc>
                <a:spcPts val="13734"/>
              </a:lnSpc>
              <a:spcBef>
                <a:spcPct val="0"/>
              </a:spcBef>
            </a:pPr>
            <a:r>
              <a:rPr lang="en-US" sz="11445">
                <a:solidFill>
                  <a:srgbClr val="000000"/>
                </a:solidFill>
                <a:latin typeface="Avallon Caps"/>
                <a:ea typeface="Avallon Caps"/>
                <a:cs typeface="Avallon Caps"/>
                <a:sym typeface="Avallon Caps"/>
              </a:rPr>
              <a:t>Obedience and Surrender</a:t>
            </a:r>
          </a:p>
        </p:txBody>
      </p:sp>
      <p:sp>
        <p:nvSpPr>
          <p:cNvPr id="4" name="Freeform 4"/>
          <p:cNvSpPr/>
          <p:nvPr/>
        </p:nvSpPr>
        <p:spPr>
          <a:xfrm rot="-10800000">
            <a:off x="11914279" y="-694195"/>
            <a:ext cx="8917426" cy="4001695"/>
          </a:xfrm>
          <a:custGeom>
            <a:avLst/>
            <a:gdLst/>
            <a:ahLst/>
            <a:cxnLst/>
            <a:rect l="l" t="t" r="r" b="b"/>
            <a:pathLst>
              <a:path w="8917426" h="4001695">
                <a:moveTo>
                  <a:pt x="0" y="0"/>
                </a:moveTo>
                <a:lnTo>
                  <a:pt x="8917426" y="0"/>
                </a:lnTo>
                <a:lnTo>
                  <a:pt x="8917426" y="4001695"/>
                </a:lnTo>
                <a:lnTo>
                  <a:pt x="0" y="4001695"/>
                </a:lnTo>
                <a:lnTo>
                  <a:pt x="0" y="0"/>
                </a:lnTo>
                <a:close/>
              </a:path>
            </a:pathLst>
          </a:custGeom>
          <a:blipFill>
            <a:blip r:embed="rId3">
              <a:alphaModFix amt="24000"/>
              <a:extLst>
                <a:ext uri="{96DAC541-7B7A-43D3-8B79-37D633B846F1}">
                  <asvg:svgBlip xmlns:asvg="http://schemas.microsoft.com/office/drawing/2016/SVG/main" r:embed="rId4"/>
                </a:ext>
              </a:extLst>
            </a:blip>
            <a:stretch>
              <a:fillRect/>
            </a:stretch>
          </a:blipFill>
        </p:spPr>
      </p:sp>
      <p:sp>
        <p:nvSpPr>
          <p:cNvPr id="5" name="Freeform 5"/>
          <p:cNvSpPr/>
          <p:nvPr/>
        </p:nvSpPr>
        <p:spPr>
          <a:xfrm flipH="1" flipV="1">
            <a:off x="-6221863" y="-343497"/>
            <a:ext cx="8917426" cy="4001695"/>
          </a:xfrm>
          <a:custGeom>
            <a:avLst/>
            <a:gdLst/>
            <a:ahLst/>
            <a:cxnLst/>
            <a:rect l="l" t="t" r="r" b="b"/>
            <a:pathLst>
              <a:path w="8917426" h="4001695">
                <a:moveTo>
                  <a:pt x="8917426" y="4001694"/>
                </a:moveTo>
                <a:lnTo>
                  <a:pt x="0" y="4001694"/>
                </a:lnTo>
                <a:lnTo>
                  <a:pt x="0" y="0"/>
                </a:lnTo>
                <a:lnTo>
                  <a:pt x="8917426" y="0"/>
                </a:lnTo>
                <a:lnTo>
                  <a:pt x="8917426" y="4001694"/>
                </a:lnTo>
                <a:close/>
              </a:path>
            </a:pathLst>
          </a:custGeom>
          <a:blipFill>
            <a:blip r:embed="rId3">
              <a:alphaModFix amt="24000"/>
              <a:extLst>
                <a:ext uri="{96DAC541-7B7A-43D3-8B79-37D633B846F1}">
                  <asvg:svgBlip xmlns:asvg="http://schemas.microsoft.com/office/drawing/2016/SVG/main" r:embed="rId4"/>
                </a:ext>
              </a:extLst>
            </a:blip>
            <a:stretch>
              <a:fillRect/>
            </a:stretch>
          </a:blipFill>
        </p:spPr>
      </p:sp>
      <p:sp>
        <p:nvSpPr>
          <p:cNvPr id="6" name="Freeform 6"/>
          <p:cNvSpPr/>
          <p:nvPr/>
        </p:nvSpPr>
        <p:spPr>
          <a:xfrm>
            <a:off x="14650343" y="3789111"/>
            <a:ext cx="669527" cy="690235"/>
          </a:xfrm>
          <a:custGeom>
            <a:avLst/>
            <a:gdLst/>
            <a:ahLst/>
            <a:cxnLst/>
            <a:rect l="l" t="t" r="r" b="b"/>
            <a:pathLst>
              <a:path w="669527" h="690235">
                <a:moveTo>
                  <a:pt x="0" y="0"/>
                </a:moveTo>
                <a:lnTo>
                  <a:pt x="669528" y="0"/>
                </a:lnTo>
                <a:lnTo>
                  <a:pt x="669528" y="690235"/>
                </a:lnTo>
                <a:lnTo>
                  <a:pt x="0" y="6902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2695563" y="6051800"/>
            <a:ext cx="669527" cy="690235"/>
          </a:xfrm>
          <a:custGeom>
            <a:avLst/>
            <a:gdLst/>
            <a:ahLst/>
            <a:cxnLst/>
            <a:rect l="l" t="t" r="r" b="b"/>
            <a:pathLst>
              <a:path w="669527" h="690235">
                <a:moveTo>
                  <a:pt x="0" y="0"/>
                </a:moveTo>
                <a:lnTo>
                  <a:pt x="669528" y="0"/>
                </a:lnTo>
                <a:lnTo>
                  <a:pt x="669528" y="690235"/>
                </a:lnTo>
                <a:lnTo>
                  <a:pt x="0" y="6902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Freeform 8"/>
          <p:cNvSpPr/>
          <p:nvPr/>
        </p:nvSpPr>
        <p:spPr>
          <a:xfrm rot="-1517197">
            <a:off x="13936802" y="5884361"/>
            <a:ext cx="4872380" cy="6256667"/>
          </a:xfrm>
          <a:custGeom>
            <a:avLst/>
            <a:gdLst/>
            <a:ahLst/>
            <a:cxnLst/>
            <a:rect l="l" t="t" r="r" b="b"/>
            <a:pathLst>
              <a:path w="4872380" h="6256667">
                <a:moveTo>
                  <a:pt x="0" y="0"/>
                </a:moveTo>
                <a:lnTo>
                  <a:pt x="4872380" y="0"/>
                </a:lnTo>
                <a:lnTo>
                  <a:pt x="4872380" y="6256667"/>
                </a:lnTo>
                <a:lnTo>
                  <a:pt x="0" y="6256667"/>
                </a:lnTo>
                <a:lnTo>
                  <a:pt x="0" y="0"/>
                </a:lnTo>
                <a:close/>
              </a:path>
            </a:pathLst>
          </a:custGeom>
          <a:blipFill>
            <a:blip r:embed="rId7">
              <a:alphaModFix amt="50000"/>
              <a:extLst>
                <a:ext uri="{96DAC541-7B7A-43D3-8B79-37D633B846F1}">
                  <asvg:svgBlip xmlns:asvg="http://schemas.microsoft.com/office/drawing/2016/SVG/main" r:embed="rId8"/>
                </a:ext>
              </a:extLst>
            </a:blip>
            <a:stretch>
              <a:fillRect/>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8888" b="-38888"/>
            </a:stretch>
          </a:blipFill>
        </p:spPr>
      </p:sp>
      <p:sp>
        <p:nvSpPr>
          <p:cNvPr id="3" name="TextBox 3"/>
          <p:cNvSpPr txBox="1"/>
          <p:nvPr/>
        </p:nvSpPr>
        <p:spPr>
          <a:xfrm>
            <a:off x="3868859" y="1638300"/>
            <a:ext cx="9971619" cy="6991350"/>
          </a:xfrm>
          <a:prstGeom prst="rect">
            <a:avLst/>
          </a:prstGeom>
        </p:spPr>
        <p:txBody>
          <a:bodyPr lIns="0" tIns="0" rIns="0" bIns="0" rtlCol="0" anchor="t">
            <a:spAutoFit/>
          </a:bodyPr>
          <a:lstStyle/>
          <a:p>
            <a:pPr algn="ctr">
              <a:lnSpc>
                <a:spcPts val="13734"/>
              </a:lnSpc>
              <a:spcBef>
                <a:spcPct val="0"/>
              </a:spcBef>
            </a:pPr>
            <a:r>
              <a:rPr lang="en-US" sz="11445">
                <a:solidFill>
                  <a:srgbClr val="000000"/>
                </a:solidFill>
                <a:latin typeface="Avallon Caps"/>
                <a:ea typeface="Avallon Caps"/>
                <a:cs typeface="Avallon Caps"/>
                <a:sym typeface="Avallon Caps"/>
              </a:rPr>
              <a:t>Goes beyond the exteral and speaks to the condition of the heart</a:t>
            </a:r>
          </a:p>
        </p:txBody>
      </p:sp>
      <p:sp>
        <p:nvSpPr>
          <p:cNvPr id="4" name="Freeform 4"/>
          <p:cNvSpPr/>
          <p:nvPr/>
        </p:nvSpPr>
        <p:spPr>
          <a:xfrm>
            <a:off x="13829287" y="-717727"/>
            <a:ext cx="8917426" cy="4001695"/>
          </a:xfrm>
          <a:custGeom>
            <a:avLst/>
            <a:gdLst/>
            <a:ahLst/>
            <a:cxnLst/>
            <a:rect l="l" t="t" r="r" b="b"/>
            <a:pathLst>
              <a:path w="8917426" h="4001695">
                <a:moveTo>
                  <a:pt x="0" y="0"/>
                </a:moveTo>
                <a:lnTo>
                  <a:pt x="8917426" y="0"/>
                </a:lnTo>
                <a:lnTo>
                  <a:pt x="8917426" y="4001695"/>
                </a:lnTo>
                <a:lnTo>
                  <a:pt x="0" y="4001695"/>
                </a:lnTo>
                <a:lnTo>
                  <a:pt x="0" y="0"/>
                </a:lnTo>
                <a:close/>
              </a:path>
            </a:pathLst>
          </a:custGeom>
          <a:blipFill>
            <a:blip r:embed="rId4">
              <a:alphaModFix amt="24000"/>
              <a:extLst>
                <a:ext uri="{96DAC541-7B7A-43D3-8B79-37D633B846F1}">
                  <asvg:svgBlip xmlns:asvg="http://schemas.microsoft.com/office/drawing/2016/SVG/main" r:embed="rId5"/>
                </a:ext>
              </a:extLst>
            </a:blip>
            <a:stretch>
              <a:fillRect/>
            </a:stretch>
          </a:blipFill>
        </p:spPr>
      </p:sp>
      <p:sp>
        <p:nvSpPr>
          <p:cNvPr id="5" name="Freeform 5"/>
          <p:cNvSpPr/>
          <p:nvPr/>
        </p:nvSpPr>
        <p:spPr>
          <a:xfrm flipH="1" flipV="1">
            <a:off x="-4191437" y="7257453"/>
            <a:ext cx="8917426" cy="4001695"/>
          </a:xfrm>
          <a:custGeom>
            <a:avLst/>
            <a:gdLst/>
            <a:ahLst/>
            <a:cxnLst/>
            <a:rect l="l" t="t" r="r" b="b"/>
            <a:pathLst>
              <a:path w="8917426" h="4001695">
                <a:moveTo>
                  <a:pt x="8917426" y="4001694"/>
                </a:moveTo>
                <a:lnTo>
                  <a:pt x="0" y="4001694"/>
                </a:lnTo>
                <a:lnTo>
                  <a:pt x="0" y="0"/>
                </a:lnTo>
                <a:lnTo>
                  <a:pt x="8917426" y="0"/>
                </a:lnTo>
                <a:lnTo>
                  <a:pt x="8917426" y="4001694"/>
                </a:lnTo>
                <a:close/>
              </a:path>
            </a:pathLst>
          </a:custGeom>
          <a:blipFill>
            <a:blip r:embed="rId4">
              <a:alphaModFix amt="24000"/>
              <a:extLst>
                <a:ext uri="{96DAC541-7B7A-43D3-8B79-37D633B846F1}">
                  <asvg:svgBlip xmlns:asvg="http://schemas.microsoft.com/office/drawing/2016/SVG/main" r:embed="rId5"/>
                </a:ext>
              </a:extLst>
            </a:blip>
            <a:stretch>
              <a:fillRect/>
            </a:stretch>
          </a:blipFill>
        </p:spPr>
      </p:sp>
      <p:sp>
        <p:nvSpPr>
          <p:cNvPr id="6" name="Freeform 6"/>
          <p:cNvSpPr/>
          <p:nvPr/>
        </p:nvSpPr>
        <p:spPr>
          <a:xfrm>
            <a:off x="14650343" y="3789111"/>
            <a:ext cx="669527" cy="690235"/>
          </a:xfrm>
          <a:custGeom>
            <a:avLst/>
            <a:gdLst/>
            <a:ahLst/>
            <a:cxnLst/>
            <a:rect l="l" t="t" r="r" b="b"/>
            <a:pathLst>
              <a:path w="669527" h="690235">
                <a:moveTo>
                  <a:pt x="0" y="0"/>
                </a:moveTo>
                <a:lnTo>
                  <a:pt x="669528" y="0"/>
                </a:lnTo>
                <a:lnTo>
                  <a:pt x="669528" y="690235"/>
                </a:lnTo>
                <a:lnTo>
                  <a:pt x="0" y="6902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2695563" y="6051800"/>
            <a:ext cx="669527" cy="690235"/>
          </a:xfrm>
          <a:custGeom>
            <a:avLst/>
            <a:gdLst/>
            <a:ahLst/>
            <a:cxnLst/>
            <a:rect l="l" t="t" r="r" b="b"/>
            <a:pathLst>
              <a:path w="669527" h="690235">
                <a:moveTo>
                  <a:pt x="0" y="0"/>
                </a:moveTo>
                <a:lnTo>
                  <a:pt x="669528" y="0"/>
                </a:lnTo>
                <a:lnTo>
                  <a:pt x="669528" y="690235"/>
                </a:lnTo>
                <a:lnTo>
                  <a:pt x="0" y="6902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5722636" y="2605371"/>
            <a:ext cx="6842729" cy="6892858"/>
          </a:xfrm>
          <a:custGeom>
            <a:avLst/>
            <a:gdLst/>
            <a:ahLst/>
            <a:cxnLst/>
            <a:rect l="l" t="t" r="r" b="b"/>
            <a:pathLst>
              <a:path w="6842729" h="6892858">
                <a:moveTo>
                  <a:pt x="0" y="0"/>
                </a:moveTo>
                <a:lnTo>
                  <a:pt x="6842728" y="0"/>
                </a:lnTo>
                <a:lnTo>
                  <a:pt x="6842728" y="6892858"/>
                </a:lnTo>
                <a:lnTo>
                  <a:pt x="0" y="6892858"/>
                </a:lnTo>
                <a:lnTo>
                  <a:pt x="0" y="0"/>
                </a:lnTo>
                <a:close/>
              </a:path>
            </a:pathLst>
          </a:custGeom>
          <a:blipFill>
            <a:blip r:embed="rId8">
              <a:alphaModFix amt="9999"/>
              <a:extLst>
                <a:ext uri="{96DAC541-7B7A-43D3-8B79-37D633B846F1}">
                  <asvg:svgBlip xmlns:asvg="http://schemas.microsoft.com/office/drawing/2016/SVG/main" r:embed="rId9"/>
                </a:ext>
              </a:extLst>
            </a:blip>
            <a:stretch>
              <a:fillRect/>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3" name="TextBox 3"/>
          <p:cNvSpPr txBox="1"/>
          <p:nvPr/>
        </p:nvSpPr>
        <p:spPr>
          <a:xfrm>
            <a:off x="1488020" y="2410528"/>
            <a:ext cx="15311959" cy="2350136"/>
          </a:xfrm>
          <a:prstGeom prst="rect">
            <a:avLst/>
          </a:prstGeom>
        </p:spPr>
        <p:txBody>
          <a:bodyPr lIns="0" tIns="0" rIns="0" bIns="0" rtlCol="0" anchor="t">
            <a:spAutoFit/>
          </a:bodyPr>
          <a:lstStyle/>
          <a:p>
            <a:pPr algn="ctr">
              <a:lnSpc>
                <a:spcPts val="19039"/>
              </a:lnSpc>
            </a:pPr>
            <a:r>
              <a:rPr lang="en-US" sz="13599">
                <a:solidFill>
                  <a:srgbClr val="000000"/>
                </a:solidFill>
                <a:latin typeface="Avallon Caps"/>
                <a:ea typeface="Avallon Caps"/>
                <a:cs typeface="Avallon Caps"/>
                <a:sym typeface="Avallon Caps"/>
              </a:rPr>
              <a:t>What is a call to worship</a:t>
            </a:r>
          </a:p>
        </p:txBody>
      </p:sp>
      <p:sp>
        <p:nvSpPr>
          <p:cNvPr id="4" name="TextBox 4"/>
          <p:cNvSpPr txBox="1"/>
          <p:nvPr/>
        </p:nvSpPr>
        <p:spPr>
          <a:xfrm>
            <a:off x="3872764" y="4762500"/>
            <a:ext cx="10542473" cy="4114952"/>
          </a:xfrm>
          <a:prstGeom prst="rect">
            <a:avLst/>
          </a:prstGeom>
        </p:spPr>
        <p:txBody>
          <a:bodyPr lIns="0" tIns="0" rIns="0" bIns="0" rtlCol="0" anchor="t">
            <a:spAutoFit/>
          </a:bodyPr>
          <a:lstStyle/>
          <a:p>
            <a:pPr algn="ctr">
              <a:lnSpc>
                <a:spcPts val="10921"/>
              </a:lnSpc>
            </a:pPr>
            <a:r>
              <a:rPr lang="en-US" sz="6540">
                <a:solidFill>
                  <a:srgbClr val="000000"/>
                </a:solidFill>
                <a:latin typeface="Poppins"/>
                <a:ea typeface="Poppins"/>
                <a:cs typeface="Poppins"/>
                <a:sym typeface="Poppins"/>
              </a:rPr>
              <a:t>*Who do we worship</a:t>
            </a:r>
          </a:p>
          <a:p>
            <a:pPr algn="ctr">
              <a:lnSpc>
                <a:spcPts val="10921"/>
              </a:lnSpc>
            </a:pPr>
            <a:r>
              <a:rPr lang="en-US" sz="6540">
                <a:solidFill>
                  <a:srgbClr val="000000"/>
                </a:solidFill>
                <a:latin typeface="Poppins"/>
                <a:ea typeface="Poppins"/>
                <a:cs typeface="Poppins"/>
                <a:sym typeface="Poppins"/>
              </a:rPr>
              <a:t>*Why do we worship</a:t>
            </a:r>
          </a:p>
          <a:p>
            <a:pPr algn="ctr">
              <a:lnSpc>
                <a:spcPts val="10921"/>
              </a:lnSpc>
            </a:pPr>
            <a:r>
              <a:rPr lang="en-US" sz="6540">
                <a:solidFill>
                  <a:srgbClr val="000000"/>
                </a:solidFill>
                <a:latin typeface="Poppins"/>
                <a:ea typeface="Poppins"/>
                <a:cs typeface="Poppins"/>
                <a:sym typeface="Poppins"/>
              </a:rPr>
              <a:t>*How do we worship</a:t>
            </a:r>
          </a:p>
        </p:txBody>
      </p:sp>
      <p:sp>
        <p:nvSpPr>
          <p:cNvPr id="5" name="Freeform 5"/>
          <p:cNvSpPr/>
          <p:nvPr/>
        </p:nvSpPr>
        <p:spPr>
          <a:xfrm rot="8897328">
            <a:off x="8252898" y="9193971"/>
            <a:ext cx="8917426" cy="4001695"/>
          </a:xfrm>
          <a:custGeom>
            <a:avLst/>
            <a:gdLst/>
            <a:ahLst/>
            <a:cxnLst/>
            <a:rect l="l" t="t" r="r" b="b"/>
            <a:pathLst>
              <a:path w="8917426" h="4001695">
                <a:moveTo>
                  <a:pt x="0" y="0"/>
                </a:moveTo>
                <a:lnTo>
                  <a:pt x="8917426" y="0"/>
                </a:lnTo>
                <a:lnTo>
                  <a:pt x="8917426" y="4001695"/>
                </a:lnTo>
                <a:lnTo>
                  <a:pt x="0" y="4001695"/>
                </a:lnTo>
                <a:lnTo>
                  <a:pt x="0" y="0"/>
                </a:lnTo>
                <a:close/>
              </a:path>
            </a:pathLst>
          </a:custGeom>
          <a:blipFill>
            <a:blip r:embed="rId3">
              <a:alphaModFix amt="24000"/>
              <a:extLst>
                <a:ext uri="{96DAC541-7B7A-43D3-8B79-37D633B846F1}">
                  <asvg:svgBlip xmlns:asvg="http://schemas.microsoft.com/office/drawing/2016/SVG/main" r:embed="rId4"/>
                </a:ext>
              </a:extLst>
            </a:blip>
            <a:stretch>
              <a:fillRect/>
            </a:stretch>
          </a:blipFill>
        </p:spPr>
      </p:sp>
      <p:sp>
        <p:nvSpPr>
          <p:cNvPr id="6" name="Freeform 6"/>
          <p:cNvSpPr/>
          <p:nvPr/>
        </p:nvSpPr>
        <p:spPr>
          <a:xfrm rot="-10625900" flipV="1">
            <a:off x="-3259112" y="-1528560"/>
            <a:ext cx="8917426" cy="4001695"/>
          </a:xfrm>
          <a:custGeom>
            <a:avLst/>
            <a:gdLst/>
            <a:ahLst/>
            <a:cxnLst/>
            <a:rect l="l" t="t" r="r" b="b"/>
            <a:pathLst>
              <a:path w="8917426" h="4001695">
                <a:moveTo>
                  <a:pt x="0" y="4001695"/>
                </a:moveTo>
                <a:lnTo>
                  <a:pt x="8917426" y="4001695"/>
                </a:lnTo>
                <a:lnTo>
                  <a:pt x="8917426" y="0"/>
                </a:lnTo>
                <a:lnTo>
                  <a:pt x="0" y="0"/>
                </a:lnTo>
                <a:lnTo>
                  <a:pt x="0" y="4001695"/>
                </a:lnTo>
                <a:close/>
              </a:path>
            </a:pathLst>
          </a:custGeom>
          <a:blipFill>
            <a:blip r:embed="rId3">
              <a:alphaModFix amt="24000"/>
              <a:extLst>
                <a:ext uri="{96DAC541-7B7A-43D3-8B79-37D633B846F1}">
                  <asvg:svgBlip xmlns:asvg="http://schemas.microsoft.com/office/drawing/2016/SVG/main" r:embed="rId4"/>
                </a:ext>
              </a:extLst>
            </a:blip>
            <a:stretch>
              <a:fillRect/>
            </a:stretch>
          </a:blipFill>
        </p:spPr>
      </p:sp>
      <p:sp>
        <p:nvSpPr>
          <p:cNvPr id="7" name="Freeform 7"/>
          <p:cNvSpPr/>
          <p:nvPr/>
        </p:nvSpPr>
        <p:spPr>
          <a:xfrm>
            <a:off x="3445151" y="8437064"/>
            <a:ext cx="669527" cy="690235"/>
          </a:xfrm>
          <a:custGeom>
            <a:avLst/>
            <a:gdLst/>
            <a:ahLst/>
            <a:cxnLst/>
            <a:rect l="l" t="t" r="r" b="b"/>
            <a:pathLst>
              <a:path w="669527" h="690235">
                <a:moveTo>
                  <a:pt x="0" y="0"/>
                </a:moveTo>
                <a:lnTo>
                  <a:pt x="669528" y="0"/>
                </a:lnTo>
                <a:lnTo>
                  <a:pt x="669528" y="690235"/>
                </a:lnTo>
                <a:lnTo>
                  <a:pt x="0" y="6902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Freeform 8"/>
          <p:cNvSpPr/>
          <p:nvPr/>
        </p:nvSpPr>
        <p:spPr>
          <a:xfrm>
            <a:off x="13318097" y="1159701"/>
            <a:ext cx="669527" cy="690235"/>
          </a:xfrm>
          <a:custGeom>
            <a:avLst/>
            <a:gdLst/>
            <a:ahLst/>
            <a:cxnLst/>
            <a:rect l="l" t="t" r="r" b="b"/>
            <a:pathLst>
              <a:path w="669527" h="690235">
                <a:moveTo>
                  <a:pt x="0" y="0"/>
                </a:moveTo>
                <a:lnTo>
                  <a:pt x="669527" y="0"/>
                </a:lnTo>
                <a:lnTo>
                  <a:pt x="669527" y="690235"/>
                </a:lnTo>
                <a:lnTo>
                  <a:pt x="0" y="6902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8888" b="-38888"/>
            </a:stretch>
          </a:blipFill>
        </p:spPr>
      </p:sp>
      <p:sp>
        <p:nvSpPr>
          <p:cNvPr id="3" name="TextBox 3"/>
          <p:cNvSpPr txBox="1"/>
          <p:nvPr/>
        </p:nvSpPr>
        <p:spPr>
          <a:xfrm>
            <a:off x="530045" y="3480310"/>
            <a:ext cx="12648062" cy="2350395"/>
          </a:xfrm>
          <a:prstGeom prst="rect">
            <a:avLst/>
          </a:prstGeom>
        </p:spPr>
        <p:txBody>
          <a:bodyPr lIns="0" tIns="0" rIns="0" bIns="0" rtlCol="0" anchor="t">
            <a:spAutoFit/>
          </a:bodyPr>
          <a:lstStyle/>
          <a:p>
            <a:pPr algn="ctr">
              <a:lnSpc>
                <a:spcPts val="19025"/>
              </a:lnSpc>
            </a:pPr>
            <a:r>
              <a:rPr lang="en-US" sz="13589">
                <a:solidFill>
                  <a:srgbClr val="000000"/>
                </a:solidFill>
                <a:latin typeface="Avallon Caps"/>
                <a:ea typeface="Avallon Caps"/>
                <a:cs typeface="Avallon Caps"/>
                <a:sym typeface="Avallon Caps"/>
              </a:rPr>
              <a:t>WHO?</a:t>
            </a:r>
          </a:p>
        </p:txBody>
      </p:sp>
      <p:sp>
        <p:nvSpPr>
          <p:cNvPr id="4" name="Freeform 4"/>
          <p:cNvSpPr/>
          <p:nvPr/>
        </p:nvSpPr>
        <p:spPr>
          <a:xfrm>
            <a:off x="10980802" y="-1603266"/>
            <a:ext cx="8917426" cy="4001695"/>
          </a:xfrm>
          <a:custGeom>
            <a:avLst/>
            <a:gdLst/>
            <a:ahLst/>
            <a:cxnLst/>
            <a:rect l="l" t="t" r="r" b="b"/>
            <a:pathLst>
              <a:path w="8917426" h="4001695">
                <a:moveTo>
                  <a:pt x="0" y="0"/>
                </a:moveTo>
                <a:lnTo>
                  <a:pt x="8917426" y="0"/>
                </a:lnTo>
                <a:lnTo>
                  <a:pt x="8917426" y="4001694"/>
                </a:lnTo>
                <a:lnTo>
                  <a:pt x="0" y="4001694"/>
                </a:lnTo>
                <a:lnTo>
                  <a:pt x="0" y="0"/>
                </a:lnTo>
                <a:close/>
              </a:path>
            </a:pathLst>
          </a:custGeom>
          <a:blipFill>
            <a:blip r:embed="rId4">
              <a:alphaModFix amt="24000"/>
              <a:extLst>
                <a:ext uri="{96DAC541-7B7A-43D3-8B79-37D633B846F1}">
                  <asvg:svgBlip xmlns:asvg="http://schemas.microsoft.com/office/drawing/2016/SVG/main" r:embed="rId5"/>
                </a:ext>
              </a:extLst>
            </a:blip>
            <a:stretch>
              <a:fillRect/>
            </a:stretch>
          </a:blipFill>
        </p:spPr>
      </p:sp>
      <p:sp>
        <p:nvSpPr>
          <p:cNvPr id="5" name="Freeform 5"/>
          <p:cNvSpPr/>
          <p:nvPr/>
        </p:nvSpPr>
        <p:spPr>
          <a:xfrm>
            <a:off x="0" y="6285305"/>
            <a:ext cx="8917426" cy="4001695"/>
          </a:xfrm>
          <a:custGeom>
            <a:avLst/>
            <a:gdLst/>
            <a:ahLst/>
            <a:cxnLst/>
            <a:rect l="l" t="t" r="r" b="b"/>
            <a:pathLst>
              <a:path w="8917426" h="4001695">
                <a:moveTo>
                  <a:pt x="0" y="0"/>
                </a:moveTo>
                <a:lnTo>
                  <a:pt x="8917426" y="0"/>
                </a:lnTo>
                <a:lnTo>
                  <a:pt x="8917426" y="4001695"/>
                </a:lnTo>
                <a:lnTo>
                  <a:pt x="0" y="4001695"/>
                </a:lnTo>
                <a:lnTo>
                  <a:pt x="0" y="0"/>
                </a:lnTo>
                <a:close/>
              </a:path>
            </a:pathLst>
          </a:custGeom>
          <a:blipFill>
            <a:blip r:embed="rId4">
              <a:alphaModFix amt="24000"/>
              <a:extLst>
                <a:ext uri="{96DAC541-7B7A-43D3-8B79-37D633B846F1}">
                  <asvg:svgBlip xmlns:asvg="http://schemas.microsoft.com/office/drawing/2016/SVG/main" r:embed="rId5"/>
                </a:ext>
              </a:extLst>
            </a:blip>
            <a:stretch>
              <a:fillRect/>
            </a:stretch>
          </a:blipFill>
        </p:spPr>
      </p:sp>
      <p:sp>
        <p:nvSpPr>
          <p:cNvPr id="6" name="Freeform 6"/>
          <p:cNvSpPr/>
          <p:nvPr/>
        </p:nvSpPr>
        <p:spPr>
          <a:xfrm>
            <a:off x="11139646" y="4453265"/>
            <a:ext cx="669527" cy="690235"/>
          </a:xfrm>
          <a:custGeom>
            <a:avLst/>
            <a:gdLst/>
            <a:ahLst/>
            <a:cxnLst/>
            <a:rect l="l" t="t" r="r" b="b"/>
            <a:pathLst>
              <a:path w="669527" h="690235">
                <a:moveTo>
                  <a:pt x="0" y="0"/>
                </a:moveTo>
                <a:lnTo>
                  <a:pt x="669528" y="0"/>
                </a:lnTo>
                <a:lnTo>
                  <a:pt x="669528" y="690235"/>
                </a:lnTo>
                <a:lnTo>
                  <a:pt x="0" y="6902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1441859" y="1396583"/>
            <a:ext cx="669527" cy="690235"/>
          </a:xfrm>
          <a:custGeom>
            <a:avLst/>
            <a:gdLst/>
            <a:ahLst/>
            <a:cxnLst/>
            <a:rect l="l" t="t" r="r" b="b"/>
            <a:pathLst>
              <a:path w="669527" h="690235">
                <a:moveTo>
                  <a:pt x="0" y="0"/>
                </a:moveTo>
                <a:lnTo>
                  <a:pt x="669527" y="0"/>
                </a:lnTo>
                <a:lnTo>
                  <a:pt x="669527" y="690234"/>
                </a:lnTo>
                <a:lnTo>
                  <a:pt x="0" y="6902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rot="-315045">
            <a:off x="14240248" y="3400592"/>
            <a:ext cx="3714740" cy="7448100"/>
          </a:xfrm>
          <a:custGeom>
            <a:avLst/>
            <a:gdLst/>
            <a:ahLst/>
            <a:cxnLst/>
            <a:rect l="l" t="t" r="r" b="b"/>
            <a:pathLst>
              <a:path w="3714740" h="7448100">
                <a:moveTo>
                  <a:pt x="0" y="0"/>
                </a:moveTo>
                <a:lnTo>
                  <a:pt x="3714740" y="0"/>
                </a:lnTo>
                <a:lnTo>
                  <a:pt x="3714740" y="7448100"/>
                </a:lnTo>
                <a:lnTo>
                  <a:pt x="0" y="74481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8888" b="-38888"/>
            </a:stretch>
          </a:blipFill>
        </p:spPr>
      </p:sp>
      <p:sp>
        <p:nvSpPr>
          <p:cNvPr id="3" name="TextBox 3"/>
          <p:cNvSpPr txBox="1"/>
          <p:nvPr/>
        </p:nvSpPr>
        <p:spPr>
          <a:xfrm>
            <a:off x="950882" y="1966194"/>
            <a:ext cx="12648062" cy="2350546"/>
          </a:xfrm>
          <a:prstGeom prst="rect">
            <a:avLst/>
          </a:prstGeom>
        </p:spPr>
        <p:txBody>
          <a:bodyPr lIns="0" tIns="0" rIns="0" bIns="0" rtlCol="0" anchor="t">
            <a:spAutoFit/>
          </a:bodyPr>
          <a:lstStyle/>
          <a:p>
            <a:pPr algn="l">
              <a:lnSpc>
                <a:spcPts val="19025"/>
              </a:lnSpc>
            </a:pPr>
            <a:r>
              <a:rPr lang="en-US" sz="13589">
                <a:solidFill>
                  <a:srgbClr val="000000"/>
                </a:solidFill>
                <a:latin typeface="Avallon Caps"/>
                <a:ea typeface="Avallon Caps"/>
                <a:cs typeface="Avallon Caps"/>
                <a:sym typeface="Avallon Caps"/>
              </a:rPr>
              <a:t>God is the Audience</a:t>
            </a:r>
          </a:p>
        </p:txBody>
      </p:sp>
      <p:sp>
        <p:nvSpPr>
          <p:cNvPr id="4" name="TextBox 4"/>
          <p:cNvSpPr txBox="1"/>
          <p:nvPr/>
        </p:nvSpPr>
        <p:spPr>
          <a:xfrm>
            <a:off x="1985437" y="4781550"/>
            <a:ext cx="12098048" cy="4112091"/>
          </a:xfrm>
          <a:prstGeom prst="rect">
            <a:avLst/>
          </a:prstGeom>
        </p:spPr>
        <p:txBody>
          <a:bodyPr lIns="0" tIns="0" rIns="0" bIns="0" rtlCol="0" anchor="t">
            <a:spAutoFit/>
          </a:bodyPr>
          <a:lstStyle/>
          <a:p>
            <a:pPr algn="l">
              <a:lnSpc>
                <a:spcPts val="10915"/>
              </a:lnSpc>
            </a:pPr>
            <a:r>
              <a:rPr lang="en-US" sz="6536">
                <a:solidFill>
                  <a:srgbClr val="000000"/>
                </a:solidFill>
                <a:latin typeface="Poppins"/>
                <a:ea typeface="Poppins"/>
                <a:cs typeface="Poppins"/>
                <a:sym typeface="Poppins"/>
              </a:rPr>
              <a:t>Worship is for God.</a:t>
            </a:r>
          </a:p>
          <a:p>
            <a:pPr algn="l">
              <a:lnSpc>
                <a:spcPts val="10915"/>
              </a:lnSpc>
            </a:pPr>
            <a:r>
              <a:rPr lang="en-US" sz="6536">
                <a:solidFill>
                  <a:srgbClr val="000000"/>
                </a:solidFill>
                <a:latin typeface="Poppins"/>
                <a:ea typeface="Poppins"/>
                <a:cs typeface="Poppins"/>
                <a:sym typeface="Poppins"/>
              </a:rPr>
              <a:t>It’s a sweet foretaste of what Heaven will be like</a:t>
            </a:r>
          </a:p>
        </p:txBody>
      </p:sp>
      <p:sp>
        <p:nvSpPr>
          <p:cNvPr id="5" name="Freeform 5"/>
          <p:cNvSpPr/>
          <p:nvPr/>
        </p:nvSpPr>
        <p:spPr>
          <a:xfrm>
            <a:off x="10980802" y="-1603266"/>
            <a:ext cx="8917426" cy="4001695"/>
          </a:xfrm>
          <a:custGeom>
            <a:avLst/>
            <a:gdLst/>
            <a:ahLst/>
            <a:cxnLst/>
            <a:rect l="l" t="t" r="r" b="b"/>
            <a:pathLst>
              <a:path w="8917426" h="4001695">
                <a:moveTo>
                  <a:pt x="0" y="0"/>
                </a:moveTo>
                <a:lnTo>
                  <a:pt x="8917426" y="0"/>
                </a:lnTo>
                <a:lnTo>
                  <a:pt x="8917426" y="4001694"/>
                </a:lnTo>
                <a:lnTo>
                  <a:pt x="0" y="4001694"/>
                </a:lnTo>
                <a:lnTo>
                  <a:pt x="0" y="0"/>
                </a:lnTo>
                <a:close/>
              </a:path>
            </a:pathLst>
          </a:custGeom>
          <a:blipFill>
            <a:blip r:embed="rId4">
              <a:alphaModFix amt="24000"/>
              <a:extLst>
                <a:ext uri="{96DAC541-7B7A-43D3-8B79-37D633B846F1}">
                  <asvg:svgBlip xmlns:asvg="http://schemas.microsoft.com/office/drawing/2016/SVG/main" r:embed="rId5"/>
                </a:ext>
              </a:extLst>
            </a:blip>
            <a:stretch>
              <a:fillRect/>
            </a:stretch>
          </a:blipFill>
        </p:spPr>
      </p:sp>
      <p:sp>
        <p:nvSpPr>
          <p:cNvPr id="6" name="Freeform 6"/>
          <p:cNvSpPr/>
          <p:nvPr/>
        </p:nvSpPr>
        <p:spPr>
          <a:xfrm>
            <a:off x="-3173067" y="7680137"/>
            <a:ext cx="8917426" cy="4001695"/>
          </a:xfrm>
          <a:custGeom>
            <a:avLst/>
            <a:gdLst/>
            <a:ahLst/>
            <a:cxnLst/>
            <a:rect l="l" t="t" r="r" b="b"/>
            <a:pathLst>
              <a:path w="8917426" h="4001695">
                <a:moveTo>
                  <a:pt x="0" y="0"/>
                </a:moveTo>
                <a:lnTo>
                  <a:pt x="8917426" y="0"/>
                </a:lnTo>
                <a:lnTo>
                  <a:pt x="8917426" y="4001695"/>
                </a:lnTo>
                <a:lnTo>
                  <a:pt x="0" y="4001695"/>
                </a:lnTo>
                <a:lnTo>
                  <a:pt x="0" y="0"/>
                </a:lnTo>
                <a:close/>
              </a:path>
            </a:pathLst>
          </a:custGeom>
          <a:blipFill>
            <a:blip r:embed="rId4">
              <a:alphaModFix amt="24000"/>
              <a:extLst>
                <a:ext uri="{96DAC541-7B7A-43D3-8B79-37D633B846F1}">
                  <asvg:svgBlip xmlns:asvg="http://schemas.microsoft.com/office/drawing/2016/SVG/main" r:embed="rId5"/>
                </a:ext>
              </a:extLst>
            </a:blip>
            <a:stretch>
              <a:fillRect/>
            </a:stretch>
          </a:blipFill>
        </p:spPr>
      </p:sp>
      <p:sp>
        <p:nvSpPr>
          <p:cNvPr id="7" name="Freeform 7"/>
          <p:cNvSpPr/>
          <p:nvPr/>
        </p:nvSpPr>
        <p:spPr>
          <a:xfrm>
            <a:off x="11139646" y="4453265"/>
            <a:ext cx="669527" cy="690235"/>
          </a:xfrm>
          <a:custGeom>
            <a:avLst/>
            <a:gdLst/>
            <a:ahLst/>
            <a:cxnLst/>
            <a:rect l="l" t="t" r="r" b="b"/>
            <a:pathLst>
              <a:path w="669527" h="690235">
                <a:moveTo>
                  <a:pt x="0" y="0"/>
                </a:moveTo>
                <a:lnTo>
                  <a:pt x="669528" y="0"/>
                </a:lnTo>
                <a:lnTo>
                  <a:pt x="669528" y="690235"/>
                </a:lnTo>
                <a:lnTo>
                  <a:pt x="0" y="6902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950882" y="7124642"/>
            <a:ext cx="669527" cy="690235"/>
          </a:xfrm>
          <a:custGeom>
            <a:avLst/>
            <a:gdLst/>
            <a:ahLst/>
            <a:cxnLst/>
            <a:rect l="l" t="t" r="r" b="b"/>
            <a:pathLst>
              <a:path w="669527" h="690235">
                <a:moveTo>
                  <a:pt x="0" y="0"/>
                </a:moveTo>
                <a:lnTo>
                  <a:pt x="669528" y="0"/>
                </a:lnTo>
                <a:lnTo>
                  <a:pt x="669528" y="690235"/>
                </a:lnTo>
                <a:lnTo>
                  <a:pt x="0" y="6902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rot="-315045">
            <a:off x="14240248" y="3400592"/>
            <a:ext cx="3714740" cy="7448100"/>
          </a:xfrm>
          <a:custGeom>
            <a:avLst/>
            <a:gdLst/>
            <a:ahLst/>
            <a:cxnLst/>
            <a:rect l="l" t="t" r="r" b="b"/>
            <a:pathLst>
              <a:path w="3714740" h="7448100">
                <a:moveTo>
                  <a:pt x="0" y="0"/>
                </a:moveTo>
                <a:lnTo>
                  <a:pt x="3714740" y="0"/>
                </a:lnTo>
                <a:lnTo>
                  <a:pt x="3714740" y="7448100"/>
                </a:lnTo>
                <a:lnTo>
                  <a:pt x="0" y="74481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3" name="TextBox 3"/>
          <p:cNvSpPr txBox="1"/>
          <p:nvPr/>
        </p:nvSpPr>
        <p:spPr>
          <a:xfrm>
            <a:off x="4158191" y="4252913"/>
            <a:ext cx="9971619" cy="1762125"/>
          </a:xfrm>
          <a:prstGeom prst="rect">
            <a:avLst/>
          </a:prstGeom>
        </p:spPr>
        <p:txBody>
          <a:bodyPr lIns="0" tIns="0" rIns="0" bIns="0" rtlCol="0" anchor="t">
            <a:spAutoFit/>
          </a:bodyPr>
          <a:lstStyle/>
          <a:p>
            <a:pPr algn="ctr">
              <a:lnSpc>
                <a:spcPts val="13734"/>
              </a:lnSpc>
              <a:spcBef>
                <a:spcPct val="0"/>
              </a:spcBef>
            </a:pPr>
            <a:r>
              <a:rPr lang="en-US" sz="11445">
                <a:solidFill>
                  <a:srgbClr val="000000"/>
                </a:solidFill>
                <a:latin typeface="Avallon Caps"/>
                <a:ea typeface="Avallon Caps"/>
                <a:cs typeface="Avallon Caps"/>
                <a:sym typeface="Avallon Caps"/>
              </a:rPr>
              <a:t>Why?</a:t>
            </a:r>
          </a:p>
        </p:txBody>
      </p:sp>
      <p:sp>
        <p:nvSpPr>
          <p:cNvPr id="4" name="Freeform 4"/>
          <p:cNvSpPr/>
          <p:nvPr/>
        </p:nvSpPr>
        <p:spPr>
          <a:xfrm rot="2027829">
            <a:off x="12426497" y="-343497"/>
            <a:ext cx="8917426" cy="4001695"/>
          </a:xfrm>
          <a:custGeom>
            <a:avLst/>
            <a:gdLst/>
            <a:ahLst/>
            <a:cxnLst/>
            <a:rect l="l" t="t" r="r" b="b"/>
            <a:pathLst>
              <a:path w="8917426" h="4001695">
                <a:moveTo>
                  <a:pt x="0" y="0"/>
                </a:moveTo>
                <a:lnTo>
                  <a:pt x="8917426" y="0"/>
                </a:lnTo>
                <a:lnTo>
                  <a:pt x="8917426" y="4001694"/>
                </a:lnTo>
                <a:lnTo>
                  <a:pt x="0" y="4001694"/>
                </a:lnTo>
                <a:lnTo>
                  <a:pt x="0" y="0"/>
                </a:lnTo>
                <a:close/>
              </a:path>
            </a:pathLst>
          </a:custGeom>
          <a:blipFill>
            <a:blip r:embed="rId3">
              <a:alphaModFix amt="24000"/>
              <a:extLst>
                <a:ext uri="{96DAC541-7B7A-43D3-8B79-37D633B846F1}">
                  <asvg:svgBlip xmlns:asvg="http://schemas.microsoft.com/office/drawing/2016/SVG/main" r:embed="rId4"/>
                </a:ext>
              </a:extLst>
            </a:blip>
            <a:stretch>
              <a:fillRect/>
            </a:stretch>
          </a:blipFill>
        </p:spPr>
      </p:sp>
      <p:sp>
        <p:nvSpPr>
          <p:cNvPr id="5" name="Freeform 5"/>
          <p:cNvSpPr/>
          <p:nvPr/>
        </p:nvSpPr>
        <p:spPr>
          <a:xfrm rot="-2289150" flipH="1" flipV="1">
            <a:off x="-3256244" y="7470457"/>
            <a:ext cx="8917426" cy="4001695"/>
          </a:xfrm>
          <a:custGeom>
            <a:avLst/>
            <a:gdLst/>
            <a:ahLst/>
            <a:cxnLst/>
            <a:rect l="l" t="t" r="r" b="b"/>
            <a:pathLst>
              <a:path w="8917426" h="4001695">
                <a:moveTo>
                  <a:pt x="8917426" y="4001695"/>
                </a:moveTo>
                <a:lnTo>
                  <a:pt x="0" y="4001695"/>
                </a:lnTo>
                <a:lnTo>
                  <a:pt x="0" y="0"/>
                </a:lnTo>
                <a:lnTo>
                  <a:pt x="8917426" y="0"/>
                </a:lnTo>
                <a:lnTo>
                  <a:pt x="8917426" y="4001695"/>
                </a:lnTo>
                <a:close/>
              </a:path>
            </a:pathLst>
          </a:custGeom>
          <a:blipFill>
            <a:blip r:embed="rId3">
              <a:alphaModFix amt="24000"/>
              <a:extLst>
                <a:ext uri="{96DAC541-7B7A-43D3-8B79-37D633B846F1}">
                  <asvg:svgBlip xmlns:asvg="http://schemas.microsoft.com/office/drawing/2016/SVG/main" r:embed="rId4"/>
                </a:ext>
              </a:extLst>
            </a:blip>
            <a:stretch>
              <a:fillRect/>
            </a:stretch>
          </a:blipFill>
        </p:spPr>
      </p:sp>
      <p:sp>
        <p:nvSpPr>
          <p:cNvPr id="6" name="Freeform 6"/>
          <p:cNvSpPr/>
          <p:nvPr/>
        </p:nvSpPr>
        <p:spPr>
          <a:xfrm>
            <a:off x="15258219" y="6010195"/>
            <a:ext cx="669527" cy="690235"/>
          </a:xfrm>
          <a:custGeom>
            <a:avLst/>
            <a:gdLst/>
            <a:ahLst/>
            <a:cxnLst/>
            <a:rect l="l" t="t" r="r" b="b"/>
            <a:pathLst>
              <a:path w="669527" h="690235">
                <a:moveTo>
                  <a:pt x="0" y="0"/>
                </a:moveTo>
                <a:lnTo>
                  <a:pt x="669528" y="0"/>
                </a:lnTo>
                <a:lnTo>
                  <a:pt x="669528" y="690235"/>
                </a:lnTo>
                <a:lnTo>
                  <a:pt x="0" y="6902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2578664" y="1516112"/>
            <a:ext cx="669527" cy="690235"/>
          </a:xfrm>
          <a:custGeom>
            <a:avLst/>
            <a:gdLst/>
            <a:ahLst/>
            <a:cxnLst/>
            <a:rect l="l" t="t" r="r" b="b"/>
            <a:pathLst>
              <a:path w="669527" h="690235">
                <a:moveTo>
                  <a:pt x="0" y="0"/>
                </a:moveTo>
                <a:lnTo>
                  <a:pt x="669528" y="0"/>
                </a:lnTo>
                <a:lnTo>
                  <a:pt x="669528" y="690235"/>
                </a:lnTo>
                <a:lnTo>
                  <a:pt x="0" y="6902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8888" b="-38888"/>
            </a:stretch>
          </a:blipFill>
        </p:spPr>
      </p:sp>
      <p:sp>
        <p:nvSpPr>
          <p:cNvPr id="3" name="TextBox 3"/>
          <p:cNvSpPr txBox="1"/>
          <p:nvPr/>
        </p:nvSpPr>
        <p:spPr>
          <a:xfrm>
            <a:off x="5308625" y="2638425"/>
            <a:ext cx="7670750" cy="4991100"/>
          </a:xfrm>
          <a:prstGeom prst="rect">
            <a:avLst/>
          </a:prstGeom>
        </p:spPr>
        <p:txBody>
          <a:bodyPr lIns="0" tIns="0" rIns="0" bIns="0" rtlCol="0" anchor="t">
            <a:spAutoFit/>
          </a:bodyPr>
          <a:lstStyle/>
          <a:p>
            <a:pPr algn="ctr">
              <a:lnSpc>
                <a:spcPts val="13122"/>
              </a:lnSpc>
            </a:pPr>
            <a:r>
              <a:rPr lang="en-US" sz="10935">
                <a:solidFill>
                  <a:srgbClr val="000000"/>
                </a:solidFill>
                <a:latin typeface="Avallon Caps"/>
                <a:ea typeface="Avallon Caps"/>
                <a:cs typeface="Avallon Caps"/>
                <a:sym typeface="Avallon Caps"/>
              </a:rPr>
              <a:t>Formational</a:t>
            </a:r>
          </a:p>
          <a:p>
            <a:pPr algn="ctr">
              <a:lnSpc>
                <a:spcPts val="13122"/>
              </a:lnSpc>
            </a:pPr>
            <a:r>
              <a:rPr lang="en-US" sz="10935">
                <a:solidFill>
                  <a:srgbClr val="000000"/>
                </a:solidFill>
                <a:latin typeface="Avallon Caps"/>
                <a:ea typeface="Avallon Caps"/>
                <a:cs typeface="Avallon Caps"/>
                <a:sym typeface="Avallon Caps"/>
              </a:rPr>
              <a:t>An Ecnounter</a:t>
            </a:r>
          </a:p>
          <a:p>
            <a:pPr algn="ctr">
              <a:lnSpc>
                <a:spcPts val="13122"/>
              </a:lnSpc>
            </a:pPr>
            <a:r>
              <a:rPr lang="en-US" sz="10935">
                <a:solidFill>
                  <a:srgbClr val="000000"/>
                </a:solidFill>
                <a:latin typeface="Avallon Caps"/>
                <a:ea typeface="Avallon Caps"/>
                <a:cs typeface="Avallon Caps"/>
                <a:sym typeface="Avallon Caps"/>
              </a:rPr>
              <a:t>Anticipatory</a:t>
            </a:r>
          </a:p>
        </p:txBody>
      </p:sp>
      <p:sp>
        <p:nvSpPr>
          <p:cNvPr id="4" name="Freeform 4"/>
          <p:cNvSpPr/>
          <p:nvPr/>
        </p:nvSpPr>
        <p:spPr>
          <a:xfrm rot="2027829">
            <a:off x="13829287" y="7458828"/>
            <a:ext cx="8917426" cy="4001695"/>
          </a:xfrm>
          <a:custGeom>
            <a:avLst/>
            <a:gdLst/>
            <a:ahLst/>
            <a:cxnLst/>
            <a:rect l="l" t="t" r="r" b="b"/>
            <a:pathLst>
              <a:path w="8917426" h="4001695">
                <a:moveTo>
                  <a:pt x="0" y="0"/>
                </a:moveTo>
                <a:lnTo>
                  <a:pt x="8917426" y="0"/>
                </a:lnTo>
                <a:lnTo>
                  <a:pt x="8917426" y="4001695"/>
                </a:lnTo>
                <a:lnTo>
                  <a:pt x="0" y="4001695"/>
                </a:lnTo>
                <a:lnTo>
                  <a:pt x="0" y="0"/>
                </a:lnTo>
                <a:close/>
              </a:path>
            </a:pathLst>
          </a:custGeom>
          <a:blipFill>
            <a:blip r:embed="rId4">
              <a:alphaModFix amt="24000"/>
              <a:extLst>
                <a:ext uri="{96DAC541-7B7A-43D3-8B79-37D633B846F1}">
                  <asvg:svgBlip xmlns:asvg="http://schemas.microsoft.com/office/drawing/2016/SVG/main" r:embed="rId5"/>
                </a:ext>
              </a:extLst>
            </a:blip>
            <a:stretch>
              <a:fillRect/>
            </a:stretch>
          </a:blipFill>
        </p:spPr>
      </p:sp>
      <p:sp>
        <p:nvSpPr>
          <p:cNvPr id="5" name="Freeform 5"/>
          <p:cNvSpPr/>
          <p:nvPr/>
        </p:nvSpPr>
        <p:spPr>
          <a:xfrm rot="-2289150" flipH="1" flipV="1">
            <a:off x="-3430013" y="947483"/>
            <a:ext cx="8917426" cy="4001695"/>
          </a:xfrm>
          <a:custGeom>
            <a:avLst/>
            <a:gdLst/>
            <a:ahLst/>
            <a:cxnLst/>
            <a:rect l="l" t="t" r="r" b="b"/>
            <a:pathLst>
              <a:path w="8917426" h="4001695">
                <a:moveTo>
                  <a:pt x="8917426" y="4001695"/>
                </a:moveTo>
                <a:lnTo>
                  <a:pt x="0" y="4001695"/>
                </a:lnTo>
                <a:lnTo>
                  <a:pt x="0" y="0"/>
                </a:lnTo>
                <a:lnTo>
                  <a:pt x="8917426" y="0"/>
                </a:lnTo>
                <a:lnTo>
                  <a:pt x="8917426" y="4001695"/>
                </a:lnTo>
                <a:close/>
              </a:path>
            </a:pathLst>
          </a:custGeom>
          <a:blipFill>
            <a:blip r:embed="rId4">
              <a:alphaModFix amt="24000"/>
              <a:extLst>
                <a:ext uri="{96DAC541-7B7A-43D3-8B79-37D633B846F1}">
                  <asvg:svgBlip xmlns:asvg="http://schemas.microsoft.com/office/drawing/2016/SVG/main" r:embed="rId5"/>
                </a:ext>
              </a:extLst>
            </a:blip>
            <a:stretch>
              <a:fillRect/>
            </a:stretch>
          </a:blipFill>
        </p:spPr>
      </p:sp>
      <p:sp>
        <p:nvSpPr>
          <p:cNvPr id="6" name="Freeform 6"/>
          <p:cNvSpPr/>
          <p:nvPr/>
        </p:nvSpPr>
        <p:spPr>
          <a:xfrm>
            <a:off x="16251136" y="683583"/>
            <a:ext cx="669527" cy="690235"/>
          </a:xfrm>
          <a:custGeom>
            <a:avLst/>
            <a:gdLst/>
            <a:ahLst/>
            <a:cxnLst/>
            <a:rect l="l" t="t" r="r" b="b"/>
            <a:pathLst>
              <a:path w="669527" h="690235">
                <a:moveTo>
                  <a:pt x="0" y="0"/>
                </a:moveTo>
                <a:lnTo>
                  <a:pt x="669528" y="0"/>
                </a:lnTo>
                <a:lnTo>
                  <a:pt x="669528" y="690234"/>
                </a:lnTo>
                <a:lnTo>
                  <a:pt x="0" y="6902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693936" y="9114559"/>
            <a:ext cx="669527" cy="690235"/>
          </a:xfrm>
          <a:custGeom>
            <a:avLst/>
            <a:gdLst/>
            <a:ahLst/>
            <a:cxnLst/>
            <a:rect l="l" t="t" r="r" b="b"/>
            <a:pathLst>
              <a:path w="669527" h="690235">
                <a:moveTo>
                  <a:pt x="0" y="0"/>
                </a:moveTo>
                <a:lnTo>
                  <a:pt x="669528" y="0"/>
                </a:lnTo>
                <a:lnTo>
                  <a:pt x="669528" y="690234"/>
                </a:lnTo>
                <a:lnTo>
                  <a:pt x="0" y="6902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3" name="TextBox 3"/>
          <p:cNvSpPr txBox="1"/>
          <p:nvPr/>
        </p:nvSpPr>
        <p:spPr>
          <a:xfrm>
            <a:off x="4158191" y="4252913"/>
            <a:ext cx="9971619" cy="1762125"/>
          </a:xfrm>
          <a:prstGeom prst="rect">
            <a:avLst/>
          </a:prstGeom>
        </p:spPr>
        <p:txBody>
          <a:bodyPr lIns="0" tIns="0" rIns="0" bIns="0" rtlCol="0" anchor="t">
            <a:spAutoFit/>
          </a:bodyPr>
          <a:lstStyle/>
          <a:p>
            <a:pPr algn="ctr">
              <a:lnSpc>
                <a:spcPts val="13734"/>
              </a:lnSpc>
              <a:spcBef>
                <a:spcPct val="0"/>
              </a:spcBef>
            </a:pPr>
            <a:r>
              <a:rPr lang="en-US" sz="11445">
                <a:solidFill>
                  <a:srgbClr val="000000"/>
                </a:solidFill>
                <a:latin typeface="Avallon Caps"/>
                <a:ea typeface="Avallon Caps"/>
                <a:cs typeface="Avallon Caps"/>
                <a:sym typeface="Avallon Caps"/>
              </a:rPr>
              <a:t>HOW?</a:t>
            </a:r>
          </a:p>
        </p:txBody>
      </p:sp>
      <p:sp>
        <p:nvSpPr>
          <p:cNvPr id="4" name="Freeform 4"/>
          <p:cNvSpPr/>
          <p:nvPr/>
        </p:nvSpPr>
        <p:spPr>
          <a:xfrm>
            <a:off x="5173689" y="579032"/>
            <a:ext cx="7315200" cy="704088"/>
          </a:xfrm>
          <a:custGeom>
            <a:avLst/>
            <a:gdLst/>
            <a:ahLst/>
            <a:cxnLst/>
            <a:rect l="l" t="t" r="r" b="b"/>
            <a:pathLst>
              <a:path w="7315200" h="704088">
                <a:moveTo>
                  <a:pt x="0" y="0"/>
                </a:moveTo>
                <a:lnTo>
                  <a:pt x="7315200" y="0"/>
                </a:lnTo>
                <a:lnTo>
                  <a:pt x="7315200" y="704088"/>
                </a:lnTo>
                <a:lnTo>
                  <a:pt x="0" y="70408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3829287" y="-717727"/>
            <a:ext cx="8917426" cy="4001695"/>
          </a:xfrm>
          <a:custGeom>
            <a:avLst/>
            <a:gdLst/>
            <a:ahLst/>
            <a:cxnLst/>
            <a:rect l="l" t="t" r="r" b="b"/>
            <a:pathLst>
              <a:path w="8917426" h="4001695">
                <a:moveTo>
                  <a:pt x="0" y="0"/>
                </a:moveTo>
                <a:lnTo>
                  <a:pt x="8917426" y="0"/>
                </a:lnTo>
                <a:lnTo>
                  <a:pt x="8917426" y="4001695"/>
                </a:lnTo>
                <a:lnTo>
                  <a:pt x="0" y="4001695"/>
                </a:lnTo>
                <a:lnTo>
                  <a:pt x="0" y="0"/>
                </a:lnTo>
                <a:close/>
              </a:path>
            </a:pathLst>
          </a:custGeom>
          <a:blipFill>
            <a:blip r:embed="rId5">
              <a:alphaModFix amt="24000"/>
              <a:extLst>
                <a:ext uri="{96DAC541-7B7A-43D3-8B79-37D633B846F1}">
                  <asvg:svgBlip xmlns:asvg="http://schemas.microsoft.com/office/drawing/2016/SVG/main" r:embed="rId6"/>
                </a:ext>
              </a:extLst>
            </a:blip>
            <a:stretch>
              <a:fillRect/>
            </a:stretch>
          </a:blipFill>
        </p:spPr>
      </p:sp>
      <p:sp>
        <p:nvSpPr>
          <p:cNvPr id="6" name="Freeform 6"/>
          <p:cNvSpPr/>
          <p:nvPr/>
        </p:nvSpPr>
        <p:spPr>
          <a:xfrm flipH="1" flipV="1">
            <a:off x="-4191437" y="7257453"/>
            <a:ext cx="8917426" cy="4001695"/>
          </a:xfrm>
          <a:custGeom>
            <a:avLst/>
            <a:gdLst/>
            <a:ahLst/>
            <a:cxnLst/>
            <a:rect l="l" t="t" r="r" b="b"/>
            <a:pathLst>
              <a:path w="8917426" h="4001695">
                <a:moveTo>
                  <a:pt x="8917426" y="4001694"/>
                </a:moveTo>
                <a:lnTo>
                  <a:pt x="0" y="4001694"/>
                </a:lnTo>
                <a:lnTo>
                  <a:pt x="0" y="0"/>
                </a:lnTo>
                <a:lnTo>
                  <a:pt x="8917426" y="0"/>
                </a:lnTo>
                <a:lnTo>
                  <a:pt x="8917426" y="4001694"/>
                </a:lnTo>
                <a:close/>
              </a:path>
            </a:pathLst>
          </a:custGeom>
          <a:blipFill>
            <a:blip r:embed="rId5">
              <a:alphaModFix amt="24000"/>
              <a:extLst>
                <a:ext uri="{96DAC541-7B7A-43D3-8B79-37D633B846F1}">
                  <asvg:svgBlip xmlns:asvg="http://schemas.microsoft.com/office/drawing/2016/SVG/main" r:embed="rId6"/>
                </a:ext>
              </a:extLst>
            </a:blip>
            <a:stretch>
              <a:fillRect/>
            </a:stretch>
          </a:blipFill>
        </p:spPr>
      </p:sp>
      <p:sp>
        <p:nvSpPr>
          <p:cNvPr id="7" name="Freeform 7"/>
          <p:cNvSpPr/>
          <p:nvPr/>
        </p:nvSpPr>
        <p:spPr>
          <a:xfrm>
            <a:off x="14650343" y="3789111"/>
            <a:ext cx="669527" cy="690235"/>
          </a:xfrm>
          <a:custGeom>
            <a:avLst/>
            <a:gdLst/>
            <a:ahLst/>
            <a:cxnLst/>
            <a:rect l="l" t="t" r="r" b="b"/>
            <a:pathLst>
              <a:path w="669527" h="690235">
                <a:moveTo>
                  <a:pt x="0" y="0"/>
                </a:moveTo>
                <a:lnTo>
                  <a:pt x="669528" y="0"/>
                </a:lnTo>
                <a:lnTo>
                  <a:pt x="669528" y="690235"/>
                </a:lnTo>
                <a:lnTo>
                  <a:pt x="0" y="69023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8" name="Freeform 8"/>
          <p:cNvSpPr/>
          <p:nvPr/>
        </p:nvSpPr>
        <p:spPr>
          <a:xfrm>
            <a:off x="2695563" y="6051800"/>
            <a:ext cx="669527" cy="690235"/>
          </a:xfrm>
          <a:custGeom>
            <a:avLst/>
            <a:gdLst/>
            <a:ahLst/>
            <a:cxnLst/>
            <a:rect l="l" t="t" r="r" b="b"/>
            <a:pathLst>
              <a:path w="669527" h="690235">
                <a:moveTo>
                  <a:pt x="0" y="0"/>
                </a:moveTo>
                <a:lnTo>
                  <a:pt x="669528" y="0"/>
                </a:lnTo>
                <a:lnTo>
                  <a:pt x="669528" y="690235"/>
                </a:lnTo>
                <a:lnTo>
                  <a:pt x="0" y="69023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8888" b="-38888"/>
            </a:stretch>
          </a:blipFill>
        </p:spPr>
      </p:sp>
      <p:sp>
        <p:nvSpPr>
          <p:cNvPr id="3" name="TextBox 3"/>
          <p:cNvSpPr txBox="1"/>
          <p:nvPr/>
        </p:nvSpPr>
        <p:spPr>
          <a:xfrm>
            <a:off x="4158191" y="693415"/>
            <a:ext cx="9971619" cy="1762125"/>
          </a:xfrm>
          <a:prstGeom prst="rect">
            <a:avLst/>
          </a:prstGeom>
        </p:spPr>
        <p:txBody>
          <a:bodyPr lIns="0" tIns="0" rIns="0" bIns="0" rtlCol="0" anchor="t">
            <a:spAutoFit/>
          </a:bodyPr>
          <a:lstStyle/>
          <a:p>
            <a:pPr algn="ctr">
              <a:lnSpc>
                <a:spcPts val="13734"/>
              </a:lnSpc>
              <a:spcBef>
                <a:spcPct val="0"/>
              </a:spcBef>
            </a:pPr>
            <a:r>
              <a:rPr lang="en-US" sz="11445">
                <a:solidFill>
                  <a:srgbClr val="000000"/>
                </a:solidFill>
                <a:latin typeface="Avallon Caps"/>
                <a:ea typeface="Avallon Caps"/>
                <a:cs typeface="Avallon Caps"/>
                <a:sym typeface="Avallon Caps"/>
              </a:rPr>
              <a:t>types of worship</a:t>
            </a:r>
          </a:p>
        </p:txBody>
      </p:sp>
      <p:sp>
        <p:nvSpPr>
          <p:cNvPr id="4" name="Freeform 4"/>
          <p:cNvSpPr/>
          <p:nvPr/>
        </p:nvSpPr>
        <p:spPr>
          <a:xfrm>
            <a:off x="5197069" y="8863366"/>
            <a:ext cx="7315200" cy="704088"/>
          </a:xfrm>
          <a:custGeom>
            <a:avLst/>
            <a:gdLst/>
            <a:ahLst/>
            <a:cxnLst/>
            <a:rect l="l" t="t" r="r" b="b"/>
            <a:pathLst>
              <a:path w="7315200" h="704088">
                <a:moveTo>
                  <a:pt x="0" y="0"/>
                </a:moveTo>
                <a:lnTo>
                  <a:pt x="7315200" y="0"/>
                </a:lnTo>
                <a:lnTo>
                  <a:pt x="7315200" y="704088"/>
                </a:lnTo>
                <a:lnTo>
                  <a:pt x="0" y="7040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13829287" y="-717727"/>
            <a:ext cx="8917426" cy="4001695"/>
          </a:xfrm>
          <a:custGeom>
            <a:avLst/>
            <a:gdLst/>
            <a:ahLst/>
            <a:cxnLst/>
            <a:rect l="l" t="t" r="r" b="b"/>
            <a:pathLst>
              <a:path w="8917426" h="4001695">
                <a:moveTo>
                  <a:pt x="0" y="0"/>
                </a:moveTo>
                <a:lnTo>
                  <a:pt x="8917426" y="0"/>
                </a:lnTo>
                <a:lnTo>
                  <a:pt x="8917426" y="4001695"/>
                </a:lnTo>
                <a:lnTo>
                  <a:pt x="0" y="4001695"/>
                </a:lnTo>
                <a:lnTo>
                  <a:pt x="0" y="0"/>
                </a:lnTo>
                <a:close/>
              </a:path>
            </a:pathLst>
          </a:custGeom>
          <a:blipFill>
            <a:blip r:embed="rId6">
              <a:alphaModFix amt="24000"/>
              <a:extLst>
                <a:ext uri="{96DAC541-7B7A-43D3-8B79-37D633B846F1}">
                  <asvg:svgBlip xmlns:asvg="http://schemas.microsoft.com/office/drawing/2016/SVG/main" r:embed="rId7"/>
                </a:ext>
              </a:extLst>
            </a:blip>
            <a:stretch>
              <a:fillRect/>
            </a:stretch>
          </a:blipFill>
        </p:spPr>
      </p:sp>
      <p:sp>
        <p:nvSpPr>
          <p:cNvPr id="6" name="Freeform 6"/>
          <p:cNvSpPr/>
          <p:nvPr/>
        </p:nvSpPr>
        <p:spPr>
          <a:xfrm flipH="1" flipV="1">
            <a:off x="-4191437" y="7257453"/>
            <a:ext cx="8917426" cy="4001695"/>
          </a:xfrm>
          <a:custGeom>
            <a:avLst/>
            <a:gdLst/>
            <a:ahLst/>
            <a:cxnLst/>
            <a:rect l="l" t="t" r="r" b="b"/>
            <a:pathLst>
              <a:path w="8917426" h="4001695">
                <a:moveTo>
                  <a:pt x="8917426" y="4001694"/>
                </a:moveTo>
                <a:lnTo>
                  <a:pt x="0" y="4001694"/>
                </a:lnTo>
                <a:lnTo>
                  <a:pt x="0" y="0"/>
                </a:lnTo>
                <a:lnTo>
                  <a:pt x="8917426" y="0"/>
                </a:lnTo>
                <a:lnTo>
                  <a:pt x="8917426" y="4001694"/>
                </a:lnTo>
                <a:close/>
              </a:path>
            </a:pathLst>
          </a:custGeom>
          <a:blipFill>
            <a:blip r:embed="rId6">
              <a:alphaModFix amt="24000"/>
              <a:extLst>
                <a:ext uri="{96DAC541-7B7A-43D3-8B79-37D633B846F1}">
                  <asvg:svgBlip xmlns:asvg="http://schemas.microsoft.com/office/drawing/2016/SVG/main" r:embed="rId7"/>
                </a:ext>
              </a:extLst>
            </a:blip>
            <a:stretch>
              <a:fillRect/>
            </a:stretch>
          </a:blipFill>
        </p:spPr>
      </p:sp>
      <p:sp>
        <p:nvSpPr>
          <p:cNvPr id="7" name="Freeform 7"/>
          <p:cNvSpPr/>
          <p:nvPr/>
        </p:nvSpPr>
        <p:spPr>
          <a:xfrm>
            <a:off x="14650343" y="3789111"/>
            <a:ext cx="669527" cy="690235"/>
          </a:xfrm>
          <a:custGeom>
            <a:avLst/>
            <a:gdLst/>
            <a:ahLst/>
            <a:cxnLst/>
            <a:rect l="l" t="t" r="r" b="b"/>
            <a:pathLst>
              <a:path w="669527" h="690235">
                <a:moveTo>
                  <a:pt x="0" y="0"/>
                </a:moveTo>
                <a:lnTo>
                  <a:pt x="669528" y="0"/>
                </a:lnTo>
                <a:lnTo>
                  <a:pt x="669528" y="690235"/>
                </a:lnTo>
                <a:lnTo>
                  <a:pt x="0" y="69023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a:off x="2695563" y="6051800"/>
            <a:ext cx="669527" cy="690235"/>
          </a:xfrm>
          <a:custGeom>
            <a:avLst/>
            <a:gdLst/>
            <a:ahLst/>
            <a:cxnLst/>
            <a:rect l="l" t="t" r="r" b="b"/>
            <a:pathLst>
              <a:path w="669527" h="690235">
                <a:moveTo>
                  <a:pt x="0" y="0"/>
                </a:moveTo>
                <a:lnTo>
                  <a:pt x="669528" y="0"/>
                </a:lnTo>
                <a:lnTo>
                  <a:pt x="669528" y="690235"/>
                </a:lnTo>
                <a:lnTo>
                  <a:pt x="0" y="69023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TextBox 9"/>
          <p:cNvSpPr txBox="1"/>
          <p:nvPr/>
        </p:nvSpPr>
        <p:spPr>
          <a:xfrm>
            <a:off x="4567857" y="2446015"/>
            <a:ext cx="9152287" cy="6758341"/>
          </a:xfrm>
          <a:prstGeom prst="rect">
            <a:avLst/>
          </a:prstGeom>
        </p:spPr>
        <p:txBody>
          <a:bodyPr lIns="0" tIns="0" rIns="0" bIns="0" rtlCol="0" anchor="t">
            <a:spAutoFit/>
          </a:bodyPr>
          <a:lstStyle/>
          <a:p>
            <a:pPr algn="ctr">
              <a:lnSpc>
                <a:spcPts val="8885"/>
              </a:lnSpc>
            </a:pPr>
            <a:r>
              <a:rPr lang="en-US" sz="7404">
                <a:solidFill>
                  <a:srgbClr val="000000"/>
                </a:solidFill>
                <a:latin typeface="Avallon Caps"/>
                <a:ea typeface="Avallon Caps"/>
                <a:cs typeface="Avallon Caps"/>
                <a:sym typeface="Avallon Caps"/>
              </a:rPr>
              <a:t>Physical</a:t>
            </a:r>
          </a:p>
          <a:p>
            <a:pPr algn="ctr">
              <a:lnSpc>
                <a:spcPts val="8885"/>
              </a:lnSpc>
            </a:pPr>
            <a:r>
              <a:rPr lang="en-US" sz="7404">
                <a:solidFill>
                  <a:srgbClr val="000000"/>
                </a:solidFill>
                <a:latin typeface="Avallon Caps"/>
                <a:ea typeface="Avallon Caps"/>
                <a:cs typeface="Avallon Caps"/>
                <a:sym typeface="Avallon Caps"/>
              </a:rPr>
              <a:t>Musical/Vocal</a:t>
            </a:r>
          </a:p>
          <a:p>
            <a:pPr algn="ctr">
              <a:lnSpc>
                <a:spcPts val="8885"/>
              </a:lnSpc>
            </a:pPr>
            <a:r>
              <a:rPr lang="en-US" sz="7404">
                <a:solidFill>
                  <a:srgbClr val="000000"/>
                </a:solidFill>
                <a:latin typeface="Avallon Caps"/>
                <a:ea typeface="Avallon Caps"/>
                <a:cs typeface="Avallon Caps"/>
                <a:sym typeface="Avallon Caps"/>
              </a:rPr>
              <a:t>Sacrificial &amp; Service</a:t>
            </a:r>
          </a:p>
          <a:p>
            <a:pPr algn="ctr">
              <a:lnSpc>
                <a:spcPts val="8885"/>
              </a:lnSpc>
            </a:pPr>
            <a:r>
              <a:rPr lang="en-US" sz="7404">
                <a:solidFill>
                  <a:srgbClr val="000000"/>
                </a:solidFill>
                <a:latin typeface="Avallon Caps"/>
                <a:ea typeface="Avallon Caps"/>
                <a:cs typeface="Avallon Caps"/>
                <a:sym typeface="Avallon Caps"/>
              </a:rPr>
              <a:t>Liturgical/Corporate worship</a:t>
            </a:r>
          </a:p>
          <a:p>
            <a:pPr algn="ctr">
              <a:lnSpc>
                <a:spcPts val="8885"/>
              </a:lnSpc>
            </a:pPr>
            <a:r>
              <a:rPr lang="en-US" sz="7404">
                <a:solidFill>
                  <a:srgbClr val="000000"/>
                </a:solidFill>
                <a:latin typeface="Avallon Caps"/>
                <a:ea typeface="Avallon Caps"/>
                <a:cs typeface="Avallon Caps"/>
                <a:sym typeface="Avallon Caps"/>
              </a:rPr>
              <a:t>Prayer &amp; Adoration</a:t>
            </a:r>
          </a:p>
          <a:p>
            <a:pPr algn="ctr">
              <a:lnSpc>
                <a:spcPts val="8885"/>
              </a:lnSpc>
              <a:spcBef>
                <a:spcPct val="0"/>
              </a:spcBef>
            </a:pPr>
            <a:r>
              <a:rPr lang="en-US" sz="7404">
                <a:solidFill>
                  <a:srgbClr val="000000"/>
                </a:solidFill>
                <a:latin typeface="Avallon Caps"/>
                <a:ea typeface="Avallon Caps"/>
                <a:cs typeface="Avallon Caps"/>
                <a:sym typeface="Avallon Caps"/>
              </a:rPr>
              <a:t>Lifestyle worship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8888" b="-38888"/>
            </a:stretch>
          </a:blipFill>
        </p:spPr>
      </p:sp>
      <p:sp>
        <p:nvSpPr>
          <p:cNvPr id="3" name="TextBox 3"/>
          <p:cNvSpPr txBox="1"/>
          <p:nvPr/>
        </p:nvSpPr>
        <p:spPr>
          <a:xfrm>
            <a:off x="3868859" y="1638300"/>
            <a:ext cx="9971619" cy="6991350"/>
          </a:xfrm>
          <a:prstGeom prst="rect">
            <a:avLst/>
          </a:prstGeom>
        </p:spPr>
        <p:txBody>
          <a:bodyPr lIns="0" tIns="0" rIns="0" bIns="0" rtlCol="0" anchor="t">
            <a:spAutoFit/>
          </a:bodyPr>
          <a:lstStyle/>
          <a:p>
            <a:pPr algn="ctr">
              <a:lnSpc>
                <a:spcPts val="13734"/>
              </a:lnSpc>
              <a:spcBef>
                <a:spcPct val="0"/>
              </a:spcBef>
            </a:pPr>
            <a:r>
              <a:rPr lang="en-US" sz="11445">
                <a:solidFill>
                  <a:srgbClr val="000000"/>
                </a:solidFill>
                <a:latin typeface="Avallon Caps"/>
                <a:ea typeface="Avallon Caps"/>
                <a:cs typeface="Avallon Caps"/>
                <a:sym typeface="Avallon Caps"/>
              </a:rPr>
              <a:t> "God is Spirit, and those who worship Him must worship in spirit and truth". </a:t>
            </a:r>
          </a:p>
        </p:txBody>
      </p:sp>
      <p:sp>
        <p:nvSpPr>
          <p:cNvPr id="4" name="Freeform 4"/>
          <p:cNvSpPr/>
          <p:nvPr/>
        </p:nvSpPr>
        <p:spPr>
          <a:xfrm>
            <a:off x="13829287" y="-717727"/>
            <a:ext cx="8917426" cy="4001695"/>
          </a:xfrm>
          <a:custGeom>
            <a:avLst/>
            <a:gdLst/>
            <a:ahLst/>
            <a:cxnLst/>
            <a:rect l="l" t="t" r="r" b="b"/>
            <a:pathLst>
              <a:path w="8917426" h="4001695">
                <a:moveTo>
                  <a:pt x="0" y="0"/>
                </a:moveTo>
                <a:lnTo>
                  <a:pt x="8917426" y="0"/>
                </a:lnTo>
                <a:lnTo>
                  <a:pt x="8917426" y="4001695"/>
                </a:lnTo>
                <a:lnTo>
                  <a:pt x="0" y="4001695"/>
                </a:lnTo>
                <a:lnTo>
                  <a:pt x="0" y="0"/>
                </a:lnTo>
                <a:close/>
              </a:path>
            </a:pathLst>
          </a:custGeom>
          <a:blipFill>
            <a:blip r:embed="rId4">
              <a:alphaModFix amt="24000"/>
              <a:extLst>
                <a:ext uri="{96DAC541-7B7A-43D3-8B79-37D633B846F1}">
                  <asvg:svgBlip xmlns:asvg="http://schemas.microsoft.com/office/drawing/2016/SVG/main" r:embed="rId5"/>
                </a:ext>
              </a:extLst>
            </a:blip>
            <a:stretch>
              <a:fillRect/>
            </a:stretch>
          </a:blipFill>
        </p:spPr>
      </p:sp>
      <p:sp>
        <p:nvSpPr>
          <p:cNvPr id="5" name="Freeform 5"/>
          <p:cNvSpPr/>
          <p:nvPr/>
        </p:nvSpPr>
        <p:spPr>
          <a:xfrm flipH="1" flipV="1">
            <a:off x="-4191437" y="7257453"/>
            <a:ext cx="8917426" cy="4001695"/>
          </a:xfrm>
          <a:custGeom>
            <a:avLst/>
            <a:gdLst/>
            <a:ahLst/>
            <a:cxnLst/>
            <a:rect l="l" t="t" r="r" b="b"/>
            <a:pathLst>
              <a:path w="8917426" h="4001695">
                <a:moveTo>
                  <a:pt x="8917426" y="4001694"/>
                </a:moveTo>
                <a:lnTo>
                  <a:pt x="0" y="4001694"/>
                </a:lnTo>
                <a:lnTo>
                  <a:pt x="0" y="0"/>
                </a:lnTo>
                <a:lnTo>
                  <a:pt x="8917426" y="0"/>
                </a:lnTo>
                <a:lnTo>
                  <a:pt x="8917426" y="4001694"/>
                </a:lnTo>
                <a:close/>
              </a:path>
            </a:pathLst>
          </a:custGeom>
          <a:blipFill>
            <a:blip r:embed="rId4">
              <a:alphaModFix amt="24000"/>
              <a:extLst>
                <a:ext uri="{96DAC541-7B7A-43D3-8B79-37D633B846F1}">
                  <asvg:svgBlip xmlns:asvg="http://schemas.microsoft.com/office/drawing/2016/SVG/main" r:embed="rId5"/>
                </a:ext>
              </a:extLst>
            </a:blip>
            <a:stretch>
              <a:fillRect/>
            </a:stretch>
          </a:blipFill>
        </p:spPr>
      </p:sp>
      <p:sp>
        <p:nvSpPr>
          <p:cNvPr id="6" name="Freeform 6"/>
          <p:cNvSpPr/>
          <p:nvPr/>
        </p:nvSpPr>
        <p:spPr>
          <a:xfrm>
            <a:off x="14650343" y="3789111"/>
            <a:ext cx="669527" cy="690235"/>
          </a:xfrm>
          <a:custGeom>
            <a:avLst/>
            <a:gdLst/>
            <a:ahLst/>
            <a:cxnLst/>
            <a:rect l="l" t="t" r="r" b="b"/>
            <a:pathLst>
              <a:path w="669527" h="690235">
                <a:moveTo>
                  <a:pt x="0" y="0"/>
                </a:moveTo>
                <a:lnTo>
                  <a:pt x="669528" y="0"/>
                </a:lnTo>
                <a:lnTo>
                  <a:pt x="669528" y="690235"/>
                </a:lnTo>
                <a:lnTo>
                  <a:pt x="0" y="6902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2695563" y="6051800"/>
            <a:ext cx="669527" cy="690235"/>
          </a:xfrm>
          <a:custGeom>
            <a:avLst/>
            <a:gdLst/>
            <a:ahLst/>
            <a:cxnLst/>
            <a:rect l="l" t="t" r="r" b="b"/>
            <a:pathLst>
              <a:path w="669527" h="690235">
                <a:moveTo>
                  <a:pt x="0" y="0"/>
                </a:moveTo>
                <a:lnTo>
                  <a:pt x="669528" y="0"/>
                </a:lnTo>
                <a:lnTo>
                  <a:pt x="669528" y="690235"/>
                </a:lnTo>
                <a:lnTo>
                  <a:pt x="0" y="6902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TextBox 8"/>
          <p:cNvSpPr txBox="1"/>
          <p:nvPr/>
        </p:nvSpPr>
        <p:spPr>
          <a:xfrm>
            <a:off x="13370123" y="8467725"/>
            <a:ext cx="3889177" cy="790575"/>
          </a:xfrm>
          <a:prstGeom prst="rect">
            <a:avLst/>
          </a:prstGeom>
        </p:spPr>
        <p:txBody>
          <a:bodyPr lIns="0" tIns="0" rIns="0" bIns="0" rtlCol="0" anchor="t">
            <a:spAutoFit/>
          </a:bodyPr>
          <a:lstStyle/>
          <a:p>
            <a:pPr algn="ctr">
              <a:lnSpc>
                <a:spcPts val="6296"/>
              </a:lnSpc>
              <a:spcBef>
                <a:spcPct val="0"/>
              </a:spcBef>
            </a:pPr>
            <a:r>
              <a:rPr lang="en-US" sz="5246">
                <a:solidFill>
                  <a:srgbClr val="000000"/>
                </a:solidFill>
                <a:latin typeface="Avallon Caps"/>
                <a:ea typeface="Avallon Caps"/>
                <a:cs typeface="Avallon Caps"/>
                <a:sym typeface="Avallon Caps"/>
              </a:rPr>
              <a:t>John 4:24 (NKJV):</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721"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8888" b="-38888"/>
            </a:stretch>
          </a:blipFill>
        </p:spPr>
      </p:sp>
      <p:sp>
        <p:nvSpPr>
          <p:cNvPr id="3" name="TextBox 3"/>
          <p:cNvSpPr txBox="1"/>
          <p:nvPr/>
        </p:nvSpPr>
        <p:spPr>
          <a:xfrm>
            <a:off x="4158190" y="4643158"/>
            <a:ext cx="9971619" cy="1894749"/>
          </a:xfrm>
          <a:prstGeom prst="rect">
            <a:avLst/>
          </a:prstGeom>
        </p:spPr>
        <p:txBody>
          <a:bodyPr lIns="0" tIns="0" rIns="0" bIns="0" rtlCol="0" anchor="t">
            <a:spAutoFit/>
          </a:bodyPr>
          <a:lstStyle/>
          <a:p>
            <a:pPr algn="ctr">
              <a:lnSpc>
                <a:spcPts val="13734"/>
              </a:lnSpc>
            </a:pPr>
            <a:r>
              <a:rPr lang="en-US" sz="15000" dirty="0">
                <a:solidFill>
                  <a:srgbClr val="000000"/>
                </a:solidFill>
                <a:latin typeface="Avallon Caps"/>
                <a:ea typeface="Avallon Caps"/>
                <a:cs typeface="Avallon Caps"/>
                <a:sym typeface="Avallon Caps"/>
              </a:rPr>
              <a:t>Key Principles </a:t>
            </a:r>
          </a:p>
        </p:txBody>
      </p:sp>
      <p:sp>
        <p:nvSpPr>
          <p:cNvPr id="4" name="Freeform 4"/>
          <p:cNvSpPr/>
          <p:nvPr/>
        </p:nvSpPr>
        <p:spPr>
          <a:xfrm>
            <a:off x="5197069" y="8863366"/>
            <a:ext cx="7315200" cy="704088"/>
          </a:xfrm>
          <a:custGeom>
            <a:avLst/>
            <a:gdLst/>
            <a:ahLst/>
            <a:cxnLst/>
            <a:rect l="l" t="t" r="r" b="b"/>
            <a:pathLst>
              <a:path w="7315200" h="704088">
                <a:moveTo>
                  <a:pt x="0" y="0"/>
                </a:moveTo>
                <a:lnTo>
                  <a:pt x="7315200" y="0"/>
                </a:lnTo>
                <a:lnTo>
                  <a:pt x="7315200" y="704088"/>
                </a:lnTo>
                <a:lnTo>
                  <a:pt x="0" y="7040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13829287" y="-717727"/>
            <a:ext cx="8917426" cy="4001695"/>
          </a:xfrm>
          <a:custGeom>
            <a:avLst/>
            <a:gdLst/>
            <a:ahLst/>
            <a:cxnLst/>
            <a:rect l="l" t="t" r="r" b="b"/>
            <a:pathLst>
              <a:path w="8917426" h="4001695">
                <a:moveTo>
                  <a:pt x="0" y="0"/>
                </a:moveTo>
                <a:lnTo>
                  <a:pt x="8917426" y="0"/>
                </a:lnTo>
                <a:lnTo>
                  <a:pt x="8917426" y="4001695"/>
                </a:lnTo>
                <a:lnTo>
                  <a:pt x="0" y="4001695"/>
                </a:lnTo>
                <a:lnTo>
                  <a:pt x="0" y="0"/>
                </a:lnTo>
                <a:close/>
              </a:path>
            </a:pathLst>
          </a:custGeom>
          <a:blipFill>
            <a:blip r:embed="rId6">
              <a:alphaModFix amt="24000"/>
              <a:extLst>
                <a:ext uri="{96DAC541-7B7A-43D3-8B79-37D633B846F1}">
                  <asvg:svgBlip xmlns:asvg="http://schemas.microsoft.com/office/drawing/2016/SVG/main" r:embed="rId7"/>
                </a:ext>
              </a:extLst>
            </a:blip>
            <a:stretch>
              <a:fillRect/>
            </a:stretch>
          </a:blipFill>
        </p:spPr>
      </p:sp>
      <p:sp>
        <p:nvSpPr>
          <p:cNvPr id="6" name="Freeform 6"/>
          <p:cNvSpPr/>
          <p:nvPr/>
        </p:nvSpPr>
        <p:spPr>
          <a:xfrm flipH="1" flipV="1">
            <a:off x="-4191437" y="7257453"/>
            <a:ext cx="8917426" cy="4001695"/>
          </a:xfrm>
          <a:custGeom>
            <a:avLst/>
            <a:gdLst/>
            <a:ahLst/>
            <a:cxnLst/>
            <a:rect l="l" t="t" r="r" b="b"/>
            <a:pathLst>
              <a:path w="8917426" h="4001695">
                <a:moveTo>
                  <a:pt x="8917426" y="4001694"/>
                </a:moveTo>
                <a:lnTo>
                  <a:pt x="0" y="4001694"/>
                </a:lnTo>
                <a:lnTo>
                  <a:pt x="0" y="0"/>
                </a:lnTo>
                <a:lnTo>
                  <a:pt x="8917426" y="0"/>
                </a:lnTo>
                <a:lnTo>
                  <a:pt x="8917426" y="4001694"/>
                </a:lnTo>
                <a:close/>
              </a:path>
            </a:pathLst>
          </a:custGeom>
          <a:blipFill>
            <a:blip r:embed="rId6">
              <a:alphaModFix amt="24000"/>
              <a:extLst>
                <a:ext uri="{96DAC541-7B7A-43D3-8B79-37D633B846F1}">
                  <asvg:svgBlip xmlns:asvg="http://schemas.microsoft.com/office/drawing/2016/SVG/main" r:embed="rId7"/>
                </a:ext>
              </a:extLst>
            </a:blip>
            <a:stretch>
              <a:fillRect/>
            </a:stretch>
          </a:blipFill>
        </p:spPr>
      </p:sp>
      <p:sp>
        <p:nvSpPr>
          <p:cNvPr id="7" name="Freeform 7"/>
          <p:cNvSpPr/>
          <p:nvPr/>
        </p:nvSpPr>
        <p:spPr>
          <a:xfrm>
            <a:off x="14650343" y="3789111"/>
            <a:ext cx="669527" cy="690235"/>
          </a:xfrm>
          <a:custGeom>
            <a:avLst/>
            <a:gdLst/>
            <a:ahLst/>
            <a:cxnLst/>
            <a:rect l="l" t="t" r="r" b="b"/>
            <a:pathLst>
              <a:path w="669527" h="690235">
                <a:moveTo>
                  <a:pt x="0" y="0"/>
                </a:moveTo>
                <a:lnTo>
                  <a:pt x="669528" y="0"/>
                </a:lnTo>
                <a:lnTo>
                  <a:pt x="669528" y="690235"/>
                </a:lnTo>
                <a:lnTo>
                  <a:pt x="0" y="69023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a:off x="2695563" y="6051800"/>
            <a:ext cx="669527" cy="690235"/>
          </a:xfrm>
          <a:custGeom>
            <a:avLst/>
            <a:gdLst/>
            <a:ahLst/>
            <a:cxnLst/>
            <a:rect l="l" t="t" r="r" b="b"/>
            <a:pathLst>
              <a:path w="669527" h="690235">
                <a:moveTo>
                  <a:pt x="0" y="0"/>
                </a:moveTo>
                <a:lnTo>
                  <a:pt x="669528" y="0"/>
                </a:lnTo>
                <a:lnTo>
                  <a:pt x="669528" y="690235"/>
                </a:lnTo>
                <a:lnTo>
                  <a:pt x="0" y="69023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8888" b="-38888"/>
            </a:stretch>
          </a:blipFill>
        </p:spPr>
      </p:sp>
      <p:sp>
        <p:nvSpPr>
          <p:cNvPr id="3" name="TextBox 3"/>
          <p:cNvSpPr txBox="1"/>
          <p:nvPr/>
        </p:nvSpPr>
        <p:spPr>
          <a:xfrm>
            <a:off x="1488020" y="596903"/>
            <a:ext cx="15311959" cy="8826494"/>
          </a:xfrm>
          <a:prstGeom prst="rect">
            <a:avLst/>
          </a:prstGeom>
        </p:spPr>
        <p:txBody>
          <a:bodyPr lIns="0" tIns="0" rIns="0" bIns="0" rtlCol="0" anchor="t">
            <a:spAutoFit/>
          </a:bodyPr>
          <a:lstStyle/>
          <a:p>
            <a:pPr algn="ctr">
              <a:lnSpc>
                <a:spcPts val="17500"/>
              </a:lnSpc>
            </a:pPr>
            <a:r>
              <a:rPr lang="en-US" sz="12500">
                <a:solidFill>
                  <a:srgbClr val="000000"/>
                </a:solidFill>
                <a:latin typeface="Avallon Caps"/>
                <a:ea typeface="Avallon Caps"/>
                <a:cs typeface="Avallon Caps"/>
                <a:sym typeface="Avallon Caps"/>
              </a:rPr>
              <a:t>A life lived in obedience, Sacrifice, Surrender, and humility. focused on the who, the Why, and the how.</a:t>
            </a:r>
          </a:p>
        </p:txBody>
      </p:sp>
      <p:sp>
        <p:nvSpPr>
          <p:cNvPr id="4" name="Freeform 4"/>
          <p:cNvSpPr/>
          <p:nvPr/>
        </p:nvSpPr>
        <p:spPr>
          <a:xfrm rot="8897328">
            <a:off x="8252898" y="9193971"/>
            <a:ext cx="8917426" cy="4001695"/>
          </a:xfrm>
          <a:custGeom>
            <a:avLst/>
            <a:gdLst/>
            <a:ahLst/>
            <a:cxnLst/>
            <a:rect l="l" t="t" r="r" b="b"/>
            <a:pathLst>
              <a:path w="8917426" h="4001695">
                <a:moveTo>
                  <a:pt x="0" y="0"/>
                </a:moveTo>
                <a:lnTo>
                  <a:pt x="8917426" y="0"/>
                </a:lnTo>
                <a:lnTo>
                  <a:pt x="8917426" y="4001695"/>
                </a:lnTo>
                <a:lnTo>
                  <a:pt x="0" y="4001695"/>
                </a:lnTo>
                <a:lnTo>
                  <a:pt x="0" y="0"/>
                </a:lnTo>
                <a:close/>
              </a:path>
            </a:pathLst>
          </a:custGeom>
          <a:blipFill>
            <a:blip r:embed="rId4">
              <a:alphaModFix amt="24000"/>
              <a:extLst>
                <a:ext uri="{96DAC541-7B7A-43D3-8B79-37D633B846F1}">
                  <asvg:svgBlip xmlns:asvg="http://schemas.microsoft.com/office/drawing/2016/SVG/main" r:embed="rId5"/>
                </a:ext>
              </a:extLst>
            </a:blip>
            <a:stretch>
              <a:fillRect/>
            </a:stretch>
          </a:blipFill>
        </p:spPr>
      </p:sp>
      <p:sp>
        <p:nvSpPr>
          <p:cNvPr id="5" name="Freeform 5"/>
          <p:cNvSpPr/>
          <p:nvPr/>
        </p:nvSpPr>
        <p:spPr>
          <a:xfrm rot="-10625900" flipV="1">
            <a:off x="-3259112" y="-1528560"/>
            <a:ext cx="8917426" cy="4001695"/>
          </a:xfrm>
          <a:custGeom>
            <a:avLst/>
            <a:gdLst/>
            <a:ahLst/>
            <a:cxnLst/>
            <a:rect l="l" t="t" r="r" b="b"/>
            <a:pathLst>
              <a:path w="8917426" h="4001695">
                <a:moveTo>
                  <a:pt x="0" y="4001695"/>
                </a:moveTo>
                <a:lnTo>
                  <a:pt x="8917426" y="4001695"/>
                </a:lnTo>
                <a:lnTo>
                  <a:pt x="8917426" y="0"/>
                </a:lnTo>
                <a:lnTo>
                  <a:pt x="0" y="0"/>
                </a:lnTo>
                <a:lnTo>
                  <a:pt x="0" y="4001695"/>
                </a:lnTo>
                <a:close/>
              </a:path>
            </a:pathLst>
          </a:custGeom>
          <a:blipFill>
            <a:blip r:embed="rId4">
              <a:alphaModFix amt="24000"/>
              <a:extLst>
                <a:ext uri="{96DAC541-7B7A-43D3-8B79-37D633B846F1}">
                  <asvg:svgBlip xmlns:asvg="http://schemas.microsoft.com/office/drawing/2016/SVG/main" r:embed="rId5"/>
                </a:ext>
              </a:extLst>
            </a:blip>
            <a:stretch>
              <a:fillRect/>
            </a:stretch>
          </a:blipFill>
        </p:spPr>
      </p:sp>
      <p:sp>
        <p:nvSpPr>
          <p:cNvPr id="6" name="Freeform 6"/>
          <p:cNvSpPr/>
          <p:nvPr/>
        </p:nvSpPr>
        <p:spPr>
          <a:xfrm>
            <a:off x="3445151" y="8437064"/>
            <a:ext cx="669527" cy="690235"/>
          </a:xfrm>
          <a:custGeom>
            <a:avLst/>
            <a:gdLst/>
            <a:ahLst/>
            <a:cxnLst/>
            <a:rect l="l" t="t" r="r" b="b"/>
            <a:pathLst>
              <a:path w="669527" h="690235">
                <a:moveTo>
                  <a:pt x="0" y="0"/>
                </a:moveTo>
                <a:lnTo>
                  <a:pt x="669528" y="0"/>
                </a:lnTo>
                <a:lnTo>
                  <a:pt x="669528" y="690235"/>
                </a:lnTo>
                <a:lnTo>
                  <a:pt x="0" y="6902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13318097" y="1159701"/>
            <a:ext cx="669527" cy="690235"/>
          </a:xfrm>
          <a:custGeom>
            <a:avLst/>
            <a:gdLst/>
            <a:ahLst/>
            <a:cxnLst/>
            <a:rect l="l" t="t" r="r" b="b"/>
            <a:pathLst>
              <a:path w="669527" h="690235">
                <a:moveTo>
                  <a:pt x="0" y="0"/>
                </a:moveTo>
                <a:lnTo>
                  <a:pt x="669527" y="0"/>
                </a:lnTo>
                <a:lnTo>
                  <a:pt x="669527" y="690235"/>
                </a:lnTo>
                <a:lnTo>
                  <a:pt x="0" y="6902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8888" b="-38888"/>
            </a:stretch>
          </a:blipFill>
        </p:spPr>
      </p:sp>
      <p:sp>
        <p:nvSpPr>
          <p:cNvPr id="3" name="TextBox 3"/>
          <p:cNvSpPr txBox="1"/>
          <p:nvPr/>
        </p:nvSpPr>
        <p:spPr>
          <a:xfrm>
            <a:off x="4229716" y="7936864"/>
            <a:ext cx="6527079" cy="2350136"/>
          </a:xfrm>
          <a:prstGeom prst="rect">
            <a:avLst/>
          </a:prstGeom>
        </p:spPr>
        <p:txBody>
          <a:bodyPr lIns="0" tIns="0" rIns="0" bIns="0" rtlCol="0" anchor="t">
            <a:spAutoFit/>
          </a:bodyPr>
          <a:lstStyle/>
          <a:p>
            <a:pPr algn="ctr">
              <a:lnSpc>
                <a:spcPts val="19039"/>
              </a:lnSpc>
            </a:pPr>
            <a:r>
              <a:rPr lang="en-US" sz="13599">
                <a:solidFill>
                  <a:srgbClr val="000000"/>
                </a:solidFill>
                <a:latin typeface="Avallon Caps"/>
                <a:ea typeface="Avallon Caps"/>
                <a:cs typeface="Avallon Caps"/>
                <a:sym typeface="Avallon Caps"/>
              </a:rPr>
              <a:t>Resources</a:t>
            </a:r>
          </a:p>
        </p:txBody>
      </p:sp>
      <p:sp>
        <p:nvSpPr>
          <p:cNvPr id="4" name="Freeform 4"/>
          <p:cNvSpPr/>
          <p:nvPr/>
        </p:nvSpPr>
        <p:spPr>
          <a:xfrm rot="8897328">
            <a:off x="10186136" y="9077071"/>
            <a:ext cx="8917426" cy="4001695"/>
          </a:xfrm>
          <a:custGeom>
            <a:avLst/>
            <a:gdLst/>
            <a:ahLst/>
            <a:cxnLst/>
            <a:rect l="l" t="t" r="r" b="b"/>
            <a:pathLst>
              <a:path w="8917426" h="4001695">
                <a:moveTo>
                  <a:pt x="0" y="0"/>
                </a:moveTo>
                <a:lnTo>
                  <a:pt x="8917426" y="0"/>
                </a:lnTo>
                <a:lnTo>
                  <a:pt x="8917426" y="4001695"/>
                </a:lnTo>
                <a:lnTo>
                  <a:pt x="0" y="4001695"/>
                </a:lnTo>
                <a:lnTo>
                  <a:pt x="0" y="0"/>
                </a:lnTo>
                <a:close/>
              </a:path>
            </a:pathLst>
          </a:custGeom>
          <a:blipFill>
            <a:blip r:embed="rId4">
              <a:alphaModFix amt="24000"/>
              <a:extLst>
                <a:ext uri="{96DAC541-7B7A-43D3-8B79-37D633B846F1}">
                  <asvg:svgBlip xmlns:asvg="http://schemas.microsoft.com/office/drawing/2016/SVG/main" r:embed="rId5"/>
                </a:ext>
              </a:extLst>
            </a:blip>
            <a:stretch>
              <a:fillRect/>
            </a:stretch>
          </a:blipFill>
        </p:spPr>
      </p:sp>
      <p:sp>
        <p:nvSpPr>
          <p:cNvPr id="5" name="Freeform 5"/>
          <p:cNvSpPr/>
          <p:nvPr/>
        </p:nvSpPr>
        <p:spPr>
          <a:xfrm>
            <a:off x="1321531" y="9343041"/>
            <a:ext cx="669527" cy="690235"/>
          </a:xfrm>
          <a:custGeom>
            <a:avLst/>
            <a:gdLst/>
            <a:ahLst/>
            <a:cxnLst/>
            <a:rect l="l" t="t" r="r" b="b"/>
            <a:pathLst>
              <a:path w="669527" h="690235">
                <a:moveTo>
                  <a:pt x="0" y="0"/>
                </a:moveTo>
                <a:lnTo>
                  <a:pt x="669528" y="0"/>
                </a:lnTo>
                <a:lnTo>
                  <a:pt x="669528" y="690234"/>
                </a:lnTo>
                <a:lnTo>
                  <a:pt x="0" y="6902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13318097" y="1159701"/>
            <a:ext cx="669527" cy="690235"/>
          </a:xfrm>
          <a:custGeom>
            <a:avLst/>
            <a:gdLst/>
            <a:ahLst/>
            <a:cxnLst/>
            <a:rect l="l" t="t" r="r" b="b"/>
            <a:pathLst>
              <a:path w="669527" h="690235">
                <a:moveTo>
                  <a:pt x="0" y="0"/>
                </a:moveTo>
                <a:lnTo>
                  <a:pt x="669527" y="0"/>
                </a:lnTo>
                <a:lnTo>
                  <a:pt x="669527" y="690235"/>
                </a:lnTo>
                <a:lnTo>
                  <a:pt x="0" y="6902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14644849" y="521196"/>
            <a:ext cx="3121722" cy="4909655"/>
          </a:xfrm>
          <a:custGeom>
            <a:avLst/>
            <a:gdLst/>
            <a:ahLst/>
            <a:cxnLst/>
            <a:rect l="l" t="t" r="r" b="b"/>
            <a:pathLst>
              <a:path w="3121722" h="4909655">
                <a:moveTo>
                  <a:pt x="0" y="0"/>
                </a:moveTo>
                <a:lnTo>
                  <a:pt x="3121723" y="0"/>
                </a:lnTo>
                <a:lnTo>
                  <a:pt x="3121723" y="4909655"/>
                </a:lnTo>
                <a:lnTo>
                  <a:pt x="0" y="4909655"/>
                </a:lnTo>
                <a:lnTo>
                  <a:pt x="0" y="0"/>
                </a:lnTo>
                <a:close/>
              </a:path>
            </a:pathLst>
          </a:custGeom>
          <a:blipFill>
            <a:blip r:embed="rId8"/>
            <a:stretch>
              <a:fillRect/>
            </a:stretch>
          </a:blipFill>
        </p:spPr>
      </p:sp>
      <p:sp>
        <p:nvSpPr>
          <p:cNvPr id="8" name="Freeform 8"/>
          <p:cNvSpPr/>
          <p:nvPr/>
        </p:nvSpPr>
        <p:spPr>
          <a:xfrm>
            <a:off x="13987624" y="5869119"/>
            <a:ext cx="2792694" cy="4199541"/>
          </a:xfrm>
          <a:custGeom>
            <a:avLst/>
            <a:gdLst/>
            <a:ahLst/>
            <a:cxnLst/>
            <a:rect l="l" t="t" r="r" b="b"/>
            <a:pathLst>
              <a:path w="2792694" h="4199541">
                <a:moveTo>
                  <a:pt x="0" y="0"/>
                </a:moveTo>
                <a:lnTo>
                  <a:pt x="2792695" y="0"/>
                </a:lnTo>
                <a:lnTo>
                  <a:pt x="2792695" y="4199541"/>
                </a:lnTo>
                <a:lnTo>
                  <a:pt x="0" y="4199541"/>
                </a:lnTo>
                <a:lnTo>
                  <a:pt x="0" y="0"/>
                </a:lnTo>
                <a:close/>
              </a:path>
            </a:pathLst>
          </a:custGeom>
          <a:blipFill>
            <a:blip r:embed="rId9"/>
            <a:stretch>
              <a:fillRect/>
            </a:stretch>
          </a:blipFill>
        </p:spPr>
      </p:sp>
      <p:sp>
        <p:nvSpPr>
          <p:cNvPr id="9" name="Freeform 9"/>
          <p:cNvSpPr/>
          <p:nvPr/>
        </p:nvSpPr>
        <p:spPr>
          <a:xfrm>
            <a:off x="6622811" y="2231214"/>
            <a:ext cx="7030049" cy="5991401"/>
          </a:xfrm>
          <a:custGeom>
            <a:avLst/>
            <a:gdLst/>
            <a:ahLst/>
            <a:cxnLst/>
            <a:rect l="l" t="t" r="r" b="b"/>
            <a:pathLst>
              <a:path w="7030049" h="5991401">
                <a:moveTo>
                  <a:pt x="0" y="0"/>
                </a:moveTo>
                <a:lnTo>
                  <a:pt x="7030049" y="0"/>
                </a:lnTo>
                <a:lnTo>
                  <a:pt x="7030049" y="5991400"/>
                </a:lnTo>
                <a:lnTo>
                  <a:pt x="0" y="5991400"/>
                </a:lnTo>
                <a:lnTo>
                  <a:pt x="0" y="0"/>
                </a:lnTo>
                <a:close/>
              </a:path>
            </a:pathLst>
          </a:custGeom>
          <a:blipFill>
            <a:blip r:embed="rId10"/>
            <a:stretch>
              <a:fillRect/>
            </a:stretch>
          </a:blipFill>
        </p:spPr>
      </p:sp>
      <p:sp>
        <p:nvSpPr>
          <p:cNvPr id="10" name="Freeform 10"/>
          <p:cNvSpPr/>
          <p:nvPr/>
        </p:nvSpPr>
        <p:spPr>
          <a:xfrm>
            <a:off x="392677" y="902474"/>
            <a:ext cx="5753884" cy="2657480"/>
          </a:xfrm>
          <a:custGeom>
            <a:avLst/>
            <a:gdLst/>
            <a:ahLst/>
            <a:cxnLst/>
            <a:rect l="l" t="t" r="r" b="b"/>
            <a:pathLst>
              <a:path w="5753884" h="2657480">
                <a:moveTo>
                  <a:pt x="0" y="0"/>
                </a:moveTo>
                <a:lnTo>
                  <a:pt x="5753884" y="0"/>
                </a:lnTo>
                <a:lnTo>
                  <a:pt x="5753884" y="2657480"/>
                </a:lnTo>
                <a:lnTo>
                  <a:pt x="0" y="2657480"/>
                </a:lnTo>
                <a:lnTo>
                  <a:pt x="0" y="0"/>
                </a:lnTo>
                <a:close/>
              </a:path>
            </a:pathLst>
          </a:custGeom>
          <a:blipFill>
            <a:blip r:embed="rId11"/>
            <a:stretch>
              <a:fillRect/>
            </a:stretch>
          </a:blipFill>
        </p:spPr>
      </p:sp>
      <p:sp>
        <p:nvSpPr>
          <p:cNvPr id="11" name="Freeform 11"/>
          <p:cNvSpPr/>
          <p:nvPr/>
        </p:nvSpPr>
        <p:spPr>
          <a:xfrm>
            <a:off x="1321531" y="4432438"/>
            <a:ext cx="2908185" cy="4080419"/>
          </a:xfrm>
          <a:custGeom>
            <a:avLst/>
            <a:gdLst/>
            <a:ahLst/>
            <a:cxnLst/>
            <a:rect l="l" t="t" r="r" b="b"/>
            <a:pathLst>
              <a:path w="2908185" h="4080419">
                <a:moveTo>
                  <a:pt x="0" y="0"/>
                </a:moveTo>
                <a:lnTo>
                  <a:pt x="2908185" y="0"/>
                </a:lnTo>
                <a:lnTo>
                  <a:pt x="2908185" y="4080419"/>
                </a:lnTo>
                <a:lnTo>
                  <a:pt x="0" y="4080419"/>
                </a:lnTo>
                <a:lnTo>
                  <a:pt x="0" y="0"/>
                </a:lnTo>
                <a:close/>
              </a:path>
            </a:pathLst>
          </a:custGeom>
          <a:blipFill>
            <a:blip r:embed="rId12"/>
            <a:stretch>
              <a:fillRect/>
            </a:stretch>
          </a:blipFill>
        </p:spPr>
      </p:sp>
      <p:sp>
        <p:nvSpPr>
          <p:cNvPr id="12" name="TextBox 12"/>
          <p:cNvSpPr txBox="1"/>
          <p:nvPr/>
        </p:nvSpPr>
        <p:spPr>
          <a:xfrm>
            <a:off x="384124" y="259258"/>
            <a:ext cx="9415939" cy="647700"/>
          </a:xfrm>
          <a:prstGeom prst="rect">
            <a:avLst/>
          </a:prstGeom>
        </p:spPr>
        <p:txBody>
          <a:bodyPr lIns="0" tIns="0" rIns="0" bIns="0" rtlCol="0" anchor="t">
            <a:spAutoFit/>
          </a:bodyPr>
          <a:lstStyle/>
          <a:p>
            <a:pPr algn="ctr">
              <a:lnSpc>
                <a:spcPts val="5096"/>
              </a:lnSpc>
              <a:spcBef>
                <a:spcPct val="0"/>
              </a:spcBef>
            </a:pPr>
            <a:r>
              <a:rPr lang="en-US" sz="4246">
                <a:solidFill>
                  <a:srgbClr val="000000"/>
                </a:solidFill>
                <a:latin typeface="Avallon Caps"/>
                <a:ea typeface="Avallon Caps"/>
                <a:cs typeface="Avallon Caps"/>
                <a:sym typeface="Avallon Caps"/>
              </a:rPr>
              <a:t>https://www.facebook.com/worshipleaderscollective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2576</TotalTime>
  <Words>1030</Words>
  <Application>Microsoft Office PowerPoint</Application>
  <PresentationFormat>Custom</PresentationFormat>
  <Paragraphs>110</Paragraphs>
  <Slides>16</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aktiv-grotesk</vt:lpstr>
      <vt:lpstr>Arial</vt:lpstr>
      <vt:lpstr>Avallon Caps</vt:lpstr>
      <vt:lpstr>Calibri</vt:lpstr>
      <vt:lpstr>Symbol</vt:lpstr>
      <vt:lpstr>Roboto</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Theology of Worship: A biblical model for contemporary Worship</dc:title>
  <cp:lastModifiedBy>Rev. Shawna Phipps</cp:lastModifiedBy>
  <cp:revision>8</cp:revision>
  <cp:lastPrinted>2026-04-23T20:41:27Z</cp:lastPrinted>
  <dcterms:created xsi:type="dcterms:W3CDTF">2006-08-16T00:00:00Z</dcterms:created>
  <dcterms:modified xsi:type="dcterms:W3CDTF">2026-04-25T15:23:59Z</dcterms:modified>
  <dc:identifier>DAHGLkKnfo4</dc:identifier>
</cp:coreProperties>
</file>