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18288000" cy="10287000"/>
  <p:notesSz cx="6858000" cy="9144000"/>
  <p:embeddedFontLst>
    <p:embeddedFont>
      <p:font typeface="210 수퍼사이즈" panose="02020603020101020101" pitchFamily="18" charset="-127"/>
      <p:regular r:id="rId16"/>
      <p:bold r:id="rId17"/>
    </p:embeddedFont>
    <p:embeddedFont>
      <p:font typeface="Helvetica World" pitchFamily="2" charset="0"/>
      <p:regular r:id="rId18"/>
    </p:embeddedFont>
    <p:embeddedFont>
      <p:font typeface="Helvetica World Bold" pitchFamily="2"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80" d="100"/>
          <a:sy n="80" d="100"/>
        </p:scale>
        <p:origin x="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9397904" y="1995311"/>
            <a:ext cx="8420370" cy="6296379"/>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sp>
        <p:nvSpPr>
          <p:cNvPr id="4" name="TextBox 4"/>
          <p:cNvSpPr txBox="1"/>
          <p:nvPr/>
        </p:nvSpPr>
        <p:spPr>
          <a:xfrm>
            <a:off x="0" y="3419475"/>
            <a:ext cx="9256916" cy="3438525"/>
          </a:xfrm>
          <a:prstGeom prst="rect">
            <a:avLst/>
          </a:prstGeom>
        </p:spPr>
        <p:txBody>
          <a:bodyPr lIns="0" tIns="0" rIns="0" bIns="0" rtlCol="0" anchor="t">
            <a:spAutoFit/>
          </a:bodyPr>
          <a:lstStyle/>
          <a:p>
            <a:pPr algn="ctr">
              <a:lnSpc>
                <a:spcPts val="9000"/>
              </a:lnSpc>
            </a:pPr>
            <a:r>
              <a:rPr lang="en-US" sz="7500">
                <a:solidFill>
                  <a:srgbClr val="421E14"/>
                </a:solidFill>
                <a:latin typeface="210 수퍼사이즈"/>
                <a:ea typeface="210 수퍼사이즈"/>
                <a:cs typeface="210 수퍼사이즈"/>
                <a:sym typeface="210 수퍼사이즈"/>
              </a:rPr>
              <a:t>YOU ARE NOT </a:t>
            </a:r>
            <a:r>
              <a:rPr lang="en-US" sz="7500">
                <a:solidFill>
                  <a:srgbClr val="FF3131"/>
                </a:solidFill>
                <a:latin typeface="210 수퍼사이즈"/>
                <a:ea typeface="210 수퍼사이즈"/>
                <a:cs typeface="210 수퍼사이즈"/>
                <a:sym typeface="210 수퍼사이즈"/>
              </a:rPr>
              <a:t>JUST</a:t>
            </a:r>
          </a:p>
          <a:p>
            <a:pPr marL="0" lvl="0" indent="0" algn="ctr">
              <a:lnSpc>
                <a:spcPts val="9000"/>
              </a:lnSpc>
              <a:spcBef>
                <a:spcPct val="0"/>
              </a:spcBef>
            </a:pPr>
            <a:r>
              <a:rPr lang="en-US" sz="7500">
                <a:solidFill>
                  <a:srgbClr val="421E14"/>
                </a:solidFill>
                <a:latin typeface="210 수퍼사이즈"/>
                <a:ea typeface="210 수퍼사이즈"/>
                <a:cs typeface="210 수퍼사이즈"/>
                <a:sym typeface="210 수퍼사이즈"/>
              </a:rPr>
              <a:t>A VOLUNTEER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933086"/>
            <a:ext cx="7780963" cy="1876999"/>
            <a:chOff x="0" y="-66675"/>
            <a:chExt cx="2049307" cy="494354"/>
          </a:xfrm>
        </p:grpSpPr>
        <p:sp>
          <p:nvSpPr>
            <p:cNvPr id="8" name="Freeform 8"/>
            <p:cNvSpPr/>
            <p:nvPr/>
          </p:nvSpPr>
          <p:spPr>
            <a:xfrm>
              <a:off x="0" y="0"/>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66675"/>
              <a:ext cx="2049307" cy="494354"/>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 ARE NOT FILLING A SPOT </a:t>
              </a:r>
            </a:p>
            <a:p>
              <a:pPr algn="ctr">
                <a:lnSpc>
                  <a:spcPts val="4339"/>
                </a:lnSpc>
              </a:pPr>
              <a:r>
                <a:rPr lang="en-US" sz="3099" dirty="0">
                  <a:solidFill>
                    <a:srgbClr val="421E14"/>
                  </a:solidFill>
                  <a:latin typeface="Helvetica World"/>
                  <a:ea typeface="Helvetica World"/>
                  <a:cs typeface="Helvetica World"/>
                  <a:sym typeface="Helvetica World"/>
                </a:rPr>
                <a:t>YOU ARE FULFILLING A CALLING</a:t>
              </a:r>
            </a:p>
          </p:txBody>
        </p:sp>
      </p:grpSp>
      <p:grpSp>
        <p:nvGrpSpPr>
          <p:cNvPr id="10" name="Group 10"/>
          <p:cNvGrpSpPr/>
          <p:nvPr/>
        </p:nvGrpSpPr>
        <p:grpSpPr>
          <a:xfrm>
            <a:off x="2677472" y="2691579"/>
            <a:ext cx="4626931" cy="883923"/>
            <a:chOff x="0" y="0"/>
            <a:chExt cx="1218616" cy="232803"/>
          </a:xfrm>
        </p:grpSpPr>
        <p:sp>
          <p:nvSpPr>
            <p:cNvPr id="11" name="Freeform 11"/>
            <p:cNvSpPr/>
            <p:nvPr/>
          </p:nvSpPr>
          <p:spPr>
            <a:xfrm>
              <a:off x="0" y="0"/>
              <a:ext cx="1218616" cy="232803"/>
            </a:xfrm>
            <a:custGeom>
              <a:avLst/>
              <a:gdLst/>
              <a:ahLst/>
              <a:cxnLst/>
              <a:rect l="l" t="t" r="r" b="b"/>
              <a:pathLst>
                <a:path w="1218616" h="232803">
                  <a:moveTo>
                    <a:pt x="15059" y="0"/>
                  </a:moveTo>
                  <a:lnTo>
                    <a:pt x="1203557" y="0"/>
                  </a:lnTo>
                  <a:cubicBezTo>
                    <a:pt x="1211874" y="0"/>
                    <a:pt x="1218616" y="6742"/>
                    <a:pt x="1218616" y="15059"/>
                  </a:cubicBezTo>
                  <a:lnTo>
                    <a:pt x="1218616" y="217744"/>
                  </a:lnTo>
                  <a:cubicBezTo>
                    <a:pt x="1218616" y="221738"/>
                    <a:pt x="1217029" y="225568"/>
                    <a:pt x="1214205" y="228392"/>
                  </a:cubicBezTo>
                  <a:cubicBezTo>
                    <a:pt x="1211381" y="231216"/>
                    <a:pt x="1207551" y="232803"/>
                    <a:pt x="1203557" y="232803"/>
                  </a:cubicBezTo>
                  <a:lnTo>
                    <a:pt x="15059" y="232803"/>
                  </a:lnTo>
                  <a:cubicBezTo>
                    <a:pt x="6742" y="232803"/>
                    <a:pt x="0" y="226060"/>
                    <a:pt x="0" y="217744"/>
                  </a:cubicBezTo>
                  <a:lnTo>
                    <a:pt x="0" y="15059"/>
                  </a:lnTo>
                  <a:cubicBezTo>
                    <a:pt x="0" y="6742"/>
                    <a:pt x="6742" y="0"/>
                    <a:pt x="15059"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218616"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3931277" y="2810087"/>
            <a:ext cx="2795683"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DISCIPLES</a:t>
            </a:r>
          </a:p>
        </p:txBody>
      </p:sp>
      <p:sp>
        <p:nvSpPr>
          <p:cNvPr id="14" name="TextBox 14"/>
          <p:cNvSpPr txBox="1"/>
          <p:nvPr/>
        </p:nvSpPr>
        <p:spPr>
          <a:xfrm>
            <a:off x="809495" y="4109187"/>
            <a:ext cx="8553711" cy="4465838"/>
          </a:xfrm>
          <a:prstGeom prst="rect">
            <a:avLst/>
          </a:prstGeom>
        </p:spPr>
        <p:txBody>
          <a:bodyPr lIns="0" tIns="0" rIns="0" bIns="0" rtlCol="0" anchor="t">
            <a:spAutoFit/>
          </a:bodyPr>
          <a:lstStyle/>
          <a:p>
            <a:pPr algn="ctr">
              <a:lnSpc>
                <a:spcPts val="3546"/>
              </a:lnSpc>
            </a:pPr>
            <a:r>
              <a:rPr lang="en-US" sz="2533" b="1" dirty="0">
                <a:solidFill>
                  <a:srgbClr val="421E14"/>
                </a:solidFill>
                <a:latin typeface="Helvetica World Bold"/>
                <a:ea typeface="Helvetica World Bold"/>
                <a:cs typeface="Helvetica World Bold"/>
                <a:sym typeface="Helvetica World Bold"/>
              </a:rPr>
              <a:t>John 2:43-46 The next day Jesus decided to leave for Galilee. </a:t>
            </a:r>
            <a:r>
              <a:rPr lang="en-US" sz="2533" b="1" u="sng" dirty="0">
                <a:solidFill>
                  <a:srgbClr val="421E14"/>
                </a:solidFill>
                <a:latin typeface="Helvetica World Bold"/>
                <a:ea typeface="Helvetica World Bold"/>
                <a:cs typeface="Helvetica World Bold"/>
                <a:sym typeface="Helvetica World Bold"/>
              </a:rPr>
              <a:t>Finding Philip</a:t>
            </a:r>
            <a:r>
              <a:rPr lang="en-US" sz="2533" b="1" dirty="0">
                <a:solidFill>
                  <a:srgbClr val="421E14"/>
                </a:solidFill>
                <a:latin typeface="Helvetica World Bold"/>
                <a:ea typeface="Helvetica World Bold"/>
                <a:cs typeface="Helvetica World Bold"/>
                <a:sym typeface="Helvetica World Bold"/>
              </a:rPr>
              <a:t>, he said to him, “</a:t>
            </a:r>
            <a:r>
              <a:rPr lang="en-US" sz="2533" b="1" u="sng" dirty="0">
                <a:solidFill>
                  <a:srgbClr val="421E14"/>
                </a:solidFill>
                <a:latin typeface="Helvetica World Bold"/>
                <a:ea typeface="Helvetica World Bold"/>
                <a:cs typeface="Helvetica World Bold"/>
                <a:sym typeface="Helvetica World Bold"/>
              </a:rPr>
              <a:t>Follow me.</a:t>
            </a:r>
            <a:r>
              <a:rPr lang="en-US" sz="2533" b="1" dirty="0">
                <a:solidFill>
                  <a:srgbClr val="421E14"/>
                </a:solidFill>
                <a:latin typeface="Helvetica World Bold"/>
                <a:ea typeface="Helvetica World Bold"/>
                <a:cs typeface="Helvetica World Bold"/>
                <a:sym typeface="Helvetica World Bold"/>
              </a:rPr>
              <a:t>”      Philip, like Andrew and Peter, was from the town of Bethsaida. </a:t>
            </a:r>
            <a:r>
              <a:rPr lang="en-US" sz="2533" b="1" u="sng" dirty="0">
                <a:solidFill>
                  <a:srgbClr val="421E14"/>
                </a:solidFill>
                <a:latin typeface="Helvetica World Bold"/>
                <a:ea typeface="Helvetica World Bold"/>
                <a:cs typeface="Helvetica World Bold"/>
                <a:sym typeface="Helvetica World Bold"/>
              </a:rPr>
              <a:t>Philip found Nathanael</a:t>
            </a:r>
            <a:r>
              <a:rPr lang="en-US" sz="2533" b="1" dirty="0">
                <a:solidFill>
                  <a:srgbClr val="421E14"/>
                </a:solidFill>
                <a:latin typeface="Helvetica World Bold"/>
                <a:ea typeface="Helvetica World Bold"/>
                <a:cs typeface="Helvetica World Bold"/>
                <a:sym typeface="Helvetica World Bold"/>
              </a:rPr>
              <a:t> and told him, “We have found the one Moses wrote about in the Law, and about whom the prophets also wrote—Jesus of Nazareth, the son of Joseph.” “</a:t>
            </a:r>
            <a:r>
              <a:rPr lang="en-US" sz="2533" b="1" dirty="0" err="1">
                <a:solidFill>
                  <a:srgbClr val="421E14"/>
                </a:solidFill>
                <a:latin typeface="Helvetica World Bold"/>
                <a:ea typeface="Helvetica World Bold"/>
                <a:cs typeface="Helvetica World Bold"/>
                <a:sym typeface="Helvetica World Bold"/>
              </a:rPr>
              <a:t>Nazareth!Can</a:t>
            </a:r>
            <a:r>
              <a:rPr lang="en-US" sz="2533" b="1" dirty="0">
                <a:solidFill>
                  <a:srgbClr val="421E14"/>
                </a:solidFill>
                <a:latin typeface="Helvetica World Bold"/>
                <a:ea typeface="Helvetica World Bold"/>
                <a:cs typeface="Helvetica World Bold"/>
                <a:sym typeface="Helvetica World Bold"/>
              </a:rPr>
              <a:t> anything good come from there?”</a:t>
            </a:r>
          </a:p>
          <a:p>
            <a:pPr algn="ctr">
              <a:lnSpc>
                <a:spcPts val="3546"/>
              </a:lnSpc>
            </a:pPr>
            <a:r>
              <a:rPr lang="en-US" sz="2533" b="1" dirty="0">
                <a:solidFill>
                  <a:srgbClr val="421E14"/>
                </a:solidFill>
                <a:latin typeface="Helvetica World Bold"/>
                <a:ea typeface="Helvetica World Bold"/>
                <a:cs typeface="Helvetica World Bold"/>
                <a:sym typeface="Helvetica World Bold"/>
              </a:rPr>
              <a:t>Nathanael asked. “</a:t>
            </a:r>
            <a:r>
              <a:rPr lang="en-US" sz="2533" b="1" u="sng" dirty="0">
                <a:solidFill>
                  <a:srgbClr val="421E14"/>
                </a:solidFill>
                <a:latin typeface="Helvetica World Bold"/>
                <a:ea typeface="Helvetica World Bold"/>
                <a:cs typeface="Helvetica World Bold"/>
                <a:sym typeface="Helvetica World Bold"/>
              </a:rPr>
              <a:t>Come and see,</a:t>
            </a:r>
            <a:r>
              <a:rPr lang="en-US" sz="2533" b="1" dirty="0">
                <a:solidFill>
                  <a:srgbClr val="421E14"/>
                </a:solidFill>
                <a:latin typeface="Helvetica World Bold"/>
                <a:ea typeface="Helvetica World Bold"/>
                <a:cs typeface="Helvetica World Bold"/>
                <a:sym typeface="Helvetica World Bold"/>
              </a:rPr>
              <a:t>” said Philip.</a:t>
            </a:r>
          </a:p>
          <a:p>
            <a:pPr algn="ctr">
              <a:lnSpc>
                <a:spcPts val="3546"/>
              </a:lnSpc>
              <a:spcBef>
                <a:spcPct val="0"/>
              </a:spcBef>
            </a:pPr>
            <a:endParaRPr lang="en-US" sz="2533" b="1" dirty="0">
              <a:solidFill>
                <a:srgbClr val="421E14"/>
              </a:solidFill>
              <a:latin typeface="Helvetica World Bold"/>
              <a:ea typeface="Helvetica World Bold"/>
              <a:cs typeface="Helvetica World Bold"/>
              <a:sym typeface="Helvetica World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37826" y="1025208"/>
            <a:ext cx="7780963" cy="1725625"/>
            <a:chOff x="0" y="-42412"/>
            <a:chExt cx="2049307" cy="454486"/>
          </a:xfrm>
        </p:grpSpPr>
        <p:sp>
          <p:nvSpPr>
            <p:cNvPr id="8" name="Freeform 8"/>
            <p:cNvSpPr/>
            <p:nvPr/>
          </p:nvSpPr>
          <p:spPr>
            <a:xfrm>
              <a:off x="0" y="0"/>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42412"/>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 ARE NOT FILLING A SPOT </a:t>
              </a:r>
            </a:p>
            <a:p>
              <a:pPr algn="ctr">
                <a:lnSpc>
                  <a:spcPts val="4339"/>
                </a:lnSpc>
              </a:pPr>
              <a:r>
                <a:rPr lang="en-US" sz="3099" dirty="0">
                  <a:solidFill>
                    <a:srgbClr val="421E14"/>
                  </a:solidFill>
                  <a:latin typeface="Helvetica World"/>
                  <a:ea typeface="Helvetica World"/>
                  <a:cs typeface="Helvetica World"/>
                  <a:sym typeface="Helvetica World"/>
                </a:rPr>
                <a:t>YOU ARE FULFILLING A CALLING</a:t>
              </a:r>
            </a:p>
          </p:txBody>
        </p:sp>
      </p:grpSp>
      <p:grpSp>
        <p:nvGrpSpPr>
          <p:cNvPr id="10" name="Group 10"/>
          <p:cNvGrpSpPr/>
          <p:nvPr/>
        </p:nvGrpSpPr>
        <p:grpSpPr>
          <a:xfrm>
            <a:off x="2286034" y="2691579"/>
            <a:ext cx="5284548" cy="883923"/>
            <a:chOff x="0" y="0"/>
            <a:chExt cx="1391815" cy="232803"/>
          </a:xfrm>
        </p:grpSpPr>
        <p:sp>
          <p:nvSpPr>
            <p:cNvPr id="11" name="Freeform 11"/>
            <p:cNvSpPr/>
            <p:nvPr/>
          </p:nvSpPr>
          <p:spPr>
            <a:xfrm>
              <a:off x="0" y="0"/>
              <a:ext cx="1391815" cy="232803"/>
            </a:xfrm>
            <a:custGeom>
              <a:avLst/>
              <a:gdLst/>
              <a:ahLst/>
              <a:cxnLst/>
              <a:rect l="l" t="t" r="r" b="b"/>
              <a:pathLst>
                <a:path w="1391815" h="232803">
                  <a:moveTo>
                    <a:pt x="13185" y="0"/>
                  </a:moveTo>
                  <a:lnTo>
                    <a:pt x="1378630" y="0"/>
                  </a:lnTo>
                  <a:cubicBezTo>
                    <a:pt x="1382127" y="0"/>
                    <a:pt x="1385481" y="1389"/>
                    <a:pt x="1387953" y="3862"/>
                  </a:cubicBezTo>
                  <a:cubicBezTo>
                    <a:pt x="1390426" y="6335"/>
                    <a:pt x="1391815" y="9688"/>
                    <a:pt x="1391815" y="13185"/>
                  </a:cubicBezTo>
                  <a:lnTo>
                    <a:pt x="1391815" y="219618"/>
                  </a:lnTo>
                  <a:cubicBezTo>
                    <a:pt x="1391815" y="223114"/>
                    <a:pt x="1390426" y="226468"/>
                    <a:pt x="1387953" y="228941"/>
                  </a:cubicBezTo>
                  <a:cubicBezTo>
                    <a:pt x="1385481" y="231414"/>
                    <a:pt x="1382127" y="232803"/>
                    <a:pt x="1378630" y="232803"/>
                  </a:cubicBezTo>
                  <a:lnTo>
                    <a:pt x="13185" y="232803"/>
                  </a:lnTo>
                  <a:cubicBezTo>
                    <a:pt x="9688" y="232803"/>
                    <a:pt x="6335" y="231414"/>
                    <a:pt x="3862" y="228941"/>
                  </a:cubicBezTo>
                  <a:cubicBezTo>
                    <a:pt x="1389" y="226468"/>
                    <a:pt x="0" y="223114"/>
                    <a:pt x="0" y="219618"/>
                  </a:cubicBezTo>
                  <a:lnTo>
                    <a:pt x="0" y="13185"/>
                  </a:lnTo>
                  <a:cubicBezTo>
                    <a:pt x="0" y="9688"/>
                    <a:pt x="1389" y="6335"/>
                    <a:pt x="3862" y="3862"/>
                  </a:cubicBezTo>
                  <a:cubicBezTo>
                    <a:pt x="6335" y="1389"/>
                    <a:pt x="9688" y="0"/>
                    <a:pt x="13185"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39181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2677472" y="2810087"/>
            <a:ext cx="4769734"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DIVINE APPOINTMENT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sp>
        <p:nvSpPr>
          <p:cNvPr id="2" name="TextBox 2"/>
          <p:cNvSpPr txBox="1"/>
          <p:nvPr/>
        </p:nvSpPr>
        <p:spPr>
          <a:xfrm>
            <a:off x="1052977" y="635513"/>
            <a:ext cx="16182046" cy="6893875"/>
          </a:xfrm>
          <a:prstGeom prst="rect">
            <a:avLst/>
          </a:prstGeom>
        </p:spPr>
        <p:txBody>
          <a:bodyPr lIns="0" tIns="0" rIns="0" bIns="0" rtlCol="0" anchor="t">
            <a:spAutoFit/>
          </a:bodyPr>
          <a:lstStyle/>
          <a:p>
            <a:pPr algn="l">
              <a:lnSpc>
                <a:spcPts val="4480"/>
              </a:lnSpc>
              <a:spcBef>
                <a:spcPct val="0"/>
              </a:spcBef>
            </a:pPr>
            <a:r>
              <a:rPr lang="en-US" sz="3200" b="1" dirty="0">
                <a:solidFill>
                  <a:srgbClr val="000000"/>
                </a:solidFill>
                <a:latin typeface="Helvetica World Bold"/>
                <a:ea typeface="Helvetica World Bold"/>
                <a:cs typeface="Helvetica World Bold"/>
                <a:sym typeface="Helvetica World Bold"/>
              </a:rPr>
              <a:t>ACTS 6:1-10 IN THOSE DAYS WHEN THE NUMBER OF DISCIPLES WAS INCREASING, THE HELLENISTIC JEWS AMONG THEM COMPLAINED AGAINST THE HEBRAIC JEWS BECAUSE THEIR WIDOWS WERE BEING OVERLOOKED IN THE DAILY DISTRIBUTION OF FOOD. SO THE TWELVE GATHERED ALL THE DISCIPLES TOGETHER AND SAID, “IT WOULD NOT BE RIGHT FOR US TO NEGLECT THE MINISTRY OF THE WORD OF GOD IN ORDER TO WAIT ON TABLES. BROTHERS AND SISTERS, CHOOSE SEVEN MEN FROM AMONG YOU WHO ARE KNOWN TO BE FULL OF THE SPIRIT AND WISDOM. WE WILL TURN THIS RESPONSIBILITY OVER TO THEM AND WILL GIVE OUR ATTENTION TO PRAYER AND THE MINISTRY OF THE WORD.” THIS PROPOSAL PLEASED THE WHOLE GROUP. THEY CHOSE STEPHEN, A MAN FULL OF FAITH AND OF THE HOLY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sp>
        <p:nvSpPr>
          <p:cNvPr id="2" name="TextBox 2"/>
          <p:cNvSpPr txBox="1"/>
          <p:nvPr/>
        </p:nvSpPr>
        <p:spPr>
          <a:xfrm>
            <a:off x="1166486" y="702040"/>
            <a:ext cx="15955027" cy="4566378"/>
          </a:xfrm>
          <a:prstGeom prst="rect">
            <a:avLst/>
          </a:prstGeom>
        </p:spPr>
        <p:txBody>
          <a:bodyPr lIns="0" tIns="0" rIns="0" bIns="0" rtlCol="0" anchor="t">
            <a:spAutoFit/>
          </a:bodyPr>
          <a:lstStyle/>
          <a:p>
            <a:pPr algn="l">
              <a:lnSpc>
                <a:spcPts val="4479"/>
              </a:lnSpc>
              <a:spcBef>
                <a:spcPct val="0"/>
              </a:spcBef>
            </a:pPr>
            <a:r>
              <a:rPr lang="en-US" sz="3199" b="1" dirty="0">
                <a:solidFill>
                  <a:srgbClr val="000000"/>
                </a:solidFill>
                <a:latin typeface="Helvetica World Bold"/>
                <a:ea typeface="Helvetica World Bold"/>
                <a:cs typeface="Helvetica World Bold"/>
                <a:sym typeface="Helvetica World Bold"/>
              </a:rPr>
              <a:t>THEY PRESENTED THESE MEN TO THE APOSTLES, WHO PRAYED AND LAID THEIR HANDS ON THEM. SO THE WORD OF GOD SPREAD. THE NUMBER OF DISCIPLES IN JERUSALEM INCREASED RAPIDLY, AND A LARGE NUMBER OF PRIESTS BECAME OBEDIENT TO THE FAITH. NOW STEPHEN, A MAN FULL OF GOD’S GRACE AND POWER, PERFORMED GREAT WONDERS AND SIGNS AMONG THE PEOPLE. OPPOSITION AROSE...BUT THEY COULD NOT STAND UP AGAINST THE WISDOM THE SPIRIT GAVE HIM AS HE SPOKE.</a:t>
            </a:r>
          </a:p>
          <a:p>
            <a:pPr algn="ctr">
              <a:lnSpc>
                <a:spcPts val="4339"/>
              </a:lnSpc>
              <a:spcBef>
                <a:spcPct val="0"/>
              </a:spcBef>
            </a:pPr>
            <a:endParaRPr lang="en-US" sz="3199" b="1" dirty="0">
              <a:solidFill>
                <a:srgbClr val="000000"/>
              </a:solidFill>
              <a:latin typeface="Helvetica World Bold"/>
              <a:ea typeface="Helvetica World Bold"/>
              <a:cs typeface="Helvetica World Bold"/>
              <a:sym typeface="Helvetica World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933086"/>
            <a:ext cx="7780963" cy="1725625"/>
            <a:chOff x="0" y="-66675"/>
            <a:chExt cx="2049307" cy="454486"/>
          </a:xfrm>
        </p:grpSpPr>
        <p:sp>
          <p:nvSpPr>
            <p:cNvPr id="8" name="Freeform 8"/>
            <p:cNvSpPr/>
            <p:nvPr/>
          </p:nvSpPr>
          <p:spPr>
            <a:xfrm>
              <a:off x="0" y="-33338"/>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66675"/>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THE KINGDOM OF GOD RUNS ON CALLING, NOT CONVENIENCE</a:t>
              </a:r>
            </a:p>
          </p:txBody>
        </p:sp>
      </p:grpSp>
      <p:grpSp>
        <p:nvGrpSpPr>
          <p:cNvPr id="10" name="Group 10"/>
          <p:cNvGrpSpPr/>
          <p:nvPr/>
        </p:nvGrpSpPr>
        <p:grpSpPr>
          <a:xfrm>
            <a:off x="1456185" y="2691579"/>
            <a:ext cx="6975561" cy="883923"/>
            <a:chOff x="0" y="0"/>
            <a:chExt cx="1837185" cy="232803"/>
          </a:xfrm>
        </p:grpSpPr>
        <p:sp>
          <p:nvSpPr>
            <p:cNvPr id="11" name="Freeform 11"/>
            <p:cNvSpPr/>
            <p:nvPr/>
          </p:nvSpPr>
          <p:spPr>
            <a:xfrm>
              <a:off x="0" y="0"/>
              <a:ext cx="1837185" cy="232803"/>
            </a:xfrm>
            <a:custGeom>
              <a:avLst/>
              <a:gdLst/>
              <a:ahLst/>
              <a:cxnLst/>
              <a:rect l="l" t="t" r="r" b="b"/>
              <a:pathLst>
                <a:path w="1837185" h="232803">
                  <a:moveTo>
                    <a:pt x="9989" y="0"/>
                  </a:moveTo>
                  <a:lnTo>
                    <a:pt x="1827196" y="0"/>
                  </a:lnTo>
                  <a:cubicBezTo>
                    <a:pt x="1832713" y="0"/>
                    <a:pt x="1837185" y="4472"/>
                    <a:pt x="1837185" y="9989"/>
                  </a:cubicBezTo>
                  <a:lnTo>
                    <a:pt x="1837185" y="222814"/>
                  </a:lnTo>
                  <a:cubicBezTo>
                    <a:pt x="1837185" y="225463"/>
                    <a:pt x="1836132" y="228004"/>
                    <a:pt x="1834259" y="229877"/>
                  </a:cubicBezTo>
                  <a:cubicBezTo>
                    <a:pt x="1832386" y="231750"/>
                    <a:pt x="1829845" y="232803"/>
                    <a:pt x="1827196" y="232803"/>
                  </a:cubicBezTo>
                  <a:lnTo>
                    <a:pt x="9989" y="232803"/>
                  </a:lnTo>
                  <a:cubicBezTo>
                    <a:pt x="4472" y="232803"/>
                    <a:pt x="0" y="228331"/>
                    <a:pt x="0" y="222814"/>
                  </a:cubicBezTo>
                  <a:lnTo>
                    <a:pt x="0" y="9989"/>
                  </a:lnTo>
                  <a:cubicBezTo>
                    <a:pt x="0" y="4472"/>
                    <a:pt x="4472" y="0"/>
                    <a:pt x="9989"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83718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2207063" y="2810087"/>
            <a:ext cx="6115080"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IT COSTS YOU SOMETHING</a:t>
            </a:r>
          </a:p>
        </p:txBody>
      </p:sp>
      <p:sp>
        <p:nvSpPr>
          <p:cNvPr id="14" name="TextBox 14"/>
          <p:cNvSpPr txBox="1"/>
          <p:nvPr/>
        </p:nvSpPr>
        <p:spPr>
          <a:xfrm>
            <a:off x="809495" y="4109187"/>
            <a:ext cx="8553711" cy="2118781"/>
          </a:xfrm>
          <a:prstGeom prst="rect">
            <a:avLst/>
          </a:prstGeom>
        </p:spPr>
        <p:txBody>
          <a:bodyPr lIns="0" tIns="0" rIns="0" bIns="0" rtlCol="0" anchor="t">
            <a:spAutoFit/>
          </a:bodyPr>
          <a:lstStyle/>
          <a:p>
            <a:pPr marL="611733" lvl="1" indent="-305867" algn="l">
              <a:lnSpc>
                <a:spcPts val="3966"/>
              </a:lnSpc>
              <a:buFont typeface="Arial"/>
              <a:buChar char="•"/>
            </a:pPr>
            <a:r>
              <a:rPr lang="en-US" sz="2833" b="1">
                <a:solidFill>
                  <a:srgbClr val="421E14"/>
                </a:solidFill>
                <a:latin typeface="Helvetica World Bold"/>
                <a:ea typeface="Helvetica World Bold"/>
                <a:cs typeface="Helvetica World Bold"/>
                <a:sym typeface="Helvetica World Bold"/>
              </a:rPr>
              <a:t>TIME CONSUMING</a:t>
            </a:r>
          </a:p>
          <a:p>
            <a:pPr marL="611733" lvl="1" indent="-305867" algn="l">
              <a:lnSpc>
                <a:spcPts val="3966"/>
              </a:lnSpc>
              <a:buFont typeface="Arial"/>
              <a:buChar char="•"/>
            </a:pPr>
            <a:r>
              <a:rPr lang="en-US" sz="2833" b="1">
                <a:solidFill>
                  <a:srgbClr val="421E14"/>
                </a:solidFill>
                <a:latin typeface="Helvetica World Bold"/>
                <a:ea typeface="Helvetica World Bold"/>
                <a:cs typeface="Helvetica World Bold"/>
                <a:sym typeface="Helvetica World Bold"/>
              </a:rPr>
              <a:t>EMOTIONAL COST</a:t>
            </a:r>
          </a:p>
          <a:p>
            <a:pPr marL="611733" lvl="1" indent="-305867" algn="l">
              <a:lnSpc>
                <a:spcPts val="3966"/>
              </a:lnSpc>
              <a:buFont typeface="Arial"/>
              <a:buChar char="•"/>
            </a:pPr>
            <a:r>
              <a:rPr lang="en-US" sz="2833" b="1">
                <a:solidFill>
                  <a:srgbClr val="421E14"/>
                </a:solidFill>
                <a:latin typeface="Helvetica World Bold"/>
                <a:ea typeface="Helvetica World Bold"/>
                <a:cs typeface="Helvetica World Bold"/>
                <a:sym typeface="Helvetica World Bold"/>
              </a:rPr>
              <a:t>SPIRITUALLY DEPLETING AND ENERGIZING</a:t>
            </a:r>
          </a:p>
          <a:p>
            <a:pPr marL="611733" lvl="1" indent="-305867" algn="l">
              <a:lnSpc>
                <a:spcPts val="3966"/>
              </a:lnSpc>
              <a:buFont typeface="Arial"/>
              <a:buChar char="•"/>
            </a:pPr>
            <a:r>
              <a:rPr lang="en-US" sz="2833" b="1">
                <a:solidFill>
                  <a:srgbClr val="421E14"/>
                </a:solidFill>
                <a:latin typeface="Helvetica World Bold"/>
                <a:ea typeface="Helvetica World Bold"/>
                <a:cs typeface="Helvetica World Bold"/>
                <a:sym typeface="Helvetica World Bold"/>
              </a:rPr>
              <a:t>FINANCIAL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933086"/>
            <a:ext cx="7780963" cy="1725625"/>
            <a:chOff x="0" y="-66675"/>
            <a:chExt cx="2049307" cy="454486"/>
          </a:xfrm>
        </p:grpSpPr>
        <p:sp>
          <p:nvSpPr>
            <p:cNvPr id="8" name="Freeform 8"/>
            <p:cNvSpPr/>
            <p:nvPr/>
          </p:nvSpPr>
          <p:spPr>
            <a:xfrm>
              <a:off x="0" y="-23789"/>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66675"/>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 ARE PART OF THE BODY</a:t>
              </a:r>
            </a:p>
            <a:p>
              <a:pPr algn="ctr">
                <a:lnSpc>
                  <a:spcPts val="4339"/>
                </a:lnSpc>
              </a:pPr>
              <a:r>
                <a:rPr lang="en-US" sz="3099" dirty="0">
                  <a:solidFill>
                    <a:srgbClr val="421E14"/>
                  </a:solidFill>
                  <a:latin typeface="Helvetica World"/>
                  <a:ea typeface="Helvetica World"/>
                  <a:cs typeface="Helvetica World"/>
                  <a:sym typeface="Helvetica World"/>
                </a:rPr>
                <a:t>NOT AN ACCESSORY</a:t>
              </a:r>
            </a:p>
          </p:txBody>
        </p:sp>
      </p:grpSp>
      <p:grpSp>
        <p:nvGrpSpPr>
          <p:cNvPr id="10" name="Group 10"/>
          <p:cNvGrpSpPr/>
          <p:nvPr/>
        </p:nvGrpSpPr>
        <p:grpSpPr>
          <a:xfrm>
            <a:off x="1456185" y="2691579"/>
            <a:ext cx="6975561" cy="883923"/>
            <a:chOff x="0" y="0"/>
            <a:chExt cx="1837185" cy="232803"/>
          </a:xfrm>
        </p:grpSpPr>
        <p:sp>
          <p:nvSpPr>
            <p:cNvPr id="11" name="Freeform 11"/>
            <p:cNvSpPr/>
            <p:nvPr/>
          </p:nvSpPr>
          <p:spPr>
            <a:xfrm>
              <a:off x="0" y="0"/>
              <a:ext cx="1837185" cy="232803"/>
            </a:xfrm>
            <a:custGeom>
              <a:avLst/>
              <a:gdLst/>
              <a:ahLst/>
              <a:cxnLst/>
              <a:rect l="l" t="t" r="r" b="b"/>
              <a:pathLst>
                <a:path w="1837185" h="232803">
                  <a:moveTo>
                    <a:pt x="9989" y="0"/>
                  </a:moveTo>
                  <a:lnTo>
                    <a:pt x="1827196" y="0"/>
                  </a:lnTo>
                  <a:cubicBezTo>
                    <a:pt x="1832713" y="0"/>
                    <a:pt x="1837185" y="4472"/>
                    <a:pt x="1837185" y="9989"/>
                  </a:cubicBezTo>
                  <a:lnTo>
                    <a:pt x="1837185" y="222814"/>
                  </a:lnTo>
                  <a:cubicBezTo>
                    <a:pt x="1837185" y="225463"/>
                    <a:pt x="1836132" y="228004"/>
                    <a:pt x="1834259" y="229877"/>
                  </a:cubicBezTo>
                  <a:cubicBezTo>
                    <a:pt x="1832386" y="231750"/>
                    <a:pt x="1829845" y="232803"/>
                    <a:pt x="1827196" y="232803"/>
                  </a:cubicBezTo>
                  <a:lnTo>
                    <a:pt x="9989" y="232803"/>
                  </a:lnTo>
                  <a:cubicBezTo>
                    <a:pt x="4472" y="232803"/>
                    <a:pt x="0" y="228331"/>
                    <a:pt x="0" y="222814"/>
                  </a:cubicBezTo>
                  <a:lnTo>
                    <a:pt x="0" y="9989"/>
                  </a:lnTo>
                  <a:cubicBezTo>
                    <a:pt x="0" y="4472"/>
                    <a:pt x="4472" y="0"/>
                    <a:pt x="9989"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83718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3751493" y="2810087"/>
            <a:ext cx="6115080"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GOD SEES</a:t>
            </a:r>
          </a:p>
        </p:txBody>
      </p:sp>
      <p:grpSp>
        <p:nvGrpSpPr>
          <p:cNvPr id="14" name="Group 14"/>
          <p:cNvGrpSpPr/>
          <p:nvPr/>
        </p:nvGrpSpPr>
        <p:grpSpPr>
          <a:xfrm>
            <a:off x="1456185" y="3950534"/>
            <a:ext cx="6975561" cy="883923"/>
            <a:chOff x="0" y="0"/>
            <a:chExt cx="1837185" cy="232803"/>
          </a:xfrm>
        </p:grpSpPr>
        <p:sp>
          <p:nvSpPr>
            <p:cNvPr id="15" name="Freeform 15"/>
            <p:cNvSpPr/>
            <p:nvPr/>
          </p:nvSpPr>
          <p:spPr>
            <a:xfrm>
              <a:off x="0" y="0"/>
              <a:ext cx="1837185" cy="232803"/>
            </a:xfrm>
            <a:custGeom>
              <a:avLst/>
              <a:gdLst/>
              <a:ahLst/>
              <a:cxnLst/>
              <a:rect l="l" t="t" r="r" b="b"/>
              <a:pathLst>
                <a:path w="1837185" h="232803">
                  <a:moveTo>
                    <a:pt x="9989" y="0"/>
                  </a:moveTo>
                  <a:lnTo>
                    <a:pt x="1827196" y="0"/>
                  </a:lnTo>
                  <a:cubicBezTo>
                    <a:pt x="1832713" y="0"/>
                    <a:pt x="1837185" y="4472"/>
                    <a:pt x="1837185" y="9989"/>
                  </a:cubicBezTo>
                  <a:lnTo>
                    <a:pt x="1837185" y="222814"/>
                  </a:lnTo>
                  <a:cubicBezTo>
                    <a:pt x="1837185" y="225463"/>
                    <a:pt x="1836132" y="228004"/>
                    <a:pt x="1834259" y="229877"/>
                  </a:cubicBezTo>
                  <a:cubicBezTo>
                    <a:pt x="1832386" y="231750"/>
                    <a:pt x="1829845" y="232803"/>
                    <a:pt x="1827196" y="232803"/>
                  </a:cubicBezTo>
                  <a:lnTo>
                    <a:pt x="9989" y="232803"/>
                  </a:lnTo>
                  <a:cubicBezTo>
                    <a:pt x="4472" y="232803"/>
                    <a:pt x="0" y="228331"/>
                    <a:pt x="0" y="222814"/>
                  </a:cubicBezTo>
                  <a:lnTo>
                    <a:pt x="0" y="9989"/>
                  </a:lnTo>
                  <a:cubicBezTo>
                    <a:pt x="0" y="4472"/>
                    <a:pt x="4472" y="0"/>
                    <a:pt x="9989" y="0"/>
                  </a:cubicBezTo>
                  <a:close/>
                </a:path>
              </a:pathLst>
            </a:custGeom>
            <a:solidFill>
              <a:srgbClr val="CFFF79"/>
            </a:solidFill>
            <a:ln w="19050" cap="sq">
              <a:solidFill>
                <a:srgbClr val="421E14"/>
              </a:solidFill>
              <a:prstDash val="solid"/>
              <a:miter/>
            </a:ln>
          </p:spPr>
          <p:txBody>
            <a:bodyPr/>
            <a:lstStyle/>
            <a:p>
              <a:endParaRPr lang="en-US"/>
            </a:p>
          </p:txBody>
        </p:sp>
        <p:sp>
          <p:nvSpPr>
            <p:cNvPr id="16" name="TextBox 16"/>
            <p:cNvSpPr txBox="1"/>
            <p:nvPr/>
          </p:nvSpPr>
          <p:spPr>
            <a:xfrm>
              <a:off x="0" y="-57150"/>
              <a:ext cx="183718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7" name="TextBox 17"/>
          <p:cNvSpPr txBox="1"/>
          <p:nvPr/>
        </p:nvSpPr>
        <p:spPr>
          <a:xfrm>
            <a:off x="1907592" y="4069043"/>
            <a:ext cx="6524154"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YOU ARE NOT INSIGNIFICANT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sp>
        <p:nvSpPr>
          <p:cNvPr id="2" name="TextBox 2"/>
          <p:cNvSpPr txBox="1"/>
          <p:nvPr/>
        </p:nvSpPr>
        <p:spPr>
          <a:xfrm>
            <a:off x="788282" y="635513"/>
            <a:ext cx="16711435" cy="5739713"/>
          </a:xfrm>
          <a:prstGeom prst="rect">
            <a:avLst/>
          </a:prstGeom>
        </p:spPr>
        <p:txBody>
          <a:bodyPr lIns="0" tIns="0" rIns="0" bIns="0" rtlCol="0" anchor="t">
            <a:spAutoFit/>
          </a:bodyPr>
          <a:lstStyle/>
          <a:p>
            <a:pPr algn="l">
              <a:lnSpc>
                <a:spcPts val="4480"/>
              </a:lnSpc>
            </a:pPr>
            <a:r>
              <a:rPr lang="en-US" sz="3200" b="1" dirty="0">
                <a:solidFill>
                  <a:srgbClr val="000000"/>
                </a:solidFill>
                <a:latin typeface="Helvetica World Bold"/>
                <a:ea typeface="Helvetica World Bold"/>
                <a:cs typeface="Helvetica World Bold"/>
                <a:sym typeface="Helvetica World Bold"/>
              </a:rPr>
              <a:t>ROMANS 12:4-8 FOR JUST AS EACH OF US HAS ONE BODY WITH MANY MEMBERS, AND THESE MEMBERS DO NOT ALL HAVE THE SAME FUNCTION, SO IN CHRIST WE, THOUGH MANY, FORM ONE BODY, AND EACH MEMBER BELONGS TO ALL THE OTHERS. WE HAVE DIFFERENT GIFTS, ACCORDING TO THE GRACE GIVEN TO EACH OF US. IF YOUR GIFT IS PROPHESYING, THEN PROPHESY IN ACCORDANCE WITH YOUR FAITH; IF IT IS SERVING, THEN SERVE; IF IT IS TEACHING, THEN TEACH; IF IT IS TO ENCOURAGE, THEN GIVE ENCOURAGEMENT; IF IT IS GIVING, THEN GIVE GENEROUSLY; IF IT IS TO LEAD, DO IT DILIGENTLY; IF IT IS TO SHOW MERCY, DO IT CHEERFULLY.</a:t>
            </a:r>
          </a:p>
          <a:p>
            <a:pPr algn="l">
              <a:lnSpc>
                <a:spcPts val="4480"/>
              </a:lnSpc>
              <a:spcBef>
                <a:spcPct val="0"/>
              </a:spcBef>
            </a:pPr>
            <a:endParaRPr lang="en-US" sz="3200" b="1" dirty="0">
              <a:solidFill>
                <a:srgbClr val="000000"/>
              </a:solidFill>
              <a:latin typeface="Helvetica World Bold"/>
              <a:ea typeface="Helvetica World Bold"/>
              <a:cs typeface="Helvetica World Bold"/>
              <a:sym typeface="Helvetica World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1033114"/>
            <a:ext cx="7780963" cy="1725625"/>
            <a:chOff x="0" y="-40330"/>
            <a:chExt cx="2049307" cy="454486"/>
          </a:xfrm>
        </p:grpSpPr>
        <p:sp>
          <p:nvSpPr>
            <p:cNvPr id="8" name="Freeform 8"/>
            <p:cNvSpPr/>
            <p:nvPr/>
          </p:nvSpPr>
          <p:spPr>
            <a:xfrm>
              <a:off x="0" y="0"/>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40330"/>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 ARE PART OF THE BODY</a:t>
              </a:r>
            </a:p>
            <a:p>
              <a:pPr algn="ctr">
                <a:lnSpc>
                  <a:spcPts val="4339"/>
                </a:lnSpc>
              </a:pPr>
              <a:r>
                <a:rPr lang="en-US" sz="3099" dirty="0">
                  <a:solidFill>
                    <a:srgbClr val="421E14"/>
                  </a:solidFill>
                  <a:latin typeface="Helvetica World"/>
                  <a:ea typeface="Helvetica World"/>
                  <a:cs typeface="Helvetica World"/>
                  <a:sym typeface="Helvetica World"/>
                </a:rPr>
                <a:t>NOT AN ACCESSORY</a:t>
              </a:r>
            </a:p>
          </p:txBody>
        </p:sp>
      </p:grpSp>
      <p:grpSp>
        <p:nvGrpSpPr>
          <p:cNvPr id="10" name="Group 10"/>
          <p:cNvGrpSpPr/>
          <p:nvPr/>
        </p:nvGrpSpPr>
        <p:grpSpPr>
          <a:xfrm>
            <a:off x="1456185" y="2691579"/>
            <a:ext cx="6975561" cy="883923"/>
            <a:chOff x="0" y="0"/>
            <a:chExt cx="1837185" cy="232803"/>
          </a:xfrm>
        </p:grpSpPr>
        <p:sp>
          <p:nvSpPr>
            <p:cNvPr id="11" name="Freeform 11"/>
            <p:cNvSpPr/>
            <p:nvPr/>
          </p:nvSpPr>
          <p:spPr>
            <a:xfrm>
              <a:off x="0" y="0"/>
              <a:ext cx="1837185" cy="232803"/>
            </a:xfrm>
            <a:custGeom>
              <a:avLst/>
              <a:gdLst/>
              <a:ahLst/>
              <a:cxnLst/>
              <a:rect l="l" t="t" r="r" b="b"/>
              <a:pathLst>
                <a:path w="1837185" h="232803">
                  <a:moveTo>
                    <a:pt x="9989" y="0"/>
                  </a:moveTo>
                  <a:lnTo>
                    <a:pt x="1827196" y="0"/>
                  </a:lnTo>
                  <a:cubicBezTo>
                    <a:pt x="1832713" y="0"/>
                    <a:pt x="1837185" y="4472"/>
                    <a:pt x="1837185" y="9989"/>
                  </a:cubicBezTo>
                  <a:lnTo>
                    <a:pt x="1837185" y="222814"/>
                  </a:lnTo>
                  <a:cubicBezTo>
                    <a:pt x="1837185" y="225463"/>
                    <a:pt x="1836132" y="228004"/>
                    <a:pt x="1834259" y="229877"/>
                  </a:cubicBezTo>
                  <a:cubicBezTo>
                    <a:pt x="1832386" y="231750"/>
                    <a:pt x="1829845" y="232803"/>
                    <a:pt x="1827196" y="232803"/>
                  </a:cubicBezTo>
                  <a:lnTo>
                    <a:pt x="9989" y="232803"/>
                  </a:lnTo>
                  <a:cubicBezTo>
                    <a:pt x="4472" y="232803"/>
                    <a:pt x="0" y="228331"/>
                    <a:pt x="0" y="222814"/>
                  </a:cubicBezTo>
                  <a:lnTo>
                    <a:pt x="0" y="9989"/>
                  </a:lnTo>
                  <a:cubicBezTo>
                    <a:pt x="0" y="4472"/>
                    <a:pt x="4472" y="0"/>
                    <a:pt x="9989"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83718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3028920" y="2810087"/>
            <a:ext cx="6115080"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YOU ARE GIFTED</a:t>
            </a:r>
          </a:p>
        </p:txBody>
      </p:sp>
      <p:grpSp>
        <p:nvGrpSpPr>
          <p:cNvPr id="14" name="Group 14"/>
          <p:cNvGrpSpPr/>
          <p:nvPr/>
        </p:nvGrpSpPr>
        <p:grpSpPr>
          <a:xfrm>
            <a:off x="1456185" y="3950534"/>
            <a:ext cx="6975561" cy="883923"/>
            <a:chOff x="0" y="0"/>
            <a:chExt cx="1837185" cy="232803"/>
          </a:xfrm>
        </p:grpSpPr>
        <p:sp>
          <p:nvSpPr>
            <p:cNvPr id="15" name="Freeform 15"/>
            <p:cNvSpPr/>
            <p:nvPr/>
          </p:nvSpPr>
          <p:spPr>
            <a:xfrm>
              <a:off x="0" y="0"/>
              <a:ext cx="1837185" cy="232803"/>
            </a:xfrm>
            <a:custGeom>
              <a:avLst/>
              <a:gdLst/>
              <a:ahLst/>
              <a:cxnLst/>
              <a:rect l="l" t="t" r="r" b="b"/>
              <a:pathLst>
                <a:path w="1837185" h="232803">
                  <a:moveTo>
                    <a:pt x="9989" y="0"/>
                  </a:moveTo>
                  <a:lnTo>
                    <a:pt x="1827196" y="0"/>
                  </a:lnTo>
                  <a:cubicBezTo>
                    <a:pt x="1832713" y="0"/>
                    <a:pt x="1837185" y="4472"/>
                    <a:pt x="1837185" y="9989"/>
                  </a:cubicBezTo>
                  <a:lnTo>
                    <a:pt x="1837185" y="222814"/>
                  </a:lnTo>
                  <a:cubicBezTo>
                    <a:pt x="1837185" y="225463"/>
                    <a:pt x="1836132" y="228004"/>
                    <a:pt x="1834259" y="229877"/>
                  </a:cubicBezTo>
                  <a:cubicBezTo>
                    <a:pt x="1832386" y="231750"/>
                    <a:pt x="1829845" y="232803"/>
                    <a:pt x="1827196" y="232803"/>
                  </a:cubicBezTo>
                  <a:lnTo>
                    <a:pt x="9989" y="232803"/>
                  </a:lnTo>
                  <a:cubicBezTo>
                    <a:pt x="4472" y="232803"/>
                    <a:pt x="0" y="228331"/>
                    <a:pt x="0" y="222814"/>
                  </a:cubicBezTo>
                  <a:lnTo>
                    <a:pt x="0" y="9989"/>
                  </a:lnTo>
                  <a:cubicBezTo>
                    <a:pt x="0" y="4472"/>
                    <a:pt x="4472" y="0"/>
                    <a:pt x="9989" y="0"/>
                  </a:cubicBezTo>
                  <a:close/>
                </a:path>
              </a:pathLst>
            </a:custGeom>
            <a:solidFill>
              <a:srgbClr val="CFFF79"/>
            </a:solidFill>
            <a:ln w="19050" cap="sq">
              <a:solidFill>
                <a:srgbClr val="421E14"/>
              </a:solidFill>
              <a:prstDash val="solid"/>
              <a:miter/>
            </a:ln>
          </p:spPr>
          <p:txBody>
            <a:bodyPr/>
            <a:lstStyle/>
            <a:p>
              <a:endParaRPr lang="en-US"/>
            </a:p>
          </p:txBody>
        </p:sp>
        <p:sp>
          <p:nvSpPr>
            <p:cNvPr id="16" name="TextBox 16"/>
            <p:cNvSpPr txBox="1"/>
            <p:nvPr/>
          </p:nvSpPr>
          <p:spPr>
            <a:xfrm>
              <a:off x="0" y="-57150"/>
              <a:ext cx="1837185" cy="289953"/>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7" name="TextBox 17"/>
          <p:cNvSpPr txBox="1"/>
          <p:nvPr/>
        </p:nvSpPr>
        <p:spPr>
          <a:xfrm>
            <a:off x="1907592" y="4069043"/>
            <a:ext cx="6524154" cy="580230"/>
          </a:xfrm>
          <a:prstGeom prst="rect">
            <a:avLst/>
          </a:prstGeom>
        </p:spPr>
        <p:txBody>
          <a:bodyPr lIns="0" tIns="0" rIns="0" bIns="0" rtlCol="0" anchor="t">
            <a:spAutoFit/>
          </a:bodyPr>
          <a:lstStyle/>
          <a:p>
            <a:pPr algn="l">
              <a:lnSpc>
                <a:spcPts val="4768"/>
              </a:lnSpc>
              <a:spcBef>
                <a:spcPct val="0"/>
              </a:spcBef>
            </a:pPr>
            <a:r>
              <a:rPr lang="en-US" sz="3406">
                <a:solidFill>
                  <a:srgbClr val="421E14"/>
                </a:solidFill>
                <a:latin typeface="Helvetica World"/>
                <a:ea typeface="Helvetica World"/>
                <a:cs typeface="Helvetica World"/>
                <a:sym typeface="Helvetica World"/>
              </a:rPr>
              <a:t>WHEN HE CALLS, HE EQUIPS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sp>
        <p:nvSpPr>
          <p:cNvPr id="2" name="TextBox 2"/>
          <p:cNvSpPr txBox="1"/>
          <p:nvPr/>
        </p:nvSpPr>
        <p:spPr>
          <a:xfrm>
            <a:off x="788282" y="635513"/>
            <a:ext cx="16711435" cy="4766945"/>
          </a:xfrm>
          <a:prstGeom prst="rect">
            <a:avLst/>
          </a:prstGeom>
        </p:spPr>
        <p:txBody>
          <a:bodyPr lIns="0" tIns="0" rIns="0" bIns="0" rtlCol="0" anchor="t">
            <a:spAutoFit/>
          </a:bodyPr>
          <a:lstStyle/>
          <a:p>
            <a:pPr algn="l">
              <a:lnSpc>
                <a:spcPts val="4480"/>
              </a:lnSpc>
            </a:pPr>
            <a:r>
              <a:rPr lang="en-US" sz="3200" b="1" dirty="0">
                <a:solidFill>
                  <a:srgbClr val="000000"/>
                </a:solidFill>
                <a:latin typeface="Helvetica World Bold"/>
                <a:ea typeface="Helvetica World Bold"/>
                <a:cs typeface="Helvetica World Bold"/>
                <a:sym typeface="Helvetica World Bold"/>
              </a:rPr>
              <a:t>ACTS 4:13 WHEN THEY SAW THE COURAGE OF PETER AND JOHN AND REALIZED THAT THEY WERE UNSCHOOLED, ORDINARY MEN, THEY WERE ASTONISHED AND THEY TOOK NOTE THAT THESE MEN HAD BEEN WITH JESUS. </a:t>
            </a:r>
          </a:p>
          <a:p>
            <a:pPr algn="l">
              <a:lnSpc>
                <a:spcPts val="4480"/>
              </a:lnSpc>
            </a:pPr>
            <a:endParaRPr lang="en-US" sz="3200" b="1" dirty="0">
              <a:solidFill>
                <a:srgbClr val="000000"/>
              </a:solidFill>
              <a:latin typeface="Helvetica World Bold"/>
              <a:ea typeface="Helvetica World Bold"/>
              <a:cs typeface="Helvetica World Bold"/>
              <a:sym typeface="Helvetica World Bold"/>
            </a:endParaRPr>
          </a:p>
          <a:p>
            <a:pPr algn="l">
              <a:lnSpc>
                <a:spcPts val="4480"/>
              </a:lnSpc>
            </a:pPr>
            <a:r>
              <a:rPr lang="en-US" sz="3200" b="1" dirty="0">
                <a:solidFill>
                  <a:srgbClr val="000000"/>
                </a:solidFill>
                <a:latin typeface="Helvetica World Bold"/>
                <a:ea typeface="Helvetica World Bold"/>
                <a:cs typeface="Helvetica World Bold"/>
                <a:sym typeface="Helvetica World Bold"/>
              </a:rPr>
              <a:t>2 CORINTHIANS 4:7 BUT WE HAVE THIS TREASURE IN JARS OF CLAY TO SHOW THAT THIS ALL-SURPASSING POWER IS FROM GOD AND NOT FROM US. </a:t>
            </a:r>
          </a:p>
          <a:p>
            <a:pPr algn="l">
              <a:lnSpc>
                <a:spcPts val="4480"/>
              </a:lnSpc>
            </a:pPr>
            <a:r>
              <a:rPr lang="en-US" sz="3200" b="1" dirty="0">
                <a:solidFill>
                  <a:srgbClr val="000000"/>
                </a:solidFill>
                <a:latin typeface="Helvetica World Bold"/>
                <a:ea typeface="Helvetica World Bold"/>
                <a:cs typeface="Helvetica World Bold"/>
                <a:sym typeface="Helvetica World Bold"/>
              </a:rPr>
              <a:t>                                       </a:t>
            </a:r>
          </a:p>
          <a:p>
            <a:pPr algn="l">
              <a:lnSpc>
                <a:spcPts val="4480"/>
              </a:lnSpc>
              <a:spcBef>
                <a:spcPct val="0"/>
              </a:spcBef>
            </a:pPr>
            <a:endParaRPr lang="en-US" sz="3200" b="1" dirty="0">
              <a:solidFill>
                <a:srgbClr val="000000"/>
              </a:solidFill>
              <a:latin typeface="Helvetica World Bold"/>
              <a:ea typeface="Helvetica World Bold"/>
              <a:cs typeface="Helvetica World Bold"/>
              <a:sym typeface="Helvetica World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00626" y="1008772"/>
            <a:ext cx="7809037" cy="1725625"/>
            <a:chOff x="-7394" y="-46741"/>
            <a:chExt cx="2056701" cy="454486"/>
          </a:xfrm>
        </p:grpSpPr>
        <p:sp>
          <p:nvSpPr>
            <p:cNvPr id="8" name="Freeform 8"/>
            <p:cNvSpPr/>
            <p:nvPr/>
          </p:nvSpPr>
          <p:spPr>
            <a:xfrm>
              <a:off x="0" y="0"/>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7394" y="-46741"/>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 ARE CALLED TO BE STEWARDS</a:t>
              </a:r>
            </a:p>
            <a:p>
              <a:pPr algn="ctr">
                <a:lnSpc>
                  <a:spcPts val="4339"/>
                </a:lnSpc>
              </a:pPr>
              <a:r>
                <a:rPr lang="en-US" sz="3099" dirty="0">
                  <a:solidFill>
                    <a:srgbClr val="421E14"/>
                  </a:solidFill>
                  <a:latin typeface="Helvetica World"/>
                  <a:ea typeface="Helvetica World"/>
                  <a:cs typeface="Helvetica World"/>
                  <a:sym typeface="Helvetica World"/>
                </a:rPr>
                <a:t>OF HIS GRACE</a:t>
              </a:r>
            </a:p>
          </p:txBody>
        </p:sp>
      </p:grpSp>
      <p:sp>
        <p:nvSpPr>
          <p:cNvPr id="10" name="TextBox 10"/>
          <p:cNvSpPr txBox="1"/>
          <p:nvPr/>
        </p:nvSpPr>
        <p:spPr>
          <a:xfrm>
            <a:off x="714082" y="2810087"/>
            <a:ext cx="8553711" cy="6895157"/>
          </a:xfrm>
          <a:prstGeom prst="rect">
            <a:avLst/>
          </a:prstGeom>
        </p:spPr>
        <p:txBody>
          <a:bodyPr lIns="0" tIns="0" rIns="0" bIns="0" rtlCol="0" anchor="t">
            <a:spAutoFit/>
          </a:bodyPr>
          <a:lstStyle/>
          <a:p>
            <a:pPr algn="l">
              <a:lnSpc>
                <a:spcPts val="4526"/>
              </a:lnSpc>
            </a:pPr>
            <a:r>
              <a:rPr lang="en-US" sz="3233" b="1" dirty="0">
                <a:solidFill>
                  <a:srgbClr val="421E14"/>
                </a:solidFill>
                <a:latin typeface="Helvetica World Bold"/>
                <a:ea typeface="Helvetica World Bold"/>
                <a:cs typeface="Helvetica World Bold"/>
                <a:sym typeface="Helvetica World Bold"/>
              </a:rPr>
              <a:t>1 Peter 4: 10 10 Each of you should use whatever gift you have received to serve others, as faithful stewards of God’s grace in its various forms.</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Excellence</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Prayer</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Faithfulness</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In the Word</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Timely</a:t>
            </a:r>
          </a:p>
          <a:p>
            <a:pPr marL="2792364" lvl="4" indent="-558473" algn="l">
              <a:lnSpc>
                <a:spcPts val="4526"/>
              </a:lnSpc>
              <a:buFont typeface="Arial"/>
              <a:buChar char="•"/>
            </a:pPr>
            <a:r>
              <a:rPr lang="en-US" sz="3233" b="1" dirty="0">
                <a:solidFill>
                  <a:srgbClr val="421E14"/>
                </a:solidFill>
                <a:latin typeface="Helvetica World Bold"/>
                <a:ea typeface="Helvetica World Bold"/>
                <a:cs typeface="Helvetica World Bold"/>
                <a:sym typeface="Helvetica World Bold"/>
              </a:rPr>
              <a:t>Prepared</a:t>
            </a:r>
          </a:p>
          <a:p>
            <a:pPr algn="l">
              <a:lnSpc>
                <a:spcPts val="4526"/>
              </a:lnSpc>
            </a:pPr>
            <a:endParaRPr lang="en-US" sz="3233" b="1" dirty="0">
              <a:solidFill>
                <a:srgbClr val="421E14"/>
              </a:solidFill>
              <a:latin typeface="Helvetica World Bold"/>
              <a:ea typeface="Helvetica World Bold"/>
              <a:cs typeface="Helvetica World Bold"/>
              <a:sym typeface="Helvetica World Bold"/>
            </a:endParaRPr>
          </a:p>
          <a:p>
            <a:pPr algn="l">
              <a:lnSpc>
                <a:spcPts val="4526"/>
              </a:lnSpc>
            </a:pPr>
            <a:endParaRPr lang="en-US" sz="3233" b="1" dirty="0">
              <a:solidFill>
                <a:srgbClr val="421E14"/>
              </a:solidFill>
              <a:latin typeface="Helvetica World Bold"/>
              <a:ea typeface="Helvetica World Bold"/>
              <a:cs typeface="Helvetica World Bold"/>
              <a:sym typeface="Helvetica World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1049167"/>
            <a:ext cx="7780963" cy="1182701"/>
            <a:chOff x="0" y="-36102"/>
            <a:chExt cx="2049307" cy="311493"/>
          </a:xfrm>
        </p:grpSpPr>
        <p:sp>
          <p:nvSpPr>
            <p:cNvPr id="8" name="Freeform 8"/>
            <p:cNvSpPr/>
            <p:nvPr/>
          </p:nvSpPr>
          <p:spPr>
            <a:xfrm>
              <a:off x="0" y="0"/>
              <a:ext cx="2049307" cy="244818"/>
            </a:xfrm>
            <a:custGeom>
              <a:avLst/>
              <a:gdLst/>
              <a:ahLst/>
              <a:cxnLst/>
              <a:rect l="l" t="t" r="r" b="b"/>
              <a:pathLst>
                <a:path w="2049307" h="244818">
                  <a:moveTo>
                    <a:pt x="50744" y="0"/>
                  </a:moveTo>
                  <a:lnTo>
                    <a:pt x="1998563" y="0"/>
                  </a:lnTo>
                  <a:cubicBezTo>
                    <a:pt x="2026588" y="0"/>
                    <a:pt x="2049307" y="22719"/>
                    <a:pt x="2049307" y="50744"/>
                  </a:cubicBezTo>
                  <a:lnTo>
                    <a:pt x="2049307" y="194074"/>
                  </a:lnTo>
                  <a:cubicBezTo>
                    <a:pt x="2049307" y="222099"/>
                    <a:pt x="2026588" y="244818"/>
                    <a:pt x="1998563" y="244818"/>
                  </a:cubicBezTo>
                  <a:lnTo>
                    <a:pt x="50744" y="244818"/>
                  </a:lnTo>
                  <a:cubicBezTo>
                    <a:pt x="22719" y="244818"/>
                    <a:pt x="0" y="222099"/>
                    <a:pt x="0" y="194074"/>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36102"/>
              <a:ext cx="2049307" cy="311493"/>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YOUR ATTITUDE MATTERS</a:t>
              </a:r>
            </a:p>
          </p:txBody>
        </p:sp>
      </p:grpSp>
      <p:grpSp>
        <p:nvGrpSpPr>
          <p:cNvPr id="10" name="Group 10"/>
          <p:cNvGrpSpPr/>
          <p:nvPr/>
        </p:nvGrpSpPr>
        <p:grpSpPr>
          <a:xfrm>
            <a:off x="2252110" y="2315328"/>
            <a:ext cx="5668481" cy="1474759"/>
            <a:chOff x="0" y="0"/>
            <a:chExt cx="1492933" cy="388414"/>
          </a:xfrm>
        </p:grpSpPr>
        <p:sp>
          <p:nvSpPr>
            <p:cNvPr id="11" name="Freeform 11"/>
            <p:cNvSpPr/>
            <p:nvPr/>
          </p:nvSpPr>
          <p:spPr>
            <a:xfrm>
              <a:off x="0" y="0"/>
              <a:ext cx="1492933" cy="388414"/>
            </a:xfrm>
            <a:custGeom>
              <a:avLst/>
              <a:gdLst/>
              <a:ahLst/>
              <a:cxnLst/>
              <a:rect l="l" t="t" r="r" b="b"/>
              <a:pathLst>
                <a:path w="1492933" h="388414">
                  <a:moveTo>
                    <a:pt x="12292" y="0"/>
                  </a:moveTo>
                  <a:lnTo>
                    <a:pt x="1480641" y="0"/>
                  </a:lnTo>
                  <a:cubicBezTo>
                    <a:pt x="1483901" y="0"/>
                    <a:pt x="1487028" y="1295"/>
                    <a:pt x="1489333" y="3600"/>
                  </a:cubicBezTo>
                  <a:cubicBezTo>
                    <a:pt x="1491638" y="5905"/>
                    <a:pt x="1492933" y="9032"/>
                    <a:pt x="1492933" y="12292"/>
                  </a:cubicBezTo>
                  <a:lnTo>
                    <a:pt x="1492933" y="376122"/>
                  </a:lnTo>
                  <a:cubicBezTo>
                    <a:pt x="1492933" y="379382"/>
                    <a:pt x="1491638" y="382508"/>
                    <a:pt x="1489333" y="384814"/>
                  </a:cubicBezTo>
                  <a:cubicBezTo>
                    <a:pt x="1487028" y="387119"/>
                    <a:pt x="1483901" y="388414"/>
                    <a:pt x="1480641" y="388414"/>
                  </a:cubicBezTo>
                  <a:lnTo>
                    <a:pt x="12292" y="388414"/>
                  </a:lnTo>
                  <a:cubicBezTo>
                    <a:pt x="9032" y="388414"/>
                    <a:pt x="5905" y="387119"/>
                    <a:pt x="3600" y="384814"/>
                  </a:cubicBezTo>
                  <a:cubicBezTo>
                    <a:pt x="1295" y="382508"/>
                    <a:pt x="0" y="379382"/>
                    <a:pt x="0" y="376122"/>
                  </a:cubicBezTo>
                  <a:lnTo>
                    <a:pt x="0" y="12292"/>
                  </a:lnTo>
                  <a:cubicBezTo>
                    <a:pt x="0" y="9032"/>
                    <a:pt x="1295" y="5905"/>
                    <a:pt x="3600" y="3600"/>
                  </a:cubicBezTo>
                  <a:cubicBezTo>
                    <a:pt x="5905" y="1295"/>
                    <a:pt x="9032" y="0"/>
                    <a:pt x="12292"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492933" cy="445564"/>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2353003" y="2429217"/>
            <a:ext cx="5466693" cy="1180305"/>
          </a:xfrm>
          <a:prstGeom prst="rect">
            <a:avLst/>
          </a:prstGeom>
        </p:spPr>
        <p:txBody>
          <a:bodyPr lIns="0" tIns="0" rIns="0" bIns="0" rtlCol="0" anchor="t">
            <a:spAutoFit/>
          </a:bodyPr>
          <a:lstStyle/>
          <a:p>
            <a:pPr algn="ctr">
              <a:lnSpc>
                <a:spcPts val="4768"/>
              </a:lnSpc>
              <a:spcBef>
                <a:spcPct val="0"/>
              </a:spcBef>
            </a:pPr>
            <a:r>
              <a:rPr lang="en-US" sz="3406">
                <a:solidFill>
                  <a:srgbClr val="421E14"/>
                </a:solidFill>
                <a:latin typeface="Helvetica World"/>
                <a:ea typeface="Helvetica World"/>
                <a:cs typeface="Helvetica World"/>
                <a:sym typeface="Helvetica World"/>
              </a:rPr>
              <a:t>YOU ARE ON MISSION FROM THE MASTER</a:t>
            </a:r>
          </a:p>
        </p:txBody>
      </p:sp>
      <p:sp>
        <p:nvSpPr>
          <p:cNvPr id="14" name="TextBox 14"/>
          <p:cNvSpPr txBox="1"/>
          <p:nvPr/>
        </p:nvSpPr>
        <p:spPr>
          <a:xfrm>
            <a:off x="809495" y="4099662"/>
            <a:ext cx="8553711" cy="4586833"/>
          </a:xfrm>
          <a:prstGeom prst="rect">
            <a:avLst/>
          </a:prstGeom>
        </p:spPr>
        <p:txBody>
          <a:bodyPr lIns="0" tIns="0" rIns="0" bIns="0" rtlCol="0" anchor="t">
            <a:spAutoFit/>
          </a:bodyPr>
          <a:lstStyle/>
          <a:p>
            <a:pPr algn="ctr">
              <a:lnSpc>
                <a:spcPts val="4526"/>
              </a:lnSpc>
            </a:pPr>
            <a:r>
              <a:rPr lang="en-US" sz="3233" b="1" dirty="0">
                <a:solidFill>
                  <a:srgbClr val="421E14"/>
                </a:solidFill>
                <a:latin typeface="Helvetica World Bold"/>
                <a:ea typeface="Helvetica World Bold"/>
                <a:cs typeface="Helvetica World Bold"/>
                <a:sym typeface="Helvetica World Bold"/>
              </a:rPr>
              <a:t>LUKE 10:1 ...THE LORD APPOINTED SEVENTY-TWO OTHERS AND SENT THEM TWO BY TWO AHEAD OF HIM TO EVERY TOWN AND PLACE WHERE HE WAS ABOUT TO GO.</a:t>
            </a:r>
          </a:p>
          <a:p>
            <a:pPr algn="ctr">
              <a:lnSpc>
                <a:spcPts val="4526"/>
              </a:lnSpc>
            </a:pPr>
            <a:endParaRPr lang="en-US" sz="3233" b="1" dirty="0">
              <a:solidFill>
                <a:srgbClr val="421E14"/>
              </a:solidFill>
              <a:latin typeface="Helvetica World Bold"/>
              <a:ea typeface="Helvetica World Bold"/>
              <a:cs typeface="Helvetica World Bold"/>
              <a:sym typeface="Helvetica World Bold"/>
            </a:endParaRPr>
          </a:p>
          <a:p>
            <a:pPr algn="ctr">
              <a:lnSpc>
                <a:spcPts val="4526"/>
              </a:lnSpc>
            </a:pPr>
            <a:r>
              <a:rPr lang="en-US" sz="3233" b="1" dirty="0">
                <a:solidFill>
                  <a:srgbClr val="421E14"/>
                </a:solidFill>
                <a:latin typeface="Helvetica World Bold"/>
                <a:ea typeface="Helvetica World Bold"/>
                <a:cs typeface="Helvetica World Bold"/>
                <a:sym typeface="Helvetica World Bold"/>
              </a:rPr>
              <a:t>CO</a:t>
            </a:r>
            <a:r>
              <a:rPr lang="en-US" sz="3233" b="1" u="none" dirty="0">
                <a:solidFill>
                  <a:srgbClr val="421E14"/>
                </a:solidFill>
                <a:latin typeface="Helvetica World Bold"/>
                <a:ea typeface="Helvetica World Bold"/>
                <a:cs typeface="Helvetica World Bold"/>
                <a:sym typeface="Helvetica World Bold"/>
              </a:rPr>
              <a:t>LO</a:t>
            </a:r>
            <a:r>
              <a:rPr lang="en-US" sz="3233" b="1" dirty="0">
                <a:solidFill>
                  <a:srgbClr val="421E14"/>
                </a:solidFill>
                <a:latin typeface="Helvetica World Bold"/>
                <a:ea typeface="Helvetica World Bold"/>
                <a:cs typeface="Helvetica World Bold"/>
                <a:sym typeface="Helvetica World Bold"/>
              </a:rPr>
              <a:t>SSIA</a:t>
            </a:r>
            <a:r>
              <a:rPr lang="en-US" sz="3233" b="1" u="none" dirty="0">
                <a:solidFill>
                  <a:srgbClr val="421E14"/>
                </a:solidFill>
                <a:latin typeface="Helvetica World Bold"/>
                <a:ea typeface="Helvetica World Bold"/>
                <a:cs typeface="Helvetica World Bold"/>
                <a:sym typeface="Helvetica World Bold"/>
              </a:rPr>
              <a:t>N</a:t>
            </a:r>
            <a:r>
              <a:rPr lang="en-US" sz="3233" b="1" dirty="0">
                <a:solidFill>
                  <a:srgbClr val="421E14"/>
                </a:solidFill>
                <a:latin typeface="Helvetica World Bold"/>
                <a:ea typeface="Helvetica World Bold"/>
                <a:cs typeface="Helvetica World Bold"/>
                <a:sym typeface="Helvetica World Bold"/>
              </a:rPr>
              <a:t>S</a:t>
            </a:r>
            <a:r>
              <a:rPr lang="en-US" sz="3233" b="1" u="none" dirty="0">
                <a:solidFill>
                  <a:srgbClr val="421E14"/>
                </a:solidFill>
                <a:latin typeface="Helvetica World Bold"/>
                <a:ea typeface="Helvetica World Bold"/>
                <a:cs typeface="Helvetica World Bold"/>
                <a:sym typeface="Helvetica World Bold"/>
              </a:rPr>
              <a:t> </a:t>
            </a:r>
            <a:r>
              <a:rPr lang="en-US" sz="3233" b="1" dirty="0">
                <a:solidFill>
                  <a:srgbClr val="421E14"/>
                </a:solidFill>
                <a:latin typeface="Helvetica World Bold"/>
                <a:ea typeface="Helvetica World Bold"/>
                <a:cs typeface="Helvetica World Bold"/>
                <a:sym typeface="Helvetica World Bold"/>
              </a:rPr>
              <a:t>1:27 CHRIST IN YOU,</a:t>
            </a:r>
          </a:p>
          <a:p>
            <a:pPr algn="ctr">
              <a:lnSpc>
                <a:spcPts val="4526"/>
              </a:lnSpc>
              <a:spcBef>
                <a:spcPct val="0"/>
              </a:spcBef>
            </a:pPr>
            <a:r>
              <a:rPr lang="en-US" sz="3233" b="1" dirty="0">
                <a:solidFill>
                  <a:srgbClr val="421E14"/>
                </a:solidFill>
                <a:latin typeface="Helvetica World Bold"/>
                <a:ea typeface="Helvetica World Bold"/>
                <a:cs typeface="Helvetica World Bold"/>
                <a:sym typeface="Helvetica World Bold"/>
              </a:rPr>
              <a:t>THE HOPE OF GL</a:t>
            </a:r>
            <a:r>
              <a:rPr lang="en-US" sz="3233" b="1" u="none" dirty="0">
                <a:solidFill>
                  <a:srgbClr val="421E14"/>
                </a:solidFill>
                <a:latin typeface="Helvetica World Bold"/>
                <a:ea typeface="Helvetica World Bold"/>
                <a:cs typeface="Helvetica World Bold"/>
                <a:sym typeface="Helvetica World Bold"/>
              </a:rPr>
              <a:t>O</a:t>
            </a:r>
            <a:r>
              <a:rPr lang="en-US" sz="3233" b="1" dirty="0">
                <a:solidFill>
                  <a:srgbClr val="421E14"/>
                </a:solidFill>
                <a:latin typeface="Helvetica World Bold"/>
                <a:ea typeface="Helvetica World Bold"/>
                <a:cs typeface="Helvetica World Bold"/>
                <a:sym typeface="Helvetica World Bold"/>
              </a:rPr>
              <a: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11081939" y="750415"/>
            <a:ext cx="5687280" cy="4252695"/>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grpSp>
        <p:nvGrpSpPr>
          <p:cNvPr id="4" name="Group 4"/>
          <p:cNvGrpSpPr/>
          <p:nvPr/>
        </p:nvGrpSpPr>
        <p:grpSpPr>
          <a:xfrm>
            <a:off x="476250" y="440881"/>
            <a:ext cx="9029376" cy="9369869"/>
            <a:chOff x="0" y="0"/>
            <a:chExt cx="2378107" cy="2467784"/>
          </a:xfrm>
        </p:grpSpPr>
        <p:sp>
          <p:nvSpPr>
            <p:cNvPr id="5" name="Freeform 5"/>
            <p:cNvSpPr/>
            <p:nvPr/>
          </p:nvSpPr>
          <p:spPr>
            <a:xfrm>
              <a:off x="0" y="0"/>
              <a:ext cx="2378107" cy="2467784"/>
            </a:xfrm>
            <a:custGeom>
              <a:avLst/>
              <a:gdLst/>
              <a:ahLst/>
              <a:cxnLst/>
              <a:rect l="l" t="t" r="r" b="b"/>
              <a:pathLst>
                <a:path w="2378107" h="2467784">
                  <a:moveTo>
                    <a:pt x="43728" y="0"/>
                  </a:moveTo>
                  <a:lnTo>
                    <a:pt x="2334379" y="0"/>
                  </a:lnTo>
                  <a:cubicBezTo>
                    <a:pt x="2358529" y="0"/>
                    <a:pt x="2378107" y="19578"/>
                    <a:pt x="2378107" y="43728"/>
                  </a:cubicBezTo>
                  <a:lnTo>
                    <a:pt x="2378107" y="2424056"/>
                  </a:lnTo>
                  <a:cubicBezTo>
                    <a:pt x="2378107" y="2448207"/>
                    <a:pt x="2358529" y="2467784"/>
                    <a:pt x="2334379" y="2467784"/>
                  </a:cubicBezTo>
                  <a:lnTo>
                    <a:pt x="43728" y="2467784"/>
                  </a:lnTo>
                  <a:cubicBezTo>
                    <a:pt x="32131" y="2467784"/>
                    <a:pt x="21008" y="2463177"/>
                    <a:pt x="12808" y="2454977"/>
                  </a:cubicBezTo>
                  <a:cubicBezTo>
                    <a:pt x="4607" y="2446776"/>
                    <a:pt x="0" y="2435654"/>
                    <a:pt x="0" y="2424056"/>
                  </a:cubicBezTo>
                  <a:lnTo>
                    <a:pt x="0" y="43728"/>
                  </a:lnTo>
                  <a:cubicBezTo>
                    <a:pt x="0" y="19578"/>
                    <a:pt x="19578" y="0"/>
                    <a:pt x="43728" y="0"/>
                  </a:cubicBezTo>
                  <a:close/>
                </a:path>
              </a:pathLst>
            </a:custGeom>
            <a:solidFill>
              <a:srgbClr val="FCF9F2"/>
            </a:solidFill>
            <a:ln w="38100" cap="rnd">
              <a:solidFill>
                <a:srgbClr val="421E14"/>
              </a:solidFill>
              <a:prstDash val="solid"/>
              <a:round/>
            </a:ln>
          </p:spPr>
          <p:txBody>
            <a:bodyPr/>
            <a:lstStyle/>
            <a:p>
              <a:endParaRPr lang="en-US"/>
            </a:p>
          </p:txBody>
        </p:sp>
        <p:sp>
          <p:nvSpPr>
            <p:cNvPr id="6" name="TextBox 6"/>
            <p:cNvSpPr txBox="1"/>
            <p:nvPr/>
          </p:nvSpPr>
          <p:spPr>
            <a:xfrm>
              <a:off x="0" y="-57150"/>
              <a:ext cx="2378107" cy="2524934"/>
            </a:xfrm>
            <a:prstGeom prst="rect">
              <a:avLst/>
            </a:prstGeom>
          </p:spPr>
          <p:txBody>
            <a:bodyPr lIns="50800" tIns="50800" rIns="50800" bIns="50800" rtlCol="0" anchor="ctr"/>
            <a:lstStyle/>
            <a:p>
              <a:pPr marL="0" lvl="0" indent="0" algn="ctr">
                <a:lnSpc>
                  <a:spcPts val="2800"/>
                </a:lnSpc>
                <a:spcBef>
                  <a:spcPct val="0"/>
                </a:spcBef>
              </a:pPr>
              <a:endParaRPr/>
            </a:p>
          </p:txBody>
        </p:sp>
      </p:grpSp>
      <p:grpSp>
        <p:nvGrpSpPr>
          <p:cNvPr id="7" name="Group 7"/>
          <p:cNvGrpSpPr/>
          <p:nvPr/>
        </p:nvGrpSpPr>
        <p:grpSpPr>
          <a:xfrm>
            <a:off x="1028700" y="1059662"/>
            <a:ext cx="7780963" cy="1725625"/>
            <a:chOff x="0" y="-33338"/>
            <a:chExt cx="2049307" cy="454486"/>
          </a:xfrm>
        </p:grpSpPr>
        <p:sp>
          <p:nvSpPr>
            <p:cNvPr id="8" name="Freeform 8"/>
            <p:cNvSpPr/>
            <p:nvPr/>
          </p:nvSpPr>
          <p:spPr>
            <a:xfrm>
              <a:off x="0" y="0"/>
              <a:ext cx="2049307" cy="387811"/>
            </a:xfrm>
            <a:custGeom>
              <a:avLst/>
              <a:gdLst/>
              <a:ahLst/>
              <a:cxnLst/>
              <a:rect l="l" t="t" r="r" b="b"/>
              <a:pathLst>
                <a:path w="2049307" h="387811">
                  <a:moveTo>
                    <a:pt x="50744" y="0"/>
                  </a:moveTo>
                  <a:lnTo>
                    <a:pt x="1998563" y="0"/>
                  </a:lnTo>
                  <a:cubicBezTo>
                    <a:pt x="2026588" y="0"/>
                    <a:pt x="2049307" y="22719"/>
                    <a:pt x="2049307" y="50744"/>
                  </a:cubicBezTo>
                  <a:lnTo>
                    <a:pt x="2049307" y="337067"/>
                  </a:lnTo>
                  <a:cubicBezTo>
                    <a:pt x="2049307" y="365092"/>
                    <a:pt x="2026588" y="387811"/>
                    <a:pt x="1998563" y="387811"/>
                  </a:cubicBezTo>
                  <a:lnTo>
                    <a:pt x="50744" y="387811"/>
                  </a:lnTo>
                  <a:cubicBezTo>
                    <a:pt x="22719" y="387811"/>
                    <a:pt x="0" y="365092"/>
                    <a:pt x="0" y="337067"/>
                  </a:cubicBezTo>
                  <a:lnTo>
                    <a:pt x="0" y="50744"/>
                  </a:lnTo>
                  <a:cubicBezTo>
                    <a:pt x="0" y="22719"/>
                    <a:pt x="22719" y="0"/>
                    <a:pt x="50744" y="0"/>
                  </a:cubicBezTo>
                  <a:close/>
                </a:path>
              </a:pathLst>
            </a:custGeom>
            <a:solidFill>
              <a:srgbClr val="FCF9F2"/>
            </a:solidFill>
            <a:ln w="38100" cap="rnd">
              <a:solidFill>
                <a:srgbClr val="421E14"/>
              </a:solidFill>
              <a:prstDash val="solid"/>
              <a:round/>
            </a:ln>
          </p:spPr>
          <p:txBody>
            <a:bodyPr/>
            <a:lstStyle/>
            <a:p>
              <a:endParaRPr lang="en-US"/>
            </a:p>
          </p:txBody>
        </p:sp>
        <p:sp>
          <p:nvSpPr>
            <p:cNvPr id="9" name="TextBox 9"/>
            <p:cNvSpPr txBox="1"/>
            <p:nvPr/>
          </p:nvSpPr>
          <p:spPr>
            <a:xfrm>
              <a:off x="0" y="-33338"/>
              <a:ext cx="2049307" cy="454486"/>
            </a:xfrm>
            <a:prstGeom prst="rect">
              <a:avLst/>
            </a:prstGeom>
          </p:spPr>
          <p:txBody>
            <a:bodyPr lIns="50800" tIns="50800" rIns="50800" bIns="50800" rtlCol="0" anchor="ctr"/>
            <a:lstStyle/>
            <a:p>
              <a:pPr algn="ctr">
                <a:lnSpc>
                  <a:spcPts val="4339"/>
                </a:lnSpc>
              </a:pPr>
              <a:r>
                <a:rPr lang="en-US" sz="3099" dirty="0">
                  <a:solidFill>
                    <a:srgbClr val="421E14"/>
                  </a:solidFill>
                  <a:latin typeface="Helvetica World"/>
                  <a:ea typeface="Helvetica World"/>
                  <a:cs typeface="Helvetica World"/>
                  <a:sym typeface="Helvetica World"/>
                </a:rPr>
                <a:t>COMMIT TO SERVING WITH</a:t>
              </a:r>
            </a:p>
            <a:p>
              <a:pPr algn="ctr">
                <a:lnSpc>
                  <a:spcPts val="4339"/>
                </a:lnSpc>
              </a:pPr>
              <a:r>
                <a:rPr lang="en-US" sz="3099" dirty="0">
                  <a:solidFill>
                    <a:srgbClr val="421E14"/>
                  </a:solidFill>
                  <a:latin typeface="Helvetica World"/>
                  <a:ea typeface="Helvetica World"/>
                  <a:cs typeface="Helvetica World"/>
                  <a:sym typeface="Helvetica World"/>
                </a:rPr>
                <a:t>RENEWED PURPOSE</a:t>
              </a:r>
            </a:p>
          </p:txBody>
        </p:sp>
      </p:grpSp>
      <p:grpSp>
        <p:nvGrpSpPr>
          <p:cNvPr id="10" name="Group 10"/>
          <p:cNvGrpSpPr/>
          <p:nvPr/>
        </p:nvGrpSpPr>
        <p:grpSpPr>
          <a:xfrm>
            <a:off x="2156697" y="2673842"/>
            <a:ext cx="5668481" cy="800990"/>
            <a:chOff x="0" y="0"/>
            <a:chExt cx="1492933" cy="210960"/>
          </a:xfrm>
        </p:grpSpPr>
        <p:sp>
          <p:nvSpPr>
            <p:cNvPr id="11" name="Freeform 11"/>
            <p:cNvSpPr/>
            <p:nvPr/>
          </p:nvSpPr>
          <p:spPr>
            <a:xfrm>
              <a:off x="0" y="0"/>
              <a:ext cx="1492933" cy="210960"/>
            </a:xfrm>
            <a:custGeom>
              <a:avLst/>
              <a:gdLst/>
              <a:ahLst/>
              <a:cxnLst/>
              <a:rect l="l" t="t" r="r" b="b"/>
              <a:pathLst>
                <a:path w="1492933" h="210960">
                  <a:moveTo>
                    <a:pt x="12292" y="0"/>
                  </a:moveTo>
                  <a:lnTo>
                    <a:pt x="1480641" y="0"/>
                  </a:lnTo>
                  <a:cubicBezTo>
                    <a:pt x="1483901" y="0"/>
                    <a:pt x="1487028" y="1295"/>
                    <a:pt x="1489333" y="3600"/>
                  </a:cubicBezTo>
                  <a:cubicBezTo>
                    <a:pt x="1491638" y="5905"/>
                    <a:pt x="1492933" y="9032"/>
                    <a:pt x="1492933" y="12292"/>
                  </a:cubicBezTo>
                  <a:lnTo>
                    <a:pt x="1492933" y="198668"/>
                  </a:lnTo>
                  <a:cubicBezTo>
                    <a:pt x="1492933" y="201928"/>
                    <a:pt x="1491638" y="205055"/>
                    <a:pt x="1489333" y="207360"/>
                  </a:cubicBezTo>
                  <a:cubicBezTo>
                    <a:pt x="1487028" y="209665"/>
                    <a:pt x="1483901" y="210960"/>
                    <a:pt x="1480641" y="210960"/>
                  </a:cubicBezTo>
                  <a:lnTo>
                    <a:pt x="12292" y="210960"/>
                  </a:lnTo>
                  <a:cubicBezTo>
                    <a:pt x="9032" y="210960"/>
                    <a:pt x="5905" y="209665"/>
                    <a:pt x="3600" y="207360"/>
                  </a:cubicBezTo>
                  <a:cubicBezTo>
                    <a:pt x="1295" y="205055"/>
                    <a:pt x="0" y="201928"/>
                    <a:pt x="0" y="198668"/>
                  </a:cubicBezTo>
                  <a:lnTo>
                    <a:pt x="0" y="12292"/>
                  </a:lnTo>
                  <a:cubicBezTo>
                    <a:pt x="0" y="9032"/>
                    <a:pt x="1295" y="5905"/>
                    <a:pt x="3600" y="3600"/>
                  </a:cubicBezTo>
                  <a:cubicBezTo>
                    <a:pt x="5905" y="1295"/>
                    <a:pt x="9032" y="0"/>
                    <a:pt x="12292" y="0"/>
                  </a:cubicBezTo>
                  <a:close/>
                </a:path>
              </a:pathLst>
            </a:custGeom>
            <a:solidFill>
              <a:srgbClr val="CFFF79"/>
            </a:solidFill>
            <a:ln w="19050" cap="sq">
              <a:solidFill>
                <a:srgbClr val="421E14"/>
              </a:solidFill>
              <a:prstDash val="solid"/>
              <a:miter/>
            </a:ln>
          </p:spPr>
          <p:txBody>
            <a:bodyPr/>
            <a:lstStyle/>
            <a:p>
              <a:endParaRPr lang="en-US"/>
            </a:p>
          </p:txBody>
        </p:sp>
        <p:sp>
          <p:nvSpPr>
            <p:cNvPr id="12" name="TextBox 12"/>
            <p:cNvSpPr txBox="1"/>
            <p:nvPr/>
          </p:nvSpPr>
          <p:spPr>
            <a:xfrm>
              <a:off x="0" y="-57150"/>
              <a:ext cx="1492933" cy="268110"/>
            </a:xfrm>
            <a:prstGeom prst="rect">
              <a:avLst/>
            </a:prstGeom>
          </p:spPr>
          <p:txBody>
            <a:bodyPr lIns="50800" tIns="50800" rIns="50800" bIns="50800" rtlCol="0" anchor="ctr"/>
            <a:lstStyle/>
            <a:p>
              <a:pPr marL="0" lvl="0" indent="0" algn="ctr">
                <a:lnSpc>
                  <a:spcPts val="2800"/>
                </a:lnSpc>
                <a:spcBef>
                  <a:spcPct val="0"/>
                </a:spcBef>
              </a:pPr>
              <a:endParaRPr/>
            </a:p>
          </p:txBody>
        </p:sp>
      </p:grpSp>
      <p:sp>
        <p:nvSpPr>
          <p:cNvPr id="13" name="TextBox 13"/>
          <p:cNvSpPr txBox="1"/>
          <p:nvPr/>
        </p:nvSpPr>
        <p:spPr>
          <a:xfrm>
            <a:off x="2353003" y="2750884"/>
            <a:ext cx="5466693" cy="580230"/>
          </a:xfrm>
          <a:prstGeom prst="rect">
            <a:avLst/>
          </a:prstGeom>
        </p:spPr>
        <p:txBody>
          <a:bodyPr lIns="0" tIns="0" rIns="0" bIns="0" rtlCol="0" anchor="t">
            <a:spAutoFit/>
          </a:bodyPr>
          <a:lstStyle/>
          <a:p>
            <a:pPr algn="ctr">
              <a:lnSpc>
                <a:spcPts val="4768"/>
              </a:lnSpc>
              <a:spcBef>
                <a:spcPct val="0"/>
              </a:spcBef>
            </a:pPr>
            <a:r>
              <a:rPr lang="en-US" sz="3406">
                <a:solidFill>
                  <a:srgbClr val="421E14"/>
                </a:solidFill>
                <a:latin typeface="Helvetica World"/>
                <a:ea typeface="Helvetica World"/>
                <a:cs typeface="Helvetica World"/>
                <a:sym typeface="Helvetica World"/>
              </a:rPr>
              <a:t>JESUS IS WORTH IT!</a:t>
            </a:r>
          </a:p>
        </p:txBody>
      </p:sp>
      <p:sp>
        <p:nvSpPr>
          <p:cNvPr id="14" name="TextBox 14"/>
          <p:cNvSpPr txBox="1"/>
          <p:nvPr/>
        </p:nvSpPr>
        <p:spPr>
          <a:xfrm>
            <a:off x="809495" y="4099662"/>
            <a:ext cx="8553711" cy="1794297"/>
          </a:xfrm>
          <a:prstGeom prst="rect">
            <a:avLst/>
          </a:prstGeom>
        </p:spPr>
        <p:txBody>
          <a:bodyPr lIns="0" tIns="0" rIns="0" bIns="0" rtlCol="0" anchor="t">
            <a:spAutoFit/>
          </a:bodyPr>
          <a:lstStyle/>
          <a:p>
            <a:pPr algn="ctr">
              <a:lnSpc>
                <a:spcPts val="4526"/>
              </a:lnSpc>
            </a:pPr>
            <a:r>
              <a:rPr lang="en-US" sz="3233" b="1">
                <a:solidFill>
                  <a:srgbClr val="421E14"/>
                </a:solidFill>
                <a:latin typeface="Helvetica World Bold"/>
                <a:ea typeface="Helvetica World Bold"/>
                <a:cs typeface="Helvetica World Bold"/>
                <a:sym typeface="Helvetica World Bold"/>
              </a:rPr>
              <a:t>Colossians 3:24, 1 Peter 4:23-24,</a:t>
            </a:r>
          </a:p>
          <a:p>
            <a:pPr algn="ctr">
              <a:lnSpc>
                <a:spcPts val="4526"/>
              </a:lnSpc>
            </a:pPr>
            <a:r>
              <a:rPr lang="en-US" sz="3233" b="1">
                <a:solidFill>
                  <a:srgbClr val="421E14"/>
                </a:solidFill>
                <a:latin typeface="Helvetica World Bold"/>
                <a:ea typeface="Helvetica World Bold"/>
                <a:cs typeface="Helvetica World Bold"/>
                <a:sym typeface="Helvetica World Bold"/>
              </a:rPr>
              <a:t>1 Corinthia</a:t>
            </a:r>
            <a:r>
              <a:rPr lang="en-US" sz="3233" b="1" u="none">
                <a:solidFill>
                  <a:srgbClr val="421E14"/>
                </a:solidFill>
                <a:latin typeface="Helvetica World Bold"/>
                <a:ea typeface="Helvetica World Bold"/>
                <a:cs typeface="Helvetica World Bold"/>
                <a:sym typeface="Helvetica World Bold"/>
              </a:rPr>
              <a:t>n</a:t>
            </a:r>
            <a:r>
              <a:rPr lang="en-US" sz="3233" b="1">
                <a:solidFill>
                  <a:srgbClr val="421E14"/>
                </a:solidFill>
                <a:latin typeface="Helvetica World Bold"/>
                <a:ea typeface="Helvetica World Bold"/>
                <a:cs typeface="Helvetica World Bold"/>
                <a:sym typeface="Helvetica World Bold"/>
              </a:rPr>
              <a:t>s</a:t>
            </a:r>
            <a:r>
              <a:rPr lang="en-US" sz="3233" b="1" u="none">
                <a:solidFill>
                  <a:srgbClr val="421E14"/>
                </a:solidFill>
                <a:latin typeface="Helvetica World Bold"/>
                <a:ea typeface="Helvetica World Bold"/>
                <a:cs typeface="Helvetica World Bold"/>
                <a:sym typeface="Helvetica World Bold"/>
              </a:rPr>
              <a:t> </a:t>
            </a:r>
            <a:r>
              <a:rPr lang="en-US" sz="3233" b="1">
                <a:solidFill>
                  <a:srgbClr val="421E14"/>
                </a:solidFill>
                <a:latin typeface="Helvetica World Bold"/>
                <a:ea typeface="Helvetica World Bold"/>
                <a:cs typeface="Helvetica World Bold"/>
                <a:sym typeface="Helvetica World Bold"/>
              </a:rPr>
              <a:t>15:58, Acts 8:2</a:t>
            </a:r>
          </a:p>
          <a:p>
            <a:pPr algn="ctr">
              <a:lnSpc>
                <a:spcPts val="4526"/>
              </a:lnSpc>
              <a:spcBef>
                <a:spcPct val="0"/>
              </a:spcBef>
            </a:pPr>
            <a:endParaRPr lang="en-US" sz="3233" b="1">
              <a:solidFill>
                <a:srgbClr val="421E14"/>
              </a:solidFill>
              <a:latin typeface="Helvetica World Bold"/>
              <a:ea typeface="Helvetica World Bold"/>
              <a:cs typeface="Helvetica World Bold"/>
              <a:sym typeface="Helvetica World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A62"/>
        </a:solidFill>
        <a:effectLst/>
      </p:bgPr>
    </p:bg>
    <p:spTree>
      <p:nvGrpSpPr>
        <p:cNvPr id="1" name=""/>
        <p:cNvGrpSpPr/>
        <p:nvPr/>
      </p:nvGrpSpPr>
      <p:grpSpPr>
        <a:xfrm>
          <a:off x="0" y="0"/>
          <a:ext cx="0" cy="0"/>
          <a:chOff x="0" y="0"/>
          <a:chExt cx="0" cy="0"/>
        </a:xfrm>
      </p:grpSpPr>
      <p:grpSp>
        <p:nvGrpSpPr>
          <p:cNvPr id="2" name="Group 2"/>
          <p:cNvGrpSpPr/>
          <p:nvPr/>
        </p:nvGrpSpPr>
        <p:grpSpPr>
          <a:xfrm>
            <a:off x="9397904" y="1995311"/>
            <a:ext cx="8420370" cy="6296379"/>
            <a:chOff x="0" y="0"/>
            <a:chExt cx="2131345" cy="1593725"/>
          </a:xfrm>
        </p:grpSpPr>
        <p:sp>
          <p:nvSpPr>
            <p:cNvPr id="3" name="Freeform 3"/>
            <p:cNvSpPr/>
            <p:nvPr/>
          </p:nvSpPr>
          <p:spPr>
            <a:xfrm>
              <a:off x="0" y="0"/>
              <a:ext cx="2131345" cy="1593725"/>
            </a:xfrm>
            <a:custGeom>
              <a:avLst/>
              <a:gdLst/>
              <a:ahLst/>
              <a:cxnLst/>
              <a:rect l="l" t="t" r="r" b="b"/>
              <a:pathLst>
                <a:path w="2131345" h="1593725">
                  <a:moveTo>
                    <a:pt x="0" y="0"/>
                  </a:moveTo>
                  <a:lnTo>
                    <a:pt x="2131345" y="0"/>
                  </a:lnTo>
                  <a:lnTo>
                    <a:pt x="2131345" y="1593725"/>
                  </a:lnTo>
                  <a:lnTo>
                    <a:pt x="0" y="1593725"/>
                  </a:lnTo>
                  <a:close/>
                </a:path>
              </a:pathLst>
            </a:custGeom>
            <a:blipFill>
              <a:blip r:embed="rId2"/>
              <a:stretch>
                <a:fillRect t="-2991" r="-35584" b="-17813"/>
              </a:stretch>
            </a:blipFill>
          </p:spPr>
          <p:txBody>
            <a:bodyPr/>
            <a:lstStyle/>
            <a:p>
              <a:endParaRPr lang="en-US"/>
            </a:p>
          </p:txBody>
        </p:sp>
      </p:grpSp>
      <p:sp>
        <p:nvSpPr>
          <p:cNvPr id="4" name="TextBox 4"/>
          <p:cNvSpPr txBox="1"/>
          <p:nvPr/>
        </p:nvSpPr>
        <p:spPr>
          <a:xfrm>
            <a:off x="0" y="3419475"/>
            <a:ext cx="9256916" cy="3438525"/>
          </a:xfrm>
          <a:prstGeom prst="rect">
            <a:avLst/>
          </a:prstGeom>
        </p:spPr>
        <p:txBody>
          <a:bodyPr lIns="0" tIns="0" rIns="0" bIns="0" rtlCol="0" anchor="t">
            <a:spAutoFit/>
          </a:bodyPr>
          <a:lstStyle/>
          <a:p>
            <a:pPr algn="ctr">
              <a:lnSpc>
                <a:spcPts val="9000"/>
              </a:lnSpc>
            </a:pPr>
            <a:r>
              <a:rPr lang="en-US" sz="7500">
                <a:solidFill>
                  <a:srgbClr val="421E14"/>
                </a:solidFill>
                <a:latin typeface="210 수퍼사이즈"/>
                <a:ea typeface="210 수퍼사이즈"/>
                <a:cs typeface="210 수퍼사이즈"/>
                <a:sym typeface="210 수퍼사이즈"/>
              </a:rPr>
              <a:t>YOU ARE NOT </a:t>
            </a:r>
            <a:r>
              <a:rPr lang="en-US" sz="7500">
                <a:solidFill>
                  <a:srgbClr val="FF3131"/>
                </a:solidFill>
                <a:latin typeface="210 수퍼사이즈"/>
                <a:ea typeface="210 수퍼사이즈"/>
                <a:cs typeface="210 수퍼사이즈"/>
                <a:sym typeface="210 수퍼사이즈"/>
              </a:rPr>
              <a:t>JUST</a:t>
            </a:r>
          </a:p>
          <a:p>
            <a:pPr marL="0" lvl="0" indent="0" algn="ctr">
              <a:lnSpc>
                <a:spcPts val="9000"/>
              </a:lnSpc>
              <a:spcBef>
                <a:spcPct val="0"/>
              </a:spcBef>
            </a:pPr>
            <a:r>
              <a:rPr lang="en-US" sz="7500">
                <a:solidFill>
                  <a:srgbClr val="421E14"/>
                </a:solidFill>
                <a:latin typeface="210 수퍼사이즈"/>
                <a:ea typeface="210 수퍼사이즈"/>
                <a:cs typeface="210 수퍼사이즈"/>
                <a:sym typeface="210 수퍼사이즈"/>
              </a:rPr>
              <a:t>A VOLUNTEER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729</Words>
  <Application>Microsoft Macintosh PowerPoint</Application>
  <PresentationFormat>Custom</PresentationFormat>
  <Paragraphs>53</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210 수퍼사이즈</vt:lpstr>
      <vt:lpstr>Helvetica World Bold</vt:lpstr>
      <vt:lpstr>Calibri</vt:lpstr>
      <vt:lpstr>Arial</vt:lpstr>
      <vt:lpstr>Helvetica World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cp:lastModifiedBy>Linda Schreck</cp:lastModifiedBy>
  <cp:revision>4</cp:revision>
  <dcterms:created xsi:type="dcterms:W3CDTF">2006-08-16T00:00:00Z</dcterms:created>
  <dcterms:modified xsi:type="dcterms:W3CDTF">2026-04-24T02:17:58Z</dcterms:modified>
  <dc:identifier>DAHHuIVw0aM</dc:identifier>
</cp:coreProperties>
</file>